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1"/>
  </p:notesMasterIdLst>
  <p:handoutMasterIdLst>
    <p:handoutMasterId r:id="rId72"/>
  </p:handoutMasterIdLst>
  <p:sldIdLst>
    <p:sldId id="520" r:id="rId2"/>
    <p:sldId id="500" r:id="rId3"/>
    <p:sldId id="455" r:id="rId4"/>
    <p:sldId id="459" r:id="rId5"/>
    <p:sldId id="554" r:id="rId6"/>
    <p:sldId id="498" r:id="rId7"/>
    <p:sldId id="501" r:id="rId8"/>
    <p:sldId id="468" r:id="rId9"/>
    <p:sldId id="502" r:id="rId10"/>
    <p:sldId id="672" r:id="rId11"/>
    <p:sldId id="503" r:id="rId12"/>
    <p:sldId id="504" r:id="rId13"/>
    <p:sldId id="487" r:id="rId14"/>
    <p:sldId id="505" r:id="rId15"/>
    <p:sldId id="507" r:id="rId16"/>
    <p:sldId id="506" r:id="rId17"/>
    <p:sldId id="521" r:id="rId18"/>
    <p:sldId id="522" r:id="rId19"/>
    <p:sldId id="523" r:id="rId20"/>
    <p:sldId id="527" r:id="rId21"/>
    <p:sldId id="529" r:id="rId22"/>
    <p:sldId id="528" r:id="rId23"/>
    <p:sldId id="673" r:id="rId24"/>
    <p:sldId id="569" r:id="rId25"/>
    <p:sldId id="533" r:id="rId26"/>
    <p:sldId id="573" r:id="rId27"/>
    <p:sldId id="567" r:id="rId28"/>
    <p:sldId id="711" r:id="rId29"/>
    <p:sldId id="534" r:id="rId30"/>
    <p:sldId id="696" r:id="rId31"/>
    <p:sldId id="536" r:id="rId32"/>
    <p:sldId id="703" r:id="rId33"/>
    <p:sldId id="539" r:id="rId34"/>
    <p:sldId id="679" r:id="rId35"/>
    <p:sldId id="680" r:id="rId36"/>
    <p:sldId id="568" r:id="rId37"/>
    <p:sldId id="540" r:id="rId38"/>
    <p:sldId id="541" r:id="rId39"/>
    <p:sldId id="542" r:id="rId40"/>
    <p:sldId id="556" r:id="rId41"/>
    <p:sldId id="543" r:id="rId42"/>
    <p:sldId id="544" r:id="rId43"/>
    <p:sldId id="545" r:id="rId44"/>
    <p:sldId id="552" r:id="rId45"/>
    <p:sldId id="551" r:id="rId46"/>
    <p:sldId id="571" r:id="rId47"/>
    <p:sldId id="559" r:id="rId48"/>
    <p:sldId id="546" r:id="rId49"/>
    <p:sldId id="547" r:id="rId50"/>
    <p:sldId id="548" r:id="rId51"/>
    <p:sldId id="553" r:id="rId52"/>
    <p:sldId id="712" r:id="rId53"/>
    <p:sldId id="713" r:id="rId54"/>
    <p:sldId id="714" r:id="rId55"/>
    <p:sldId id="715" r:id="rId56"/>
    <p:sldId id="550" r:id="rId57"/>
    <p:sldId id="562" r:id="rId58"/>
    <p:sldId id="688" r:id="rId59"/>
    <p:sldId id="689" r:id="rId60"/>
    <p:sldId id="690" r:id="rId61"/>
    <p:sldId id="564" r:id="rId62"/>
    <p:sldId id="565" r:id="rId63"/>
    <p:sldId id="698" r:id="rId64"/>
    <p:sldId id="710" r:id="rId65"/>
    <p:sldId id="692" r:id="rId66"/>
    <p:sldId id="704" r:id="rId67"/>
    <p:sldId id="706" r:id="rId68"/>
    <p:sldId id="701" r:id="rId69"/>
    <p:sldId id="709" r:id="rId70"/>
  </p:sldIdLst>
  <p:sldSz cx="12192000" cy="6858000"/>
  <p:notesSz cx="9774238" cy="6724650"/>
  <p:defaultTextStyle>
    <a:defPPr>
      <a:defRPr lang="en-US"/>
    </a:defPPr>
    <a:lvl1pPr algn="l" rtl="0" fontAlgn="base">
      <a:spcBef>
        <a:spcPct val="0"/>
      </a:spcBef>
      <a:spcAft>
        <a:spcPct val="0"/>
      </a:spcAft>
      <a:defRPr sz="2400" kern="12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457200" algn="l" rtl="0" fontAlgn="base">
      <a:spcBef>
        <a:spcPct val="0"/>
      </a:spcBef>
      <a:spcAft>
        <a:spcPct val="0"/>
      </a:spcAft>
      <a:defRPr sz="2400" kern="12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914400" algn="l" rtl="0" fontAlgn="base">
      <a:spcBef>
        <a:spcPct val="0"/>
      </a:spcBef>
      <a:spcAft>
        <a:spcPct val="0"/>
      </a:spcAft>
      <a:defRPr sz="2400" kern="12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371600" algn="l" rtl="0" fontAlgn="base">
      <a:spcBef>
        <a:spcPct val="0"/>
      </a:spcBef>
      <a:spcAft>
        <a:spcPct val="0"/>
      </a:spcAft>
      <a:defRPr sz="2400" kern="12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1828800" algn="l" rtl="0" fontAlgn="base">
      <a:spcBef>
        <a:spcPct val="0"/>
      </a:spcBef>
      <a:spcAft>
        <a:spcPct val="0"/>
      </a:spcAft>
      <a:defRPr sz="2400" kern="12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286000" algn="l" defTabSz="914400" rtl="0" eaLnBrk="1" latinLnBrk="0" hangingPunct="1">
      <a:defRPr sz="2400" kern="12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743200" algn="l" defTabSz="914400" rtl="0" eaLnBrk="1" latinLnBrk="0" hangingPunct="1">
      <a:defRPr sz="2400" kern="12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200400" algn="l" defTabSz="914400" rtl="0" eaLnBrk="1" latinLnBrk="0" hangingPunct="1">
      <a:defRPr sz="2400" kern="12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657600" algn="l" defTabSz="914400" rtl="0" eaLnBrk="1" latinLnBrk="0" hangingPunct="1">
      <a:defRPr sz="2400" kern="12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p:defaultTextStyle>
  <p:extLst>
    <p:ext uri="{EFAFB233-063F-42B5-8137-9DF3F51BA10A}">
      <p15:sldGuideLst xmlns:p15="http://schemas.microsoft.com/office/powerpoint/2012/main">
        <p15:guide id="1" orient="horz" pos="1071" userDrawn="1">
          <p15:clr>
            <a:srgbClr val="A4A3A4"/>
          </p15:clr>
        </p15:guide>
        <p15:guide id="2" orient="horz" pos="770" userDrawn="1">
          <p15:clr>
            <a:srgbClr val="A4A3A4"/>
          </p15:clr>
        </p15:guide>
        <p15:guide id="3" orient="horz" pos="529" userDrawn="1">
          <p15:clr>
            <a:srgbClr val="A4A3A4"/>
          </p15:clr>
        </p15:guide>
        <p15:guide id="4" orient="horz" pos="1440" userDrawn="1">
          <p15:clr>
            <a:srgbClr val="A4A3A4"/>
          </p15:clr>
        </p15:guide>
        <p15:guide id="5" orient="horz" pos="3312" userDrawn="1">
          <p15:clr>
            <a:srgbClr val="A4A3A4"/>
          </p15:clr>
        </p15:guide>
        <p15:guide id="6" orient="horz" pos="3832" userDrawn="1">
          <p15:clr>
            <a:srgbClr val="A4A3A4"/>
          </p15:clr>
        </p15:guide>
        <p15:guide id="7" pos="7296" userDrawn="1">
          <p15:clr>
            <a:srgbClr val="A4A3A4"/>
          </p15:clr>
        </p15:guide>
        <p15:guide id="8" pos="448" userDrawn="1">
          <p15:clr>
            <a:srgbClr val="A4A3A4"/>
          </p15:clr>
        </p15:guide>
      </p15:sldGuideLst>
    </p:ext>
    <p:ext uri="{2D200454-40CA-4A62-9FC3-DE9A4176ACB9}">
      <p15:notesGuideLst xmlns:p15="http://schemas.microsoft.com/office/powerpoint/2012/main">
        <p15:guide id="1" orient="horz" pos="2118">
          <p15:clr>
            <a:srgbClr val="A4A3A4"/>
          </p15:clr>
        </p15:guide>
        <p15:guide id="2" pos="307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Laurisch" initials="D" lastIdx="1" clrIdx="0"/>
  <p:cmAuthor id="2" name="Zimmer, Stefan" initials="SZ" lastIdx="6" clrIdx="1"/>
  <p:cmAuthor id="3" name="Laurisch Dr. Lutz" initials="LD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0B9C"/>
    <a:srgbClr val="0045B1"/>
    <a:srgbClr val="306094"/>
    <a:srgbClr val="FF8B04"/>
    <a:srgbClr val="EAE9CC"/>
    <a:srgbClr val="7008B0"/>
    <a:srgbClr val="F3C41B"/>
    <a:srgbClr val="F3C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7377" autoAdjust="0"/>
  </p:normalViewPr>
  <p:slideViewPr>
    <p:cSldViewPr showGuides="1">
      <p:cViewPr varScale="1">
        <p:scale>
          <a:sx n="74" d="100"/>
          <a:sy n="74" d="100"/>
        </p:scale>
        <p:origin x="950" y="67"/>
      </p:cViewPr>
      <p:guideLst>
        <p:guide orient="horz" pos="1071"/>
        <p:guide orient="horz" pos="770"/>
        <p:guide orient="horz" pos="529"/>
        <p:guide orient="horz" pos="1440"/>
        <p:guide orient="horz" pos="3312"/>
        <p:guide orient="horz" pos="3832"/>
        <p:guide pos="7296"/>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972"/>
    </p:cViewPr>
  </p:sorterViewPr>
  <p:notesViewPr>
    <p:cSldViewPr showGuides="1">
      <p:cViewPr varScale="1">
        <p:scale>
          <a:sx n="108" d="100"/>
          <a:sy n="108" d="100"/>
        </p:scale>
        <p:origin x="-372" y="-96"/>
      </p:cViewPr>
      <p:guideLst>
        <p:guide orient="horz" pos="2118"/>
        <p:guide pos="307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presProps" Target="presProps.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78" Type="http://schemas.microsoft.com/office/2016/11/relationships/changesInfo" Target="changesInfos/changesInfo1.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ll, Simone (Contractor)" userId="ce5bd2bc-631a-4125-8ca7-e31c7264fce2" providerId="ADAL" clId="{5596CC67-58EA-4114-9582-FD9783A6193A}"/>
    <pc:docChg chg="modSld">
      <pc:chgData name="Bull, Simone (Contractor)" userId="ce5bd2bc-631a-4125-8ca7-e31c7264fce2" providerId="ADAL" clId="{5596CC67-58EA-4114-9582-FD9783A6193A}" dt="2022-07-04T09:05:44.320" v="0" actId="20577"/>
      <pc:docMkLst>
        <pc:docMk/>
      </pc:docMkLst>
      <pc:sldChg chg="modSp mod">
        <pc:chgData name="Bull, Simone (Contractor)" userId="ce5bd2bc-631a-4125-8ca7-e31c7264fce2" providerId="ADAL" clId="{5596CC67-58EA-4114-9582-FD9783A6193A}" dt="2022-07-04T09:05:44.320" v="0" actId="20577"/>
        <pc:sldMkLst>
          <pc:docMk/>
          <pc:sldMk cId="0" sldId="506"/>
        </pc:sldMkLst>
        <pc:spChg chg="mod">
          <ac:chgData name="Bull, Simone (Contractor)" userId="ce5bd2bc-631a-4125-8ca7-e31c7264fce2" providerId="ADAL" clId="{5596CC67-58EA-4114-9582-FD9783A6193A}" dt="2022-07-04T09:05:44.320" v="0" actId="20577"/>
          <ac:spMkLst>
            <pc:docMk/>
            <pc:sldMk cId="0" sldId="506"/>
            <ac:spMk id="17411" creationId="{AF8A7588-3079-4897-ADC1-B49B159AF1AD}"/>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50"/>
      <c:rAngAx val="0"/>
      <c:perspective val="0"/>
    </c:view3D>
    <c:floor>
      <c:thickness val="0"/>
    </c:floor>
    <c:sideWall>
      <c:thickness val="0"/>
    </c:sideWall>
    <c:backWall>
      <c:thickness val="0"/>
    </c:backWall>
    <c:plotArea>
      <c:layout>
        <c:manualLayout>
          <c:layoutTarget val="inner"/>
          <c:xMode val="edge"/>
          <c:yMode val="edge"/>
          <c:x val="0.13645833333333332"/>
          <c:y val="8.1081081081081086E-2"/>
          <c:w val="0.72812500000000002"/>
          <c:h val="0.84169884169884168"/>
        </c:manualLayout>
      </c:layout>
      <c:pie3DChart>
        <c:varyColors val="1"/>
        <c:ser>
          <c:idx val="0"/>
          <c:order val="0"/>
          <c:tx>
            <c:strRef>
              <c:f>Sheet1!$A$2</c:f>
              <c:strCache>
                <c:ptCount val="1"/>
                <c:pt idx="0">
                  <c:v>Wasse</c:v>
                </c:pt>
              </c:strCache>
            </c:strRef>
          </c:tx>
          <c:spPr>
            <a:solidFill>
              <a:srgbClr val="0045B1"/>
            </a:solidFill>
            <a:ln w="6167">
              <a:solidFill>
                <a:srgbClr val="000000"/>
              </a:solidFill>
              <a:prstDash val="solid"/>
            </a:ln>
            <a:effectLst>
              <a:outerShdw dist="35921" dir="2700000" algn="br">
                <a:srgbClr val="000000"/>
              </a:outerShdw>
            </a:effectLst>
          </c:spPr>
          <c:dPt>
            <c:idx val="0"/>
            <c:bubble3D val="0"/>
            <c:extLst>
              <c:ext xmlns:c16="http://schemas.microsoft.com/office/drawing/2014/chart" uri="{C3380CC4-5D6E-409C-BE32-E72D297353CC}">
                <c16:uniqueId val="{00000000-5973-4B14-AA1B-1737145249F6}"/>
              </c:ext>
            </c:extLst>
          </c:dPt>
          <c:dPt>
            <c:idx val="1"/>
            <c:bubble3D val="0"/>
            <c:spPr>
              <a:solidFill>
                <a:srgbClr val="0DA403"/>
              </a:solidFill>
              <a:ln w="6167">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1-5973-4B14-AA1B-1737145249F6}"/>
              </c:ext>
            </c:extLst>
          </c:dPt>
          <c:dPt>
            <c:idx val="2"/>
            <c:bubble3D val="0"/>
            <c:spPr>
              <a:solidFill>
                <a:srgbClr val="D90B9C"/>
              </a:solidFill>
              <a:ln w="6167">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2-5973-4B14-AA1B-1737145249F6}"/>
              </c:ext>
            </c:extLst>
          </c:dPt>
          <c:cat>
            <c:strRef>
              <c:f>Sheet1!$B$1:$D$1</c:f>
              <c:strCache>
                <c:ptCount val="3"/>
                <c:pt idx="0">
                  <c:v>1. Qrtl.</c:v>
                </c:pt>
                <c:pt idx="1">
                  <c:v>2. Qrtl.</c:v>
                </c:pt>
                <c:pt idx="2">
                  <c:v>3. Qrtl.</c:v>
                </c:pt>
              </c:strCache>
            </c:strRef>
          </c:cat>
          <c:val>
            <c:numRef>
              <c:f>Sheet1!$B$2:$D$2</c:f>
              <c:numCache>
                <c:formatCode>General</c:formatCode>
                <c:ptCount val="3"/>
                <c:pt idx="0">
                  <c:v>99.4</c:v>
                </c:pt>
                <c:pt idx="1">
                  <c:v>1</c:v>
                </c:pt>
                <c:pt idx="2">
                  <c:v>1</c:v>
                </c:pt>
              </c:numCache>
            </c:numRef>
          </c:val>
          <c:extLst>
            <c:ext xmlns:c16="http://schemas.microsoft.com/office/drawing/2014/chart" uri="{C3380CC4-5D6E-409C-BE32-E72D297353CC}">
              <c16:uniqueId val="{00000003-5973-4B14-AA1B-1737145249F6}"/>
            </c:ext>
          </c:extLst>
        </c:ser>
        <c:dLbls>
          <c:showLegendKey val="0"/>
          <c:showVal val="0"/>
          <c:showCatName val="0"/>
          <c:showSerName val="0"/>
          <c:showPercent val="0"/>
          <c:showBubbleSize val="0"/>
          <c:showLeaderLines val="1"/>
        </c:dLbls>
      </c:pie3DChart>
      <c:spPr>
        <a:noFill/>
        <a:ln w="12335">
          <a:noFill/>
        </a:ln>
      </c:spPr>
    </c:plotArea>
    <c:plotVisOnly val="1"/>
    <c:dispBlanksAs val="zero"/>
    <c:showDLblsOverMax val="0"/>
  </c:chart>
  <c:spPr>
    <a:noFill/>
    <a:ln>
      <a:noFill/>
    </a:ln>
  </c:spPr>
  <c:txPr>
    <a:bodyPr/>
    <a:lstStyle/>
    <a:p>
      <a:pPr>
        <a:defRPr sz="1093" b="1"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5190C284-2771-4E05-ADDF-410EFAC8A9F2}"/>
              </a:ext>
            </a:extLst>
          </p:cNvPr>
          <p:cNvSpPr>
            <a:spLocks noGrp="1" noChangeArrowheads="1"/>
          </p:cNvSpPr>
          <p:nvPr>
            <p:ph type="hdr" sz="quarter"/>
          </p:nvPr>
        </p:nvSpPr>
        <p:spPr bwMode="auto">
          <a:xfrm>
            <a:off x="0" y="0"/>
            <a:ext cx="4237038" cy="33655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eaLnBrk="0" hangingPunct="0">
              <a:defRPr sz="1200">
                <a:latin typeface="Arial" charset="0"/>
                <a:ea typeface="ヒラギノ角ゴ Pro W3" pitchFamily="1" charset="-128"/>
                <a:cs typeface="+mn-cs"/>
                <a:sym typeface="Wingdings 3" pitchFamily="1" charset="2"/>
              </a:defRPr>
            </a:lvl1pPr>
          </a:lstStyle>
          <a:p>
            <a:pPr>
              <a:defRPr/>
            </a:pPr>
            <a:endParaRPr lang="de-DE"/>
          </a:p>
        </p:txBody>
      </p:sp>
      <p:sp>
        <p:nvSpPr>
          <p:cNvPr id="234499" name="Rectangle 3">
            <a:extLst>
              <a:ext uri="{FF2B5EF4-FFF2-40B4-BE49-F238E27FC236}">
                <a16:creationId xmlns:a16="http://schemas.microsoft.com/office/drawing/2014/main" id="{8D6447A5-D898-4CA2-9B5D-5ABDE1A07675}"/>
              </a:ext>
            </a:extLst>
          </p:cNvPr>
          <p:cNvSpPr>
            <a:spLocks noGrp="1" noChangeArrowheads="1"/>
          </p:cNvSpPr>
          <p:nvPr>
            <p:ph type="dt" sz="quarter" idx="1"/>
          </p:nvPr>
        </p:nvSpPr>
        <p:spPr bwMode="auto">
          <a:xfrm>
            <a:off x="5537200" y="0"/>
            <a:ext cx="4237038" cy="33655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a:latin typeface="Arial" charset="0"/>
                <a:ea typeface="ヒラギノ角ゴ Pro W3" pitchFamily="1" charset="-128"/>
                <a:cs typeface="+mn-cs"/>
                <a:sym typeface="Wingdings 3" pitchFamily="1" charset="2"/>
              </a:defRPr>
            </a:lvl1pPr>
          </a:lstStyle>
          <a:p>
            <a:pPr>
              <a:defRPr/>
            </a:pPr>
            <a:endParaRPr lang="de-DE"/>
          </a:p>
        </p:txBody>
      </p:sp>
      <p:sp>
        <p:nvSpPr>
          <p:cNvPr id="234500" name="Rectangle 4">
            <a:extLst>
              <a:ext uri="{FF2B5EF4-FFF2-40B4-BE49-F238E27FC236}">
                <a16:creationId xmlns:a16="http://schemas.microsoft.com/office/drawing/2014/main" id="{BF2FCD0E-309F-42D6-A26F-6179B4E4C92D}"/>
              </a:ext>
            </a:extLst>
          </p:cNvPr>
          <p:cNvSpPr>
            <a:spLocks noGrp="1" noChangeArrowheads="1"/>
          </p:cNvSpPr>
          <p:nvPr>
            <p:ph type="ftr" sz="quarter" idx="2"/>
          </p:nvPr>
        </p:nvSpPr>
        <p:spPr bwMode="auto">
          <a:xfrm>
            <a:off x="0" y="6388100"/>
            <a:ext cx="4237038" cy="33655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eaLnBrk="0" hangingPunct="0">
              <a:defRPr sz="1200">
                <a:latin typeface="Arial" charset="0"/>
                <a:ea typeface="ヒラギノ角ゴ Pro W3" pitchFamily="1" charset="-128"/>
                <a:cs typeface="+mn-cs"/>
                <a:sym typeface="Wingdings 3" pitchFamily="1" charset="2"/>
              </a:defRPr>
            </a:lvl1pPr>
          </a:lstStyle>
          <a:p>
            <a:pPr>
              <a:defRPr/>
            </a:pPr>
            <a:endParaRPr lang="de-DE"/>
          </a:p>
        </p:txBody>
      </p:sp>
      <p:sp>
        <p:nvSpPr>
          <p:cNvPr id="234501" name="Rectangle 5">
            <a:extLst>
              <a:ext uri="{FF2B5EF4-FFF2-40B4-BE49-F238E27FC236}">
                <a16:creationId xmlns:a16="http://schemas.microsoft.com/office/drawing/2014/main" id="{0262BB27-5902-4C44-B5AF-C33EFE7900D8}"/>
              </a:ext>
            </a:extLst>
          </p:cNvPr>
          <p:cNvSpPr>
            <a:spLocks noGrp="1" noChangeArrowheads="1"/>
          </p:cNvSpPr>
          <p:nvPr>
            <p:ph type="sldNum" sz="quarter" idx="3"/>
          </p:nvPr>
        </p:nvSpPr>
        <p:spPr bwMode="auto">
          <a:xfrm>
            <a:off x="5537200" y="6388100"/>
            <a:ext cx="4237038" cy="33655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a:latin typeface="Arial" panose="020B0604020202020204" pitchFamily="34" charset="0"/>
              </a:defRPr>
            </a:lvl1pPr>
          </a:lstStyle>
          <a:p>
            <a:fld id="{CF3417CB-9492-4EAB-B687-E149D6123B43}" type="slidenum">
              <a:rPr lang="de-DE" altLang="de-DE"/>
              <a:pPr/>
              <a:t>‹#›</a:t>
            </a:fld>
            <a:endParaRPr lang="de-DE" altLang="de-DE"/>
          </a:p>
        </p:txBody>
      </p:sp>
    </p:spTree>
    <p:extLst>
      <p:ext uri="{BB962C8B-B14F-4D97-AF65-F5344CB8AC3E}">
        <p14:creationId xmlns:p14="http://schemas.microsoft.com/office/powerpoint/2010/main" val="39556997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20T13:17:04.97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1,'5'0,"1"0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20T13:17:11.56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75DED6B4-F9B1-423A-9904-4DA8BE70F347}"/>
              </a:ext>
            </a:extLst>
          </p:cNvPr>
          <p:cNvSpPr>
            <a:spLocks noGrp="1" noChangeArrowheads="1"/>
          </p:cNvSpPr>
          <p:nvPr>
            <p:ph type="hdr" sz="quarter"/>
          </p:nvPr>
        </p:nvSpPr>
        <p:spPr bwMode="auto">
          <a:xfrm>
            <a:off x="0" y="0"/>
            <a:ext cx="4237038" cy="33655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eaLnBrk="0" hangingPunct="0">
              <a:defRPr sz="1200">
                <a:latin typeface="Arial" charset="0"/>
                <a:ea typeface="ヒラギノ角ゴ Pro W3" pitchFamily="1" charset="-128"/>
                <a:cs typeface="+mn-cs"/>
                <a:sym typeface="Wingdings 3" pitchFamily="1" charset="2"/>
              </a:defRPr>
            </a:lvl1pPr>
          </a:lstStyle>
          <a:p>
            <a:pPr>
              <a:defRPr/>
            </a:pPr>
            <a:endParaRPr lang="de-DE"/>
          </a:p>
        </p:txBody>
      </p:sp>
      <p:sp>
        <p:nvSpPr>
          <p:cNvPr id="261123" name="Rectangle 3">
            <a:extLst>
              <a:ext uri="{FF2B5EF4-FFF2-40B4-BE49-F238E27FC236}">
                <a16:creationId xmlns:a16="http://schemas.microsoft.com/office/drawing/2014/main" id="{9C5B8438-EFC0-4E70-81DA-47E8E9436217}"/>
              </a:ext>
            </a:extLst>
          </p:cNvPr>
          <p:cNvSpPr>
            <a:spLocks noGrp="1" noChangeArrowheads="1"/>
          </p:cNvSpPr>
          <p:nvPr>
            <p:ph type="dt" idx="1"/>
          </p:nvPr>
        </p:nvSpPr>
        <p:spPr bwMode="auto">
          <a:xfrm>
            <a:off x="5537200" y="0"/>
            <a:ext cx="4235450" cy="33655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a:latin typeface="Arial" charset="0"/>
                <a:ea typeface="ヒラギノ角ゴ Pro W3" pitchFamily="1" charset="-128"/>
                <a:cs typeface="+mn-cs"/>
                <a:sym typeface="Wingdings 3" pitchFamily="1" charset="2"/>
              </a:defRPr>
            </a:lvl1pPr>
          </a:lstStyle>
          <a:p>
            <a:pPr>
              <a:defRPr/>
            </a:pPr>
            <a:endParaRPr lang="de-DE"/>
          </a:p>
        </p:txBody>
      </p:sp>
      <p:sp>
        <p:nvSpPr>
          <p:cNvPr id="65540" name="Rectangle 4">
            <a:extLst>
              <a:ext uri="{FF2B5EF4-FFF2-40B4-BE49-F238E27FC236}">
                <a16:creationId xmlns:a16="http://schemas.microsoft.com/office/drawing/2014/main" id="{1C3115A9-79D9-4431-9CE8-55463F869C97}"/>
              </a:ext>
            </a:extLst>
          </p:cNvPr>
          <p:cNvSpPr>
            <a:spLocks noGrp="1" noRot="1" noChangeAspect="1" noChangeArrowheads="1" noTextEdit="1"/>
          </p:cNvSpPr>
          <p:nvPr>
            <p:ph type="sldImg" idx="2"/>
          </p:nvPr>
        </p:nvSpPr>
        <p:spPr bwMode="auto">
          <a:xfrm>
            <a:off x="2644775" y="504825"/>
            <a:ext cx="4481513" cy="252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5" name="Rectangle 5">
            <a:extLst>
              <a:ext uri="{FF2B5EF4-FFF2-40B4-BE49-F238E27FC236}">
                <a16:creationId xmlns:a16="http://schemas.microsoft.com/office/drawing/2014/main" id="{5721C819-9274-4C58-9D82-562CBCE3C8EE}"/>
              </a:ext>
            </a:extLst>
          </p:cNvPr>
          <p:cNvSpPr>
            <a:spLocks noGrp="1" noChangeArrowheads="1"/>
          </p:cNvSpPr>
          <p:nvPr>
            <p:ph type="body" sz="quarter" idx="3"/>
          </p:nvPr>
        </p:nvSpPr>
        <p:spPr bwMode="auto">
          <a:xfrm>
            <a:off x="977900" y="3194050"/>
            <a:ext cx="7818438" cy="3025775"/>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61126" name="Rectangle 6">
            <a:extLst>
              <a:ext uri="{FF2B5EF4-FFF2-40B4-BE49-F238E27FC236}">
                <a16:creationId xmlns:a16="http://schemas.microsoft.com/office/drawing/2014/main" id="{FB169B3A-63DD-45FB-B119-52D95D3C70C3}"/>
              </a:ext>
            </a:extLst>
          </p:cNvPr>
          <p:cNvSpPr>
            <a:spLocks noGrp="1" noChangeArrowheads="1"/>
          </p:cNvSpPr>
          <p:nvPr>
            <p:ph type="ftr" sz="quarter" idx="4"/>
          </p:nvPr>
        </p:nvSpPr>
        <p:spPr bwMode="auto">
          <a:xfrm>
            <a:off x="0" y="6386513"/>
            <a:ext cx="4237038" cy="33655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eaLnBrk="0" hangingPunct="0">
              <a:defRPr sz="1200">
                <a:latin typeface="Arial" charset="0"/>
                <a:ea typeface="ヒラギノ角ゴ Pro W3" pitchFamily="1" charset="-128"/>
                <a:cs typeface="+mn-cs"/>
                <a:sym typeface="Wingdings 3" pitchFamily="1" charset="2"/>
              </a:defRPr>
            </a:lvl1pPr>
          </a:lstStyle>
          <a:p>
            <a:pPr>
              <a:defRPr/>
            </a:pPr>
            <a:endParaRPr lang="de-DE"/>
          </a:p>
        </p:txBody>
      </p:sp>
      <p:sp>
        <p:nvSpPr>
          <p:cNvPr id="261127" name="Rectangle 7">
            <a:extLst>
              <a:ext uri="{FF2B5EF4-FFF2-40B4-BE49-F238E27FC236}">
                <a16:creationId xmlns:a16="http://schemas.microsoft.com/office/drawing/2014/main" id="{C09B234A-75C8-40DE-AFA1-668E8F095F74}"/>
              </a:ext>
            </a:extLst>
          </p:cNvPr>
          <p:cNvSpPr>
            <a:spLocks noGrp="1" noChangeArrowheads="1"/>
          </p:cNvSpPr>
          <p:nvPr>
            <p:ph type="sldNum" sz="quarter" idx="5"/>
          </p:nvPr>
        </p:nvSpPr>
        <p:spPr bwMode="auto">
          <a:xfrm>
            <a:off x="5537200" y="6386513"/>
            <a:ext cx="4235450" cy="33655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a:latin typeface="Arial" panose="020B0604020202020204" pitchFamily="34" charset="0"/>
              </a:defRPr>
            </a:lvl1pPr>
          </a:lstStyle>
          <a:p>
            <a:fld id="{2B8A5E7C-CCEA-4C4E-B9C2-E8AD074B4E4A}" type="slidenum">
              <a:rPr lang="de-DE" altLang="de-DE"/>
              <a:pPr/>
              <a:t>‹#›</a:t>
            </a:fld>
            <a:endParaRPr lang="de-DE" altLang="de-DE"/>
          </a:p>
        </p:txBody>
      </p:sp>
    </p:spTree>
    <p:extLst>
      <p:ext uri="{BB962C8B-B14F-4D97-AF65-F5344CB8AC3E}">
        <p14:creationId xmlns:p14="http://schemas.microsoft.com/office/powerpoint/2010/main" val="2994687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lutz-laurisch.de/zahnmedizin/EM_OA_Mundtrockenheit_Laurisch.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lutz-laurisch.de/wp-content/uploads/2019/10/bzb_9_19_wis_laurisch_online.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570B24F-E0E5-42E7-82C5-9749AE7425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9DB0D6A5-9A6B-4604-BF82-50C2A7AAB484}" type="slidenum">
              <a:rPr lang="de-DE" altLang="de-DE"/>
              <a:pPr>
                <a:spcBef>
                  <a:spcPct val="0"/>
                </a:spcBef>
              </a:pPr>
              <a:t>1</a:t>
            </a:fld>
            <a:endParaRPr lang="de-DE" altLang="de-DE"/>
          </a:p>
        </p:txBody>
      </p:sp>
      <p:sp>
        <p:nvSpPr>
          <p:cNvPr id="66563" name="Rectangle 2">
            <a:extLst>
              <a:ext uri="{FF2B5EF4-FFF2-40B4-BE49-F238E27FC236}">
                <a16:creationId xmlns:a16="http://schemas.microsoft.com/office/drawing/2014/main" id="{C92694F2-1B5E-4522-B973-4926E5C2C40E}"/>
              </a:ext>
            </a:extLst>
          </p:cNvPr>
          <p:cNvSpPr>
            <a:spLocks noGrp="1" noRot="1" noChangeAspect="1" noChangeArrowheads="1" noTextEdit="1"/>
          </p:cNvSpPr>
          <p:nvPr>
            <p:ph type="sldImg"/>
          </p:nvPr>
        </p:nvSpPr>
        <p:spPr>
          <a:xfrm>
            <a:off x="2644775" y="504825"/>
            <a:ext cx="4481513" cy="2520950"/>
          </a:xfrm>
          <a:ln/>
        </p:spPr>
      </p:sp>
      <p:sp>
        <p:nvSpPr>
          <p:cNvPr id="66564" name="Rectangle 3">
            <a:extLst>
              <a:ext uri="{FF2B5EF4-FFF2-40B4-BE49-F238E27FC236}">
                <a16:creationId xmlns:a16="http://schemas.microsoft.com/office/drawing/2014/main" id="{65EBD94D-E6C1-4DD8-BED8-42F3AD07AD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9DA3228-37B9-49BD-A7E4-57E4D8516F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E36EAD71-5E9E-4E55-9CAF-7C6C7FF2A1A8}" type="slidenum">
              <a:rPr lang="de-DE" altLang="de-DE"/>
              <a:pPr>
                <a:spcBef>
                  <a:spcPct val="0"/>
                </a:spcBef>
              </a:pPr>
              <a:t>10</a:t>
            </a:fld>
            <a:endParaRPr lang="de-DE" altLang="de-DE"/>
          </a:p>
        </p:txBody>
      </p:sp>
      <p:sp>
        <p:nvSpPr>
          <p:cNvPr id="74755" name="Rectangle 2">
            <a:extLst>
              <a:ext uri="{FF2B5EF4-FFF2-40B4-BE49-F238E27FC236}">
                <a16:creationId xmlns:a16="http://schemas.microsoft.com/office/drawing/2014/main" id="{1A4069E8-A325-441D-9E3E-43FBB088754A}"/>
              </a:ext>
            </a:extLst>
          </p:cNvPr>
          <p:cNvSpPr>
            <a:spLocks noGrp="1" noRot="1" noChangeAspect="1" noChangeArrowheads="1" noTextEdit="1"/>
          </p:cNvSpPr>
          <p:nvPr>
            <p:ph type="sldImg"/>
          </p:nvPr>
        </p:nvSpPr>
        <p:spPr>
          <a:xfrm>
            <a:off x="2644775" y="504825"/>
            <a:ext cx="4481513" cy="2520950"/>
          </a:xfrm>
          <a:ln/>
        </p:spPr>
      </p:sp>
      <p:sp>
        <p:nvSpPr>
          <p:cNvPr id="74756" name="Rectangle 3">
            <a:extLst>
              <a:ext uri="{FF2B5EF4-FFF2-40B4-BE49-F238E27FC236}">
                <a16:creationId xmlns:a16="http://schemas.microsoft.com/office/drawing/2014/main" id="{2A9177E8-A8D7-42CE-9C84-AEAEE6269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4E5DB0C-A612-45EB-86CA-01C2B09630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E697A853-714B-455B-92CC-772A25F0B407}" type="slidenum">
              <a:rPr lang="de-DE" altLang="de-DE"/>
              <a:pPr>
                <a:spcBef>
                  <a:spcPct val="0"/>
                </a:spcBef>
              </a:pPr>
              <a:t>11</a:t>
            </a:fld>
            <a:endParaRPr lang="de-DE" altLang="de-DE"/>
          </a:p>
        </p:txBody>
      </p:sp>
      <p:sp>
        <p:nvSpPr>
          <p:cNvPr id="75779" name="Rectangle 2">
            <a:extLst>
              <a:ext uri="{FF2B5EF4-FFF2-40B4-BE49-F238E27FC236}">
                <a16:creationId xmlns:a16="http://schemas.microsoft.com/office/drawing/2014/main" id="{2F96D207-F94A-4E45-9FF6-724BA35AD53C}"/>
              </a:ext>
            </a:extLst>
          </p:cNvPr>
          <p:cNvSpPr>
            <a:spLocks noGrp="1" noRot="1" noChangeAspect="1" noChangeArrowheads="1" noTextEdit="1"/>
          </p:cNvSpPr>
          <p:nvPr>
            <p:ph type="sldImg"/>
          </p:nvPr>
        </p:nvSpPr>
        <p:spPr>
          <a:xfrm>
            <a:off x="2644775" y="504825"/>
            <a:ext cx="4481513" cy="2520950"/>
          </a:xfrm>
          <a:ln/>
        </p:spPr>
      </p:sp>
      <p:sp>
        <p:nvSpPr>
          <p:cNvPr id="75780" name="Rectangle 3">
            <a:extLst>
              <a:ext uri="{FF2B5EF4-FFF2-40B4-BE49-F238E27FC236}">
                <a16:creationId xmlns:a16="http://schemas.microsoft.com/office/drawing/2014/main" id="{18847833-1E12-4B9F-BC7F-502A9A222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145200D-7A9E-4FCA-B6EA-2DA18DA28F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25B5D7A3-95ED-49C2-B718-E3B2517918DD}" type="slidenum">
              <a:rPr lang="de-DE" altLang="de-DE"/>
              <a:pPr>
                <a:spcBef>
                  <a:spcPct val="0"/>
                </a:spcBef>
              </a:pPr>
              <a:t>12</a:t>
            </a:fld>
            <a:endParaRPr lang="de-DE" altLang="de-DE"/>
          </a:p>
        </p:txBody>
      </p:sp>
      <p:sp>
        <p:nvSpPr>
          <p:cNvPr id="76803" name="Rectangle 2">
            <a:extLst>
              <a:ext uri="{FF2B5EF4-FFF2-40B4-BE49-F238E27FC236}">
                <a16:creationId xmlns:a16="http://schemas.microsoft.com/office/drawing/2014/main" id="{09DC1836-C3A0-403A-B37A-361971253318}"/>
              </a:ext>
            </a:extLst>
          </p:cNvPr>
          <p:cNvSpPr>
            <a:spLocks noGrp="1" noRot="1" noChangeAspect="1" noChangeArrowheads="1" noTextEdit="1"/>
          </p:cNvSpPr>
          <p:nvPr>
            <p:ph type="sldImg"/>
          </p:nvPr>
        </p:nvSpPr>
        <p:spPr>
          <a:xfrm>
            <a:off x="2644775" y="504825"/>
            <a:ext cx="4481513" cy="2520950"/>
          </a:xfrm>
          <a:ln/>
        </p:spPr>
      </p:sp>
      <p:sp>
        <p:nvSpPr>
          <p:cNvPr id="76804" name="Rectangle 3">
            <a:extLst>
              <a:ext uri="{FF2B5EF4-FFF2-40B4-BE49-F238E27FC236}">
                <a16:creationId xmlns:a16="http://schemas.microsoft.com/office/drawing/2014/main" id="{72B10D59-B3C3-437B-A810-B092D7A49F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682ACF4A-D7A0-4403-A090-2A0BED50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76AF2863-2838-4432-B7D5-F61A8F2C70ED}" type="slidenum">
              <a:rPr lang="de-DE" altLang="de-DE"/>
              <a:pPr>
                <a:spcBef>
                  <a:spcPct val="0"/>
                </a:spcBef>
              </a:pPr>
              <a:t>13</a:t>
            </a:fld>
            <a:endParaRPr lang="de-DE" altLang="de-DE"/>
          </a:p>
        </p:txBody>
      </p:sp>
      <p:sp>
        <p:nvSpPr>
          <p:cNvPr id="77827" name="Rectangle 2">
            <a:extLst>
              <a:ext uri="{FF2B5EF4-FFF2-40B4-BE49-F238E27FC236}">
                <a16:creationId xmlns:a16="http://schemas.microsoft.com/office/drawing/2014/main" id="{A31D19DD-A36F-4ED1-88C4-A04A66FCFAC4}"/>
              </a:ext>
            </a:extLst>
          </p:cNvPr>
          <p:cNvSpPr>
            <a:spLocks noGrp="1" noRot="1" noChangeAspect="1" noChangeArrowheads="1" noTextEdit="1"/>
          </p:cNvSpPr>
          <p:nvPr>
            <p:ph type="sldImg"/>
          </p:nvPr>
        </p:nvSpPr>
        <p:spPr>
          <a:xfrm>
            <a:off x="2644775" y="504825"/>
            <a:ext cx="4481513" cy="2520950"/>
          </a:xfrm>
          <a:ln/>
        </p:spPr>
      </p:sp>
      <p:sp>
        <p:nvSpPr>
          <p:cNvPr id="77828" name="Rectangle 3">
            <a:extLst>
              <a:ext uri="{FF2B5EF4-FFF2-40B4-BE49-F238E27FC236}">
                <a16:creationId xmlns:a16="http://schemas.microsoft.com/office/drawing/2014/main" id="{67D68C26-F401-4483-94FC-5F6CF6B641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AB91B32-3BF9-4555-8C0A-90E14CBCD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33F3391F-6BFB-4CB2-9368-B81BF635FB6C}" type="slidenum">
              <a:rPr lang="de-DE" altLang="de-DE"/>
              <a:pPr>
                <a:spcBef>
                  <a:spcPct val="0"/>
                </a:spcBef>
              </a:pPr>
              <a:t>14</a:t>
            </a:fld>
            <a:endParaRPr lang="de-DE" altLang="de-DE"/>
          </a:p>
        </p:txBody>
      </p:sp>
      <p:sp>
        <p:nvSpPr>
          <p:cNvPr id="78851" name="Rectangle 2">
            <a:extLst>
              <a:ext uri="{FF2B5EF4-FFF2-40B4-BE49-F238E27FC236}">
                <a16:creationId xmlns:a16="http://schemas.microsoft.com/office/drawing/2014/main" id="{FDBF368F-2D7C-43F2-9EA7-CE5B307689BE}"/>
              </a:ext>
            </a:extLst>
          </p:cNvPr>
          <p:cNvSpPr>
            <a:spLocks noGrp="1" noRot="1" noChangeAspect="1" noChangeArrowheads="1" noTextEdit="1"/>
          </p:cNvSpPr>
          <p:nvPr>
            <p:ph type="sldImg"/>
          </p:nvPr>
        </p:nvSpPr>
        <p:spPr>
          <a:xfrm>
            <a:off x="2644775" y="504825"/>
            <a:ext cx="4481513" cy="2520950"/>
          </a:xfrm>
          <a:ln/>
        </p:spPr>
      </p:sp>
      <p:sp>
        <p:nvSpPr>
          <p:cNvPr id="78852" name="Rectangle 3">
            <a:extLst>
              <a:ext uri="{FF2B5EF4-FFF2-40B4-BE49-F238E27FC236}">
                <a16:creationId xmlns:a16="http://schemas.microsoft.com/office/drawing/2014/main" id="{B67A174A-3D7E-453C-9E39-19E74EE9D6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47FCC03-E91B-4556-BCA9-93D75D4C70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D79177D8-EA05-4B01-9F46-CAE5FBFA557C}" type="slidenum">
              <a:rPr lang="de-DE" altLang="de-DE"/>
              <a:pPr>
                <a:spcBef>
                  <a:spcPct val="0"/>
                </a:spcBef>
              </a:pPr>
              <a:t>15</a:t>
            </a:fld>
            <a:endParaRPr lang="de-DE" altLang="de-DE"/>
          </a:p>
        </p:txBody>
      </p:sp>
      <p:sp>
        <p:nvSpPr>
          <p:cNvPr id="79875" name="Rectangle 2">
            <a:extLst>
              <a:ext uri="{FF2B5EF4-FFF2-40B4-BE49-F238E27FC236}">
                <a16:creationId xmlns:a16="http://schemas.microsoft.com/office/drawing/2014/main" id="{0B7595B9-1A73-4E96-A53D-EC35114931F7}"/>
              </a:ext>
            </a:extLst>
          </p:cNvPr>
          <p:cNvSpPr>
            <a:spLocks noGrp="1" noRot="1" noChangeAspect="1" noChangeArrowheads="1" noTextEdit="1"/>
          </p:cNvSpPr>
          <p:nvPr>
            <p:ph type="sldImg"/>
          </p:nvPr>
        </p:nvSpPr>
        <p:spPr>
          <a:xfrm>
            <a:off x="2644775" y="504825"/>
            <a:ext cx="4481513" cy="2520950"/>
          </a:xfrm>
          <a:ln/>
        </p:spPr>
      </p:sp>
      <p:sp>
        <p:nvSpPr>
          <p:cNvPr id="79876" name="Rectangle 3">
            <a:extLst>
              <a:ext uri="{FF2B5EF4-FFF2-40B4-BE49-F238E27FC236}">
                <a16:creationId xmlns:a16="http://schemas.microsoft.com/office/drawing/2014/main" id="{A300BBE9-C676-4DE8-B0C7-65617C120C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B6CC94E-E179-4EE4-AD8D-B3179C3FCD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EF2ADDB1-B441-4C21-89ED-7E2DE1DF52B2}" type="slidenum">
              <a:rPr lang="de-DE" altLang="de-DE"/>
              <a:pPr>
                <a:spcBef>
                  <a:spcPct val="0"/>
                </a:spcBef>
              </a:pPr>
              <a:t>16</a:t>
            </a:fld>
            <a:endParaRPr lang="de-DE" altLang="de-DE"/>
          </a:p>
        </p:txBody>
      </p:sp>
      <p:sp>
        <p:nvSpPr>
          <p:cNvPr id="80899" name="Rectangle 2">
            <a:extLst>
              <a:ext uri="{FF2B5EF4-FFF2-40B4-BE49-F238E27FC236}">
                <a16:creationId xmlns:a16="http://schemas.microsoft.com/office/drawing/2014/main" id="{ADF82930-4322-4878-8D7C-F60CB8E8F8DE}"/>
              </a:ext>
            </a:extLst>
          </p:cNvPr>
          <p:cNvSpPr>
            <a:spLocks noGrp="1" noRot="1" noChangeAspect="1" noChangeArrowheads="1" noTextEdit="1"/>
          </p:cNvSpPr>
          <p:nvPr>
            <p:ph type="sldImg"/>
          </p:nvPr>
        </p:nvSpPr>
        <p:spPr>
          <a:xfrm>
            <a:off x="2644775" y="504825"/>
            <a:ext cx="4481513" cy="2520950"/>
          </a:xfrm>
          <a:ln/>
        </p:spPr>
      </p:sp>
      <p:sp>
        <p:nvSpPr>
          <p:cNvPr id="80900" name="Rectangle 3">
            <a:extLst>
              <a:ext uri="{FF2B5EF4-FFF2-40B4-BE49-F238E27FC236}">
                <a16:creationId xmlns:a16="http://schemas.microsoft.com/office/drawing/2014/main" id="{04CC79AB-EDBF-4C22-AA5D-A1F1EE3932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47D89561-582F-41A8-9862-F82B77EEC9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4B0821F5-D931-43F0-BC51-08A459FE1377}" type="slidenum">
              <a:rPr lang="de-DE" altLang="de-DE"/>
              <a:pPr>
                <a:spcBef>
                  <a:spcPct val="0"/>
                </a:spcBef>
              </a:pPr>
              <a:t>17</a:t>
            </a:fld>
            <a:endParaRPr lang="de-DE" altLang="de-DE"/>
          </a:p>
        </p:txBody>
      </p:sp>
      <p:sp>
        <p:nvSpPr>
          <p:cNvPr id="81923" name="Rectangle 2">
            <a:extLst>
              <a:ext uri="{FF2B5EF4-FFF2-40B4-BE49-F238E27FC236}">
                <a16:creationId xmlns:a16="http://schemas.microsoft.com/office/drawing/2014/main" id="{1FAC2D67-E46A-4718-9B89-C7419A727FD9}"/>
              </a:ext>
            </a:extLst>
          </p:cNvPr>
          <p:cNvSpPr>
            <a:spLocks noGrp="1" noRot="1" noChangeAspect="1" noChangeArrowheads="1" noTextEdit="1"/>
          </p:cNvSpPr>
          <p:nvPr>
            <p:ph type="sldImg"/>
          </p:nvPr>
        </p:nvSpPr>
        <p:spPr>
          <a:xfrm>
            <a:off x="2644775" y="504825"/>
            <a:ext cx="4481513" cy="2520950"/>
          </a:xfrm>
          <a:ln/>
        </p:spPr>
      </p:sp>
      <p:sp>
        <p:nvSpPr>
          <p:cNvPr id="81924" name="Rectangle 3">
            <a:extLst>
              <a:ext uri="{FF2B5EF4-FFF2-40B4-BE49-F238E27FC236}">
                <a16:creationId xmlns:a16="http://schemas.microsoft.com/office/drawing/2014/main" id="{380A609F-2D78-4548-B68E-0885D93A6B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0EDDB45-0BA7-4657-9E12-1DC0D5F529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3C54C521-C065-448D-8BF0-7313D34A8E39}" type="slidenum">
              <a:rPr lang="de-DE" altLang="de-DE"/>
              <a:pPr>
                <a:spcBef>
                  <a:spcPct val="0"/>
                </a:spcBef>
              </a:pPr>
              <a:t>18</a:t>
            </a:fld>
            <a:endParaRPr lang="de-DE" altLang="de-DE"/>
          </a:p>
        </p:txBody>
      </p:sp>
      <p:sp>
        <p:nvSpPr>
          <p:cNvPr id="82947" name="Rectangle 2">
            <a:extLst>
              <a:ext uri="{FF2B5EF4-FFF2-40B4-BE49-F238E27FC236}">
                <a16:creationId xmlns:a16="http://schemas.microsoft.com/office/drawing/2014/main" id="{8DFC1B3C-1CC5-41D3-AA09-938118AED9B3}"/>
              </a:ext>
            </a:extLst>
          </p:cNvPr>
          <p:cNvSpPr>
            <a:spLocks noGrp="1" noRot="1" noChangeAspect="1" noChangeArrowheads="1" noTextEdit="1"/>
          </p:cNvSpPr>
          <p:nvPr>
            <p:ph type="sldImg"/>
          </p:nvPr>
        </p:nvSpPr>
        <p:spPr>
          <a:xfrm>
            <a:off x="2644775" y="504825"/>
            <a:ext cx="4481513" cy="2520950"/>
          </a:xfrm>
          <a:ln/>
        </p:spPr>
      </p:sp>
      <p:sp>
        <p:nvSpPr>
          <p:cNvPr id="82948" name="Rectangle 3">
            <a:extLst>
              <a:ext uri="{FF2B5EF4-FFF2-40B4-BE49-F238E27FC236}">
                <a16:creationId xmlns:a16="http://schemas.microsoft.com/office/drawing/2014/main" id="{B24DF5D7-5C18-416B-9AE5-0CEE528C96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8D684EDA-C4EC-4258-925F-F4194E6572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424F1C85-F904-42DD-AA20-75C0F147092D}" type="slidenum">
              <a:rPr lang="de-DE" altLang="de-DE"/>
              <a:pPr>
                <a:spcBef>
                  <a:spcPct val="0"/>
                </a:spcBef>
              </a:pPr>
              <a:t>19</a:t>
            </a:fld>
            <a:endParaRPr lang="de-DE" altLang="de-DE"/>
          </a:p>
        </p:txBody>
      </p:sp>
      <p:sp>
        <p:nvSpPr>
          <p:cNvPr id="83971" name="Rectangle 2">
            <a:extLst>
              <a:ext uri="{FF2B5EF4-FFF2-40B4-BE49-F238E27FC236}">
                <a16:creationId xmlns:a16="http://schemas.microsoft.com/office/drawing/2014/main" id="{2BBD4FCA-AED8-476E-85B7-2DD711D116F8}"/>
              </a:ext>
            </a:extLst>
          </p:cNvPr>
          <p:cNvSpPr>
            <a:spLocks noGrp="1" noRot="1" noChangeAspect="1" noChangeArrowheads="1" noTextEdit="1"/>
          </p:cNvSpPr>
          <p:nvPr>
            <p:ph type="sldImg"/>
          </p:nvPr>
        </p:nvSpPr>
        <p:spPr>
          <a:xfrm>
            <a:off x="2644775" y="504825"/>
            <a:ext cx="4481513" cy="2520950"/>
          </a:xfrm>
          <a:ln/>
        </p:spPr>
      </p:sp>
      <p:sp>
        <p:nvSpPr>
          <p:cNvPr id="83972" name="Rectangle 3">
            <a:extLst>
              <a:ext uri="{FF2B5EF4-FFF2-40B4-BE49-F238E27FC236}">
                <a16:creationId xmlns:a16="http://schemas.microsoft.com/office/drawing/2014/main" id="{AC155108-FD23-4DF8-BC37-CF7FC4C19E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C2F15E6-BBCA-4A49-837B-CA89984F2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F3BE4FD5-88D2-45A3-8E9E-FDC62C2C87D6}" type="slidenum">
              <a:rPr lang="de-DE" altLang="de-DE"/>
              <a:pPr>
                <a:spcBef>
                  <a:spcPct val="0"/>
                </a:spcBef>
              </a:pPr>
              <a:t>2</a:t>
            </a:fld>
            <a:endParaRPr lang="de-DE" altLang="de-DE"/>
          </a:p>
        </p:txBody>
      </p:sp>
      <p:sp>
        <p:nvSpPr>
          <p:cNvPr id="67587" name="Rectangle 2">
            <a:extLst>
              <a:ext uri="{FF2B5EF4-FFF2-40B4-BE49-F238E27FC236}">
                <a16:creationId xmlns:a16="http://schemas.microsoft.com/office/drawing/2014/main" id="{2B5FCCAF-C236-4102-AE83-CA052DB419E3}"/>
              </a:ext>
            </a:extLst>
          </p:cNvPr>
          <p:cNvSpPr>
            <a:spLocks noGrp="1" noRot="1" noChangeAspect="1" noChangeArrowheads="1" noTextEdit="1"/>
          </p:cNvSpPr>
          <p:nvPr>
            <p:ph type="sldImg"/>
          </p:nvPr>
        </p:nvSpPr>
        <p:spPr>
          <a:xfrm>
            <a:off x="2644775" y="504825"/>
            <a:ext cx="4481513" cy="2520950"/>
          </a:xfrm>
          <a:ln/>
        </p:spPr>
      </p:sp>
      <p:sp>
        <p:nvSpPr>
          <p:cNvPr id="67588" name="Rectangle 3">
            <a:extLst>
              <a:ext uri="{FF2B5EF4-FFF2-40B4-BE49-F238E27FC236}">
                <a16:creationId xmlns:a16="http://schemas.microsoft.com/office/drawing/2014/main" id="{0B515A31-E10F-4B52-8263-3B2439CFB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3FA51DE-585D-405B-BD96-047DD271A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ED69503A-4151-4FD0-9550-BFB8BA4EF91D}" type="slidenum">
              <a:rPr lang="de-DE" altLang="de-DE"/>
              <a:pPr>
                <a:spcBef>
                  <a:spcPct val="0"/>
                </a:spcBef>
              </a:pPr>
              <a:t>20</a:t>
            </a:fld>
            <a:endParaRPr lang="de-DE" altLang="de-DE"/>
          </a:p>
        </p:txBody>
      </p:sp>
      <p:sp>
        <p:nvSpPr>
          <p:cNvPr id="88067" name="Rectangle 2">
            <a:extLst>
              <a:ext uri="{FF2B5EF4-FFF2-40B4-BE49-F238E27FC236}">
                <a16:creationId xmlns:a16="http://schemas.microsoft.com/office/drawing/2014/main" id="{4D06AC01-0B3C-4BF2-9532-A83247174D29}"/>
              </a:ext>
            </a:extLst>
          </p:cNvPr>
          <p:cNvSpPr>
            <a:spLocks noGrp="1" noRot="1" noChangeAspect="1" noChangeArrowheads="1" noTextEdit="1"/>
          </p:cNvSpPr>
          <p:nvPr>
            <p:ph type="sldImg"/>
          </p:nvPr>
        </p:nvSpPr>
        <p:spPr>
          <a:xfrm>
            <a:off x="2644775" y="504825"/>
            <a:ext cx="4481513" cy="2520950"/>
          </a:xfrm>
          <a:ln/>
        </p:spPr>
      </p:sp>
      <p:sp>
        <p:nvSpPr>
          <p:cNvPr id="88068" name="Rectangle 3">
            <a:extLst>
              <a:ext uri="{FF2B5EF4-FFF2-40B4-BE49-F238E27FC236}">
                <a16:creationId xmlns:a16="http://schemas.microsoft.com/office/drawing/2014/main" id="{AC886FFD-A753-407E-9541-21CE1D300C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F2C972D-72B5-4FD3-ABCB-FD65F911BA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E66968D5-0B89-4537-BC9C-E8F1CA283043}" type="slidenum">
              <a:rPr lang="de-DE" altLang="de-DE"/>
              <a:pPr>
                <a:spcBef>
                  <a:spcPct val="0"/>
                </a:spcBef>
              </a:pPr>
              <a:t>21</a:t>
            </a:fld>
            <a:endParaRPr lang="de-DE" altLang="de-DE"/>
          </a:p>
        </p:txBody>
      </p:sp>
      <p:sp>
        <p:nvSpPr>
          <p:cNvPr id="89091" name="Rectangle 2">
            <a:extLst>
              <a:ext uri="{FF2B5EF4-FFF2-40B4-BE49-F238E27FC236}">
                <a16:creationId xmlns:a16="http://schemas.microsoft.com/office/drawing/2014/main" id="{DCE959C4-0597-4E43-B30D-DFAF1D18F3FF}"/>
              </a:ext>
            </a:extLst>
          </p:cNvPr>
          <p:cNvSpPr>
            <a:spLocks noGrp="1" noRot="1" noChangeAspect="1" noChangeArrowheads="1" noTextEdit="1"/>
          </p:cNvSpPr>
          <p:nvPr>
            <p:ph type="sldImg"/>
          </p:nvPr>
        </p:nvSpPr>
        <p:spPr>
          <a:xfrm>
            <a:off x="2644775" y="504825"/>
            <a:ext cx="4481513" cy="2520950"/>
          </a:xfrm>
          <a:ln/>
        </p:spPr>
      </p:sp>
      <p:sp>
        <p:nvSpPr>
          <p:cNvPr id="89092" name="Rectangle 3">
            <a:extLst>
              <a:ext uri="{FF2B5EF4-FFF2-40B4-BE49-F238E27FC236}">
                <a16:creationId xmlns:a16="http://schemas.microsoft.com/office/drawing/2014/main" id="{A416D99F-7570-475C-8264-9CAFE3B304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B00E0D8-0032-4CC3-B8C0-6420F5DB92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37B4E04B-DD3B-4247-8B0E-54ED72C68AAC}" type="slidenum">
              <a:rPr lang="de-DE" altLang="de-DE"/>
              <a:pPr>
                <a:spcBef>
                  <a:spcPct val="0"/>
                </a:spcBef>
              </a:pPr>
              <a:t>22</a:t>
            </a:fld>
            <a:endParaRPr lang="de-DE" altLang="de-DE"/>
          </a:p>
        </p:txBody>
      </p:sp>
      <p:sp>
        <p:nvSpPr>
          <p:cNvPr id="90115" name="Rectangle 2">
            <a:extLst>
              <a:ext uri="{FF2B5EF4-FFF2-40B4-BE49-F238E27FC236}">
                <a16:creationId xmlns:a16="http://schemas.microsoft.com/office/drawing/2014/main" id="{A7E987E0-00A8-4AAD-BB9E-31D75979814A}"/>
              </a:ext>
            </a:extLst>
          </p:cNvPr>
          <p:cNvSpPr>
            <a:spLocks noGrp="1" noRot="1" noChangeAspect="1" noChangeArrowheads="1" noTextEdit="1"/>
          </p:cNvSpPr>
          <p:nvPr>
            <p:ph type="sldImg"/>
          </p:nvPr>
        </p:nvSpPr>
        <p:spPr>
          <a:xfrm>
            <a:off x="2644775" y="504825"/>
            <a:ext cx="4481513" cy="2520950"/>
          </a:xfrm>
          <a:ln/>
        </p:spPr>
      </p:sp>
      <p:sp>
        <p:nvSpPr>
          <p:cNvPr id="90116" name="Rectangle 3">
            <a:extLst>
              <a:ext uri="{FF2B5EF4-FFF2-40B4-BE49-F238E27FC236}">
                <a16:creationId xmlns:a16="http://schemas.microsoft.com/office/drawing/2014/main" id="{51F50F2F-877D-448F-BE5E-77EFFAC56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55067080-F430-4E58-8298-72FA83485E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A311CD22-058F-4784-AA18-2B085524B2D2}" type="slidenum">
              <a:rPr lang="de-DE" altLang="de-DE"/>
              <a:pPr>
                <a:spcBef>
                  <a:spcPct val="0"/>
                </a:spcBef>
              </a:pPr>
              <a:t>23</a:t>
            </a:fld>
            <a:endParaRPr lang="de-DE" altLang="de-DE"/>
          </a:p>
        </p:txBody>
      </p:sp>
      <p:sp>
        <p:nvSpPr>
          <p:cNvPr id="93187" name="Rectangle 2">
            <a:extLst>
              <a:ext uri="{FF2B5EF4-FFF2-40B4-BE49-F238E27FC236}">
                <a16:creationId xmlns:a16="http://schemas.microsoft.com/office/drawing/2014/main" id="{1FD2B2F9-8EF3-4BB8-8AD2-658B618795C2}"/>
              </a:ext>
            </a:extLst>
          </p:cNvPr>
          <p:cNvSpPr>
            <a:spLocks noGrp="1" noRot="1" noChangeAspect="1" noChangeArrowheads="1" noTextEdit="1"/>
          </p:cNvSpPr>
          <p:nvPr>
            <p:ph type="sldImg"/>
          </p:nvPr>
        </p:nvSpPr>
        <p:spPr>
          <a:xfrm>
            <a:off x="2644775" y="504825"/>
            <a:ext cx="4481513" cy="2520950"/>
          </a:xfrm>
          <a:ln/>
        </p:spPr>
      </p:sp>
      <p:sp>
        <p:nvSpPr>
          <p:cNvPr id="93188" name="Rectangle 3">
            <a:extLst>
              <a:ext uri="{FF2B5EF4-FFF2-40B4-BE49-F238E27FC236}">
                <a16:creationId xmlns:a16="http://schemas.microsoft.com/office/drawing/2014/main" id="{C36C7FAF-9CFD-40A2-9097-2580C30B81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6A8C02F-685B-458C-A574-37EBFF04B2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4C0201FC-F593-4578-A0FE-8477A755AD22}" type="slidenum">
              <a:rPr lang="de-DE" altLang="de-DE"/>
              <a:pPr>
                <a:spcBef>
                  <a:spcPct val="0"/>
                </a:spcBef>
              </a:pPr>
              <a:t>24</a:t>
            </a:fld>
            <a:endParaRPr lang="de-DE" altLang="de-DE"/>
          </a:p>
        </p:txBody>
      </p:sp>
      <p:sp>
        <p:nvSpPr>
          <p:cNvPr id="94211" name="Rectangle 2">
            <a:extLst>
              <a:ext uri="{FF2B5EF4-FFF2-40B4-BE49-F238E27FC236}">
                <a16:creationId xmlns:a16="http://schemas.microsoft.com/office/drawing/2014/main" id="{2A7AF977-8626-429D-A1A2-9533CBA9779B}"/>
              </a:ext>
            </a:extLst>
          </p:cNvPr>
          <p:cNvSpPr>
            <a:spLocks noGrp="1" noRot="1" noChangeAspect="1" noChangeArrowheads="1" noTextEdit="1"/>
          </p:cNvSpPr>
          <p:nvPr>
            <p:ph type="sldImg"/>
          </p:nvPr>
        </p:nvSpPr>
        <p:spPr>
          <a:xfrm>
            <a:off x="2644775" y="504825"/>
            <a:ext cx="4481513" cy="2520950"/>
          </a:xfrm>
          <a:ln/>
        </p:spPr>
      </p:sp>
      <p:sp>
        <p:nvSpPr>
          <p:cNvPr id="94212" name="Rectangle 3">
            <a:extLst>
              <a:ext uri="{FF2B5EF4-FFF2-40B4-BE49-F238E27FC236}">
                <a16:creationId xmlns:a16="http://schemas.microsoft.com/office/drawing/2014/main" id="{0ECBC529-2B92-4EE6-9060-A174B6AF9F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50A5F43-9C01-4F07-8243-FBB1EC797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E6616E68-141B-42E9-88D7-B3EE5AB15674}" type="slidenum">
              <a:rPr lang="de-DE" altLang="de-DE"/>
              <a:pPr>
                <a:spcBef>
                  <a:spcPct val="0"/>
                </a:spcBef>
              </a:pPr>
              <a:t>25</a:t>
            </a:fld>
            <a:endParaRPr lang="de-DE" altLang="de-DE"/>
          </a:p>
        </p:txBody>
      </p:sp>
      <p:sp>
        <p:nvSpPr>
          <p:cNvPr id="95235" name="Rectangle 2">
            <a:extLst>
              <a:ext uri="{FF2B5EF4-FFF2-40B4-BE49-F238E27FC236}">
                <a16:creationId xmlns:a16="http://schemas.microsoft.com/office/drawing/2014/main" id="{99FB336D-2E08-49CA-92B3-4C7ABB121F9D}"/>
              </a:ext>
            </a:extLst>
          </p:cNvPr>
          <p:cNvSpPr>
            <a:spLocks noGrp="1" noRot="1" noChangeAspect="1" noChangeArrowheads="1" noTextEdit="1"/>
          </p:cNvSpPr>
          <p:nvPr>
            <p:ph type="sldImg"/>
          </p:nvPr>
        </p:nvSpPr>
        <p:spPr>
          <a:xfrm>
            <a:off x="2644775" y="504825"/>
            <a:ext cx="4481513" cy="2520950"/>
          </a:xfrm>
          <a:ln/>
        </p:spPr>
      </p:sp>
      <p:sp>
        <p:nvSpPr>
          <p:cNvPr id="95236" name="Rectangle 3">
            <a:extLst>
              <a:ext uri="{FF2B5EF4-FFF2-40B4-BE49-F238E27FC236}">
                <a16:creationId xmlns:a16="http://schemas.microsoft.com/office/drawing/2014/main" id="{D972BE25-F4D6-4072-B566-CE558C32AC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ECA48EE-E17C-442D-801F-94078C99A2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9C6F042A-10EA-4139-842C-B8D944653872}" type="slidenum">
              <a:rPr lang="de-DE" altLang="de-DE"/>
              <a:pPr>
                <a:spcBef>
                  <a:spcPct val="0"/>
                </a:spcBef>
              </a:pPr>
              <a:t>26</a:t>
            </a:fld>
            <a:endParaRPr lang="de-DE" altLang="de-DE"/>
          </a:p>
        </p:txBody>
      </p:sp>
      <p:sp>
        <p:nvSpPr>
          <p:cNvPr id="96259" name="Rectangle 2">
            <a:extLst>
              <a:ext uri="{FF2B5EF4-FFF2-40B4-BE49-F238E27FC236}">
                <a16:creationId xmlns:a16="http://schemas.microsoft.com/office/drawing/2014/main" id="{1999253D-1A4E-4FAD-9D7C-1B8F1FCBAC1B}"/>
              </a:ext>
            </a:extLst>
          </p:cNvPr>
          <p:cNvSpPr>
            <a:spLocks noGrp="1" noRot="1" noChangeAspect="1" noChangeArrowheads="1" noTextEdit="1"/>
          </p:cNvSpPr>
          <p:nvPr>
            <p:ph type="sldImg"/>
          </p:nvPr>
        </p:nvSpPr>
        <p:spPr>
          <a:xfrm>
            <a:off x="2644775" y="504825"/>
            <a:ext cx="4481513" cy="2520950"/>
          </a:xfrm>
          <a:ln/>
        </p:spPr>
      </p:sp>
      <p:sp>
        <p:nvSpPr>
          <p:cNvPr id="96260" name="Rectangle 3">
            <a:extLst>
              <a:ext uri="{FF2B5EF4-FFF2-40B4-BE49-F238E27FC236}">
                <a16:creationId xmlns:a16="http://schemas.microsoft.com/office/drawing/2014/main" id="{330A45DB-62B9-4EB7-AC93-0D60E4EBC9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6C437E2F-377C-4228-99A4-5B54B32E2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BF14AB9D-BFCB-4495-87BC-F4E4F5275C15}" type="slidenum">
              <a:rPr lang="de-DE" altLang="de-DE"/>
              <a:pPr>
                <a:spcBef>
                  <a:spcPct val="0"/>
                </a:spcBef>
              </a:pPr>
              <a:t>27</a:t>
            </a:fld>
            <a:endParaRPr lang="de-DE" altLang="de-DE"/>
          </a:p>
        </p:txBody>
      </p:sp>
      <p:sp>
        <p:nvSpPr>
          <p:cNvPr id="97283" name="Rectangle 2">
            <a:extLst>
              <a:ext uri="{FF2B5EF4-FFF2-40B4-BE49-F238E27FC236}">
                <a16:creationId xmlns:a16="http://schemas.microsoft.com/office/drawing/2014/main" id="{C76F678A-4884-4E0D-BC89-B8ABFDE32EBA}"/>
              </a:ext>
            </a:extLst>
          </p:cNvPr>
          <p:cNvSpPr>
            <a:spLocks noGrp="1" noRot="1" noChangeAspect="1" noChangeArrowheads="1" noTextEdit="1"/>
          </p:cNvSpPr>
          <p:nvPr>
            <p:ph type="sldImg"/>
          </p:nvPr>
        </p:nvSpPr>
        <p:spPr>
          <a:xfrm>
            <a:off x="2644775" y="504825"/>
            <a:ext cx="4481513" cy="2520950"/>
          </a:xfrm>
          <a:ln/>
        </p:spPr>
      </p:sp>
      <p:sp>
        <p:nvSpPr>
          <p:cNvPr id="97284" name="Rectangle 3">
            <a:extLst>
              <a:ext uri="{FF2B5EF4-FFF2-40B4-BE49-F238E27FC236}">
                <a16:creationId xmlns:a16="http://schemas.microsoft.com/office/drawing/2014/main" id="{A12298D7-4CE6-44E8-BAE2-F2188E62DA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55B86246-BA94-4782-827A-AACBE1DB7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2DCCFF02-91AD-4FCD-8B16-D5A7D40FB7E4}" type="slidenum">
              <a:rPr lang="de-DE" altLang="de-DE"/>
              <a:pPr>
                <a:spcBef>
                  <a:spcPct val="0"/>
                </a:spcBef>
              </a:pPr>
              <a:t>28</a:t>
            </a:fld>
            <a:endParaRPr lang="de-DE" altLang="de-DE"/>
          </a:p>
        </p:txBody>
      </p:sp>
      <p:sp>
        <p:nvSpPr>
          <p:cNvPr id="98307" name="Rectangle 2">
            <a:extLst>
              <a:ext uri="{FF2B5EF4-FFF2-40B4-BE49-F238E27FC236}">
                <a16:creationId xmlns:a16="http://schemas.microsoft.com/office/drawing/2014/main" id="{A7A55FE3-1E12-40D2-A44D-A0984A29BF99}"/>
              </a:ext>
            </a:extLst>
          </p:cNvPr>
          <p:cNvSpPr>
            <a:spLocks noGrp="1" noRot="1" noChangeAspect="1" noChangeArrowheads="1" noTextEdit="1"/>
          </p:cNvSpPr>
          <p:nvPr>
            <p:ph type="sldImg"/>
          </p:nvPr>
        </p:nvSpPr>
        <p:spPr>
          <a:xfrm>
            <a:off x="2644775" y="504825"/>
            <a:ext cx="4481513" cy="2520950"/>
          </a:xfrm>
          <a:ln/>
        </p:spPr>
      </p:sp>
      <p:sp>
        <p:nvSpPr>
          <p:cNvPr id="98308" name="Rectangle 3">
            <a:extLst>
              <a:ext uri="{FF2B5EF4-FFF2-40B4-BE49-F238E27FC236}">
                <a16:creationId xmlns:a16="http://schemas.microsoft.com/office/drawing/2014/main" id="{ED3216F7-BAD6-4C8B-AE2B-70B4A3358E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DFDB496-5483-4CA1-8E15-547275DEE8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8E14FFE8-2A81-4FE7-9A5B-1040AA59C400}" type="slidenum">
              <a:rPr lang="de-DE" altLang="de-DE"/>
              <a:pPr>
                <a:spcBef>
                  <a:spcPct val="0"/>
                </a:spcBef>
              </a:pPr>
              <a:t>29</a:t>
            </a:fld>
            <a:endParaRPr lang="de-DE" altLang="de-DE"/>
          </a:p>
        </p:txBody>
      </p:sp>
      <p:sp>
        <p:nvSpPr>
          <p:cNvPr id="99331" name="Rectangle 2">
            <a:extLst>
              <a:ext uri="{FF2B5EF4-FFF2-40B4-BE49-F238E27FC236}">
                <a16:creationId xmlns:a16="http://schemas.microsoft.com/office/drawing/2014/main" id="{0750A232-C193-406E-AB0E-712E4F3DCD48}"/>
              </a:ext>
            </a:extLst>
          </p:cNvPr>
          <p:cNvSpPr>
            <a:spLocks noGrp="1" noRot="1" noChangeAspect="1" noChangeArrowheads="1" noTextEdit="1"/>
          </p:cNvSpPr>
          <p:nvPr>
            <p:ph type="sldImg"/>
          </p:nvPr>
        </p:nvSpPr>
        <p:spPr>
          <a:xfrm>
            <a:off x="2644775" y="504825"/>
            <a:ext cx="4481513" cy="2520950"/>
          </a:xfrm>
          <a:ln/>
        </p:spPr>
      </p:sp>
      <p:sp>
        <p:nvSpPr>
          <p:cNvPr id="99332" name="Rectangle 3">
            <a:extLst>
              <a:ext uri="{FF2B5EF4-FFF2-40B4-BE49-F238E27FC236}">
                <a16:creationId xmlns:a16="http://schemas.microsoft.com/office/drawing/2014/main" id="{7D36B435-E2AA-489D-9C0C-7F8CF373E2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FCE909B-F856-4DEE-88FE-FB2D0DAD16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7A7E8CFA-0B20-42C3-9CA4-89EC1E0CC151}" type="slidenum">
              <a:rPr lang="de-DE" altLang="de-DE"/>
              <a:pPr>
                <a:spcBef>
                  <a:spcPct val="0"/>
                </a:spcBef>
              </a:pPr>
              <a:t>3</a:t>
            </a:fld>
            <a:endParaRPr lang="de-DE" altLang="de-DE"/>
          </a:p>
        </p:txBody>
      </p:sp>
      <p:sp>
        <p:nvSpPr>
          <p:cNvPr id="68611" name="Rectangle 2">
            <a:extLst>
              <a:ext uri="{FF2B5EF4-FFF2-40B4-BE49-F238E27FC236}">
                <a16:creationId xmlns:a16="http://schemas.microsoft.com/office/drawing/2014/main" id="{293DAE5F-C47F-4992-9396-9A51C54B7BC6}"/>
              </a:ext>
            </a:extLst>
          </p:cNvPr>
          <p:cNvSpPr>
            <a:spLocks noGrp="1" noRot="1" noChangeAspect="1" noChangeArrowheads="1" noTextEdit="1"/>
          </p:cNvSpPr>
          <p:nvPr>
            <p:ph type="sldImg"/>
          </p:nvPr>
        </p:nvSpPr>
        <p:spPr>
          <a:xfrm>
            <a:off x="2644775" y="504825"/>
            <a:ext cx="4481513" cy="2520950"/>
          </a:xfrm>
          <a:ln/>
        </p:spPr>
      </p:sp>
      <p:sp>
        <p:nvSpPr>
          <p:cNvPr id="68612" name="Rectangle 3">
            <a:extLst>
              <a:ext uri="{FF2B5EF4-FFF2-40B4-BE49-F238E27FC236}">
                <a16:creationId xmlns:a16="http://schemas.microsoft.com/office/drawing/2014/main" id="{FF338F98-7973-45E3-BD1D-7E2F5C8CB1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81A31AB6-DAAD-4CE1-A4A0-62DE964F09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099CF33A-7F7C-484C-BCFF-4BD6BF460B19}" type="slidenum">
              <a:rPr lang="de-DE" altLang="de-DE"/>
              <a:pPr>
                <a:spcBef>
                  <a:spcPct val="0"/>
                </a:spcBef>
              </a:pPr>
              <a:t>30</a:t>
            </a:fld>
            <a:endParaRPr lang="de-DE" altLang="de-DE"/>
          </a:p>
        </p:txBody>
      </p:sp>
      <p:sp>
        <p:nvSpPr>
          <p:cNvPr id="100355" name="Rectangle 2">
            <a:extLst>
              <a:ext uri="{FF2B5EF4-FFF2-40B4-BE49-F238E27FC236}">
                <a16:creationId xmlns:a16="http://schemas.microsoft.com/office/drawing/2014/main" id="{7191E053-E1EF-4993-8CEE-C19DD179C2BB}"/>
              </a:ext>
            </a:extLst>
          </p:cNvPr>
          <p:cNvSpPr>
            <a:spLocks noGrp="1" noRot="1" noChangeAspect="1" noChangeArrowheads="1" noTextEdit="1"/>
          </p:cNvSpPr>
          <p:nvPr>
            <p:ph type="sldImg"/>
          </p:nvPr>
        </p:nvSpPr>
        <p:spPr>
          <a:xfrm>
            <a:off x="2644775" y="504825"/>
            <a:ext cx="4481513" cy="2520950"/>
          </a:xfrm>
          <a:ln/>
        </p:spPr>
      </p:sp>
      <p:sp>
        <p:nvSpPr>
          <p:cNvPr id="100356" name="Rectangle 3">
            <a:extLst>
              <a:ext uri="{FF2B5EF4-FFF2-40B4-BE49-F238E27FC236}">
                <a16:creationId xmlns:a16="http://schemas.microsoft.com/office/drawing/2014/main" id="{881D3291-1FD0-4052-90EB-460EB0A4D1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AB4B7D57-5E70-405A-A8A5-4F291B1D26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95AC92F8-D852-4532-9969-6C1F24EBC50D}" type="slidenum">
              <a:rPr lang="de-DE" altLang="de-DE"/>
              <a:pPr>
                <a:spcBef>
                  <a:spcPct val="0"/>
                </a:spcBef>
              </a:pPr>
              <a:t>31</a:t>
            </a:fld>
            <a:endParaRPr lang="de-DE" altLang="de-DE"/>
          </a:p>
        </p:txBody>
      </p:sp>
      <p:sp>
        <p:nvSpPr>
          <p:cNvPr id="101379" name="Rectangle 2">
            <a:extLst>
              <a:ext uri="{FF2B5EF4-FFF2-40B4-BE49-F238E27FC236}">
                <a16:creationId xmlns:a16="http://schemas.microsoft.com/office/drawing/2014/main" id="{4302B330-3D13-46B8-8EA2-B6710EB005BF}"/>
              </a:ext>
            </a:extLst>
          </p:cNvPr>
          <p:cNvSpPr>
            <a:spLocks noGrp="1" noRot="1" noChangeAspect="1" noChangeArrowheads="1" noTextEdit="1"/>
          </p:cNvSpPr>
          <p:nvPr>
            <p:ph type="sldImg"/>
          </p:nvPr>
        </p:nvSpPr>
        <p:spPr>
          <a:xfrm>
            <a:off x="2644775" y="504825"/>
            <a:ext cx="4481513" cy="2520950"/>
          </a:xfrm>
          <a:ln/>
        </p:spPr>
      </p:sp>
      <p:sp>
        <p:nvSpPr>
          <p:cNvPr id="101380" name="Rectangle 3">
            <a:extLst>
              <a:ext uri="{FF2B5EF4-FFF2-40B4-BE49-F238E27FC236}">
                <a16:creationId xmlns:a16="http://schemas.microsoft.com/office/drawing/2014/main" id="{A82C4F09-4200-4955-8994-139AE86D59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C0577445-5F9A-4F33-AB35-CD249FF6A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48E7C336-1E87-4007-BA4C-9C0BD0C5C85F}" type="slidenum">
              <a:rPr lang="de-DE" altLang="de-DE"/>
              <a:pPr>
                <a:spcBef>
                  <a:spcPct val="0"/>
                </a:spcBef>
              </a:pPr>
              <a:t>32</a:t>
            </a:fld>
            <a:endParaRPr lang="de-DE" altLang="de-DE"/>
          </a:p>
        </p:txBody>
      </p:sp>
      <p:sp>
        <p:nvSpPr>
          <p:cNvPr id="102403" name="Rectangle 2">
            <a:extLst>
              <a:ext uri="{FF2B5EF4-FFF2-40B4-BE49-F238E27FC236}">
                <a16:creationId xmlns:a16="http://schemas.microsoft.com/office/drawing/2014/main" id="{7C24402E-1906-44FA-B87B-820CE1F7FD63}"/>
              </a:ext>
            </a:extLst>
          </p:cNvPr>
          <p:cNvSpPr>
            <a:spLocks noGrp="1" noRot="1" noChangeAspect="1" noChangeArrowheads="1" noTextEdit="1"/>
          </p:cNvSpPr>
          <p:nvPr>
            <p:ph type="sldImg"/>
          </p:nvPr>
        </p:nvSpPr>
        <p:spPr>
          <a:xfrm>
            <a:off x="2644775" y="504825"/>
            <a:ext cx="4481513" cy="2520950"/>
          </a:xfrm>
          <a:ln/>
        </p:spPr>
      </p:sp>
      <p:sp>
        <p:nvSpPr>
          <p:cNvPr id="102404" name="Rectangle 3">
            <a:extLst>
              <a:ext uri="{FF2B5EF4-FFF2-40B4-BE49-F238E27FC236}">
                <a16:creationId xmlns:a16="http://schemas.microsoft.com/office/drawing/2014/main" id="{3F925695-CB4A-43A5-82BF-13DC5996F0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B5CB4EE8-AED3-4979-937D-F237F676CF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696D0B74-97C2-4CA5-BE55-DC4E6689A2F5}" type="slidenum">
              <a:rPr lang="de-DE" altLang="de-DE"/>
              <a:pPr>
                <a:spcBef>
                  <a:spcPct val="0"/>
                </a:spcBef>
              </a:pPr>
              <a:t>33</a:t>
            </a:fld>
            <a:endParaRPr lang="de-DE" altLang="de-DE"/>
          </a:p>
        </p:txBody>
      </p:sp>
      <p:sp>
        <p:nvSpPr>
          <p:cNvPr id="103427" name="Rectangle 2">
            <a:extLst>
              <a:ext uri="{FF2B5EF4-FFF2-40B4-BE49-F238E27FC236}">
                <a16:creationId xmlns:a16="http://schemas.microsoft.com/office/drawing/2014/main" id="{FB83CB3E-0E9A-4C32-B28C-692A6D787F00}"/>
              </a:ext>
            </a:extLst>
          </p:cNvPr>
          <p:cNvSpPr>
            <a:spLocks noGrp="1" noRot="1" noChangeAspect="1" noChangeArrowheads="1" noTextEdit="1"/>
          </p:cNvSpPr>
          <p:nvPr>
            <p:ph type="sldImg"/>
          </p:nvPr>
        </p:nvSpPr>
        <p:spPr>
          <a:xfrm>
            <a:off x="2644775" y="504825"/>
            <a:ext cx="4481513" cy="2520950"/>
          </a:xfrm>
          <a:ln/>
        </p:spPr>
      </p:sp>
      <p:sp>
        <p:nvSpPr>
          <p:cNvPr id="103428" name="Rectangle 3">
            <a:extLst>
              <a:ext uri="{FF2B5EF4-FFF2-40B4-BE49-F238E27FC236}">
                <a16:creationId xmlns:a16="http://schemas.microsoft.com/office/drawing/2014/main" id="{A7ED6256-0C42-4419-89CC-E585CB49DA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B5CB4EE8-AED3-4979-937D-F237F676CF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696D0B74-97C2-4CA5-BE55-DC4E6689A2F5}" type="slidenum">
              <a:rPr lang="de-DE" altLang="de-DE"/>
              <a:pPr>
                <a:spcBef>
                  <a:spcPct val="0"/>
                </a:spcBef>
              </a:pPr>
              <a:t>34</a:t>
            </a:fld>
            <a:endParaRPr lang="de-DE" altLang="de-DE"/>
          </a:p>
        </p:txBody>
      </p:sp>
      <p:sp>
        <p:nvSpPr>
          <p:cNvPr id="103427" name="Rectangle 2">
            <a:extLst>
              <a:ext uri="{FF2B5EF4-FFF2-40B4-BE49-F238E27FC236}">
                <a16:creationId xmlns:a16="http://schemas.microsoft.com/office/drawing/2014/main" id="{FB83CB3E-0E9A-4C32-B28C-692A6D787F00}"/>
              </a:ext>
            </a:extLst>
          </p:cNvPr>
          <p:cNvSpPr>
            <a:spLocks noGrp="1" noRot="1" noChangeAspect="1" noChangeArrowheads="1" noTextEdit="1"/>
          </p:cNvSpPr>
          <p:nvPr>
            <p:ph type="sldImg"/>
          </p:nvPr>
        </p:nvSpPr>
        <p:spPr>
          <a:xfrm>
            <a:off x="2644775" y="504825"/>
            <a:ext cx="4481513" cy="2520950"/>
          </a:xfrm>
          <a:ln/>
        </p:spPr>
      </p:sp>
      <p:sp>
        <p:nvSpPr>
          <p:cNvPr id="103428" name="Rectangle 3">
            <a:extLst>
              <a:ext uri="{FF2B5EF4-FFF2-40B4-BE49-F238E27FC236}">
                <a16:creationId xmlns:a16="http://schemas.microsoft.com/office/drawing/2014/main" id="{A7ED6256-0C42-4419-89CC-E585CB49DA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B5CB4EE8-AED3-4979-937D-F237F676CF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696D0B74-97C2-4CA5-BE55-DC4E6689A2F5}" type="slidenum">
              <a:rPr lang="de-DE" altLang="de-DE"/>
              <a:pPr>
                <a:spcBef>
                  <a:spcPct val="0"/>
                </a:spcBef>
              </a:pPr>
              <a:t>35</a:t>
            </a:fld>
            <a:endParaRPr lang="de-DE" altLang="de-DE"/>
          </a:p>
        </p:txBody>
      </p:sp>
      <p:sp>
        <p:nvSpPr>
          <p:cNvPr id="103427" name="Rectangle 2">
            <a:extLst>
              <a:ext uri="{FF2B5EF4-FFF2-40B4-BE49-F238E27FC236}">
                <a16:creationId xmlns:a16="http://schemas.microsoft.com/office/drawing/2014/main" id="{FB83CB3E-0E9A-4C32-B28C-692A6D787F00}"/>
              </a:ext>
            </a:extLst>
          </p:cNvPr>
          <p:cNvSpPr>
            <a:spLocks noGrp="1" noRot="1" noChangeAspect="1" noChangeArrowheads="1" noTextEdit="1"/>
          </p:cNvSpPr>
          <p:nvPr>
            <p:ph type="sldImg"/>
          </p:nvPr>
        </p:nvSpPr>
        <p:spPr>
          <a:xfrm>
            <a:off x="2644775" y="504825"/>
            <a:ext cx="4481513" cy="2520950"/>
          </a:xfrm>
          <a:ln/>
        </p:spPr>
      </p:sp>
      <p:sp>
        <p:nvSpPr>
          <p:cNvPr id="103428" name="Rectangle 3">
            <a:extLst>
              <a:ext uri="{FF2B5EF4-FFF2-40B4-BE49-F238E27FC236}">
                <a16:creationId xmlns:a16="http://schemas.microsoft.com/office/drawing/2014/main" id="{A7ED6256-0C42-4419-89CC-E585CB49DA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C80EEB8-7ABB-4031-9B34-1B57A2F16C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7421ECBC-4C6E-4305-96CA-CDD0CD468766}" type="slidenum">
              <a:rPr lang="de-DE" altLang="de-DE"/>
              <a:pPr>
                <a:spcBef>
                  <a:spcPct val="0"/>
                </a:spcBef>
              </a:pPr>
              <a:t>36</a:t>
            </a:fld>
            <a:endParaRPr lang="de-DE" altLang="de-DE"/>
          </a:p>
        </p:txBody>
      </p:sp>
      <p:sp>
        <p:nvSpPr>
          <p:cNvPr id="104451" name="Rectangle 2">
            <a:extLst>
              <a:ext uri="{FF2B5EF4-FFF2-40B4-BE49-F238E27FC236}">
                <a16:creationId xmlns:a16="http://schemas.microsoft.com/office/drawing/2014/main" id="{ABBE0949-BAE5-4FA4-BA67-05E5728ED90B}"/>
              </a:ext>
            </a:extLst>
          </p:cNvPr>
          <p:cNvSpPr>
            <a:spLocks noGrp="1" noRot="1" noChangeAspect="1" noChangeArrowheads="1" noTextEdit="1"/>
          </p:cNvSpPr>
          <p:nvPr>
            <p:ph type="sldImg"/>
          </p:nvPr>
        </p:nvSpPr>
        <p:spPr>
          <a:xfrm>
            <a:off x="2644775" y="504825"/>
            <a:ext cx="4481513" cy="2520950"/>
          </a:xfrm>
          <a:ln/>
        </p:spPr>
      </p:sp>
      <p:sp>
        <p:nvSpPr>
          <p:cNvPr id="104452" name="Rectangle 3">
            <a:extLst>
              <a:ext uri="{FF2B5EF4-FFF2-40B4-BE49-F238E27FC236}">
                <a16:creationId xmlns:a16="http://schemas.microsoft.com/office/drawing/2014/main" id="{D8A9C338-8644-482E-B24B-8F953676D4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baseline="0" dirty="0">
                <a:latin typeface="Arial" panose="020B0604020202020204" pitchFamily="34" charset="0"/>
                <a:ea typeface="ヒラギノ角ゴ Pro W3"/>
              </a:rPr>
              <a:t>Substanzverlust an Schmelz und Dentin nach siebentägiger Einwirkung verschiedener Getränke in Milligramm. Je höher der Wert, desto höher ist die </a:t>
            </a:r>
            <a:r>
              <a:rPr lang="de-DE" altLang="de-DE" baseline="0" dirty="0" err="1">
                <a:latin typeface="Arial" panose="020B0604020202020204" pitchFamily="34" charset="0"/>
                <a:ea typeface="ヒラギノ角ゴ Pro W3"/>
              </a:rPr>
              <a:t>Erosivität</a:t>
            </a:r>
            <a:r>
              <a:rPr lang="de-DE" altLang="de-DE" baseline="0" dirty="0">
                <a:latin typeface="Arial" panose="020B0604020202020204" pitchFamily="34" charset="0"/>
                <a:ea typeface="ヒラギノ角ゴ Pro W3"/>
              </a:rPr>
              <a:t> des Getränkes. Es ist erkennbar, dass die </a:t>
            </a:r>
            <a:r>
              <a:rPr lang="de-DE" altLang="de-DE" baseline="0" dirty="0" err="1">
                <a:latin typeface="Arial" panose="020B0604020202020204" pitchFamily="34" charset="0"/>
                <a:ea typeface="ヒラギノ角ゴ Pro W3"/>
              </a:rPr>
              <a:t>Erosivität</a:t>
            </a:r>
            <a:r>
              <a:rPr lang="de-DE" altLang="de-DE" baseline="0" dirty="0">
                <a:latin typeface="Arial" panose="020B0604020202020204" pitchFamily="34" charset="0"/>
                <a:ea typeface="ヒラギノ角ゴ Pro W3"/>
              </a:rPr>
              <a:t> nicht mit dem pH-Wert korreliert. Z.B. hat Kola im Vergleich zu Orangensaft einen deutlich niedrigeren pH-Wert, aber die </a:t>
            </a:r>
            <a:r>
              <a:rPr lang="de-DE" altLang="de-DE" baseline="0" dirty="0" err="1">
                <a:latin typeface="Arial" panose="020B0604020202020204" pitchFamily="34" charset="0"/>
                <a:ea typeface="ヒラギノ角ゴ Pro W3"/>
              </a:rPr>
              <a:t>Erosivität</a:t>
            </a:r>
            <a:r>
              <a:rPr lang="de-DE" altLang="de-DE" baseline="0" dirty="0">
                <a:latin typeface="Arial" panose="020B0604020202020204" pitchFamily="34" charset="0"/>
                <a:ea typeface="ヒラギノ角ゴ Pro W3"/>
              </a:rPr>
              <a:t> beträgt nur etwa ein Drittel von Orangensaft.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5C25CB45-C0FE-47E3-85B7-A963475997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D6C23E49-ED48-4D91-8E43-DEDF9E95BF18}" type="slidenum">
              <a:rPr lang="de-DE" altLang="de-DE"/>
              <a:pPr>
                <a:spcBef>
                  <a:spcPct val="0"/>
                </a:spcBef>
              </a:pPr>
              <a:t>37</a:t>
            </a:fld>
            <a:endParaRPr lang="de-DE" altLang="de-DE"/>
          </a:p>
        </p:txBody>
      </p:sp>
      <p:sp>
        <p:nvSpPr>
          <p:cNvPr id="105475" name="Rectangle 2">
            <a:extLst>
              <a:ext uri="{FF2B5EF4-FFF2-40B4-BE49-F238E27FC236}">
                <a16:creationId xmlns:a16="http://schemas.microsoft.com/office/drawing/2014/main" id="{5E79ACBA-CF47-4DCB-BE26-ED5002FDFFF6}"/>
              </a:ext>
            </a:extLst>
          </p:cNvPr>
          <p:cNvSpPr>
            <a:spLocks noGrp="1" noRot="1" noChangeAspect="1" noChangeArrowheads="1" noTextEdit="1"/>
          </p:cNvSpPr>
          <p:nvPr>
            <p:ph type="sldImg"/>
          </p:nvPr>
        </p:nvSpPr>
        <p:spPr>
          <a:xfrm>
            <a:off x="2644775" y="504825"/>
            <a:ext cx="4481513" cy="2520950"/>
          </a:xfrm>
          <a:ln/>
        </p:spPr>
      </p:sp>
      <p:sp>
        <p:nvSpPr>
          <p:cNvPr id="105476" name="Rectangle 3">
            <a:extLst>
              <a:ext uri="{FF2B5EF4-FFF2-40B4-BE49-F238E27FC236}">
                <a16:creationId xmlns:a16="http://schemas.microsoft.com/office/drawing/2014/main" id="{4648C1F6-97CC-4415-B6A2-A57EAD3645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FEDBDAD7-323D-44C6-8784-88B29BE711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16F01866-4121-4679-A908-9225934D83DE}" type="slidenum">
              <a:rPr lang="de-DE" altLang="de-DE"/>
              <a:pPr>
                <a:spcBef>
                  <a:spcPct val="0"/>
                </a:spcBef>
              </a:pPr>
              <a:t>38</a:t>
            </a:fld>
            <a:endParaRPr lang="de-DE" altLang="de-DE"/>
          </a:p>
        </p:txBody>
      </p:sp>
      <p:sp>
        <p:nvSpPr>
          <p:cNvPr id="106499" name="Rectangle 2">
            <a:extLst>
              <a:ext uri="{FF2B5EF4-FFF2-40B4-BE49-F238E27FC236}">
                <a16:creationId xmlns:a16="http://schemas.microsoft.com/office/drawing/2014/main" id="{EE4B3864-A2FD-4FE6-86FC-D5CD998BB76E}"/>
              </a:ext>
            </a:extLst>
          </p:cNvPr>
          <p:cNvSpPr>
            <a:spLocks noGrp="1" noRot="1" noChangeAspect="1" noChangeArrowheads="1" noTextEdit="1"/>
          </p:cNvSpPr>
          <p:nvPr>
            <p:ph type="sldImg"/>
          </p:nvPr>
        </p:nvSpPr>
        <p:spPr>
          <a:xfrm>
            <a:off x="2644775" y="504825"/>
            <a:ext cx="4481513" cy="2520950"/>
          </a:xfrm>
          <a:ln/>
        </p:spPr>
      </p:sp>
      <p:sp>
        <p:nvSpPr>
          <p:cNvPr id="106500" name="Rectangle 3">
            <a:extLst>
              <a:ext uri="{FF2B5EF4-FFF2-40B4-BE49-F238E27FC236}">
                <a16:creationId xmlns:a16="http://schemas.microsoft.com/office/drawing/2014/main" id="{4F808071-26BC-4B7C-93CF-0ECE738E6B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2E6AA3C-AC70-4D52-955E-67B79FA4D1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294D97E4-3BB2-403D-AB10-200482754AB8}" type="slidenum">
              <a:rPr lang="de-DE" altLang="de-DE"/>
              <a:pPr>
                <a:spcBef>
                  <a:spcPct val="0"/>
                </a:spcBef>
              </a:pPr>
              <a:t>39</a:t>
            </a:fld>
            <a:endParaRPr lang="de-DE" altLang="de-DE"/>
          </a:p>
        </p:txBody>
      </p:sp>
      <p:sp>
        <p:nvSpPr>
          <p:cNvPr id="107523" name="Rectangle 2">
            <a:extLst>
              <a:ext uri="{FF2B5EF4-FFF2-40B4-BE49-F238E27FC236}">
                <a16:creationId xmlns:a16="http://schemas.microsoft.com/office/drawing/2014/main" id="{FA53C4B8-5DCE-4D93-977D-67CEB6E2531E}"/>
              </a:ext>
            </a:extLst>
          </p:cNvPr>
          <p:cNvSpPr>
            <a:spLocks noGrp="1" noRot="1" noChangeAspect="1" noChangeArrowheads="1" noTextEdit="1"/>
          </p:cNvSpPr>
          <p:nvPr>
            <p:ph type="sldImg"/>
          </p:nvPr>
        </p:nvSpPr>
        <p:spPr>
          <a:xfrm>
            <a:off x="2644775" y="504825"/>
            <a:ext cx="4481513" cy="2520950"/>
          </a:xfrm>
          <a:ln/>
        </p:spPr>
      </p:sp>
      <p:sp>
        <p:nvSpPr>
          <p:cNvPr id="107524" name="Rectangle 3">
            <a:extLst>
              <a:ext uri="{FF2B5EF4-FFF2-40B4-BE49-F238E27FC236}">
                <a16:creationId xmlns:a16="http://schemas.microsoft.com/office/drawing/2014/main" id="{DD2FA752-C7D8-41C5-9895-511DDF8866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450C52B-E526-4E2C-91CE-DE3D42017C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861FBF57-D1C9-4FC2-AB97-648C27B3A0C0}" type="slidenum">
              <a:rPr lang="de-DE" altLang="de-DE"/>
              <a:pPr>
                <a:spcBef>
                  <a:spcPct val="0"/>
                </a:spcBef>
              </a:pPr>
              <a:t>4</a:t>
            </a:fld>
            <a:endParaRPr lang="de-DE" altLang="de-DE"/>
          </a:p>
        </p:txBody>
      </p:sp>
      <p:sp>
        <p:nvSpPr>
          <p:cNvPr id="69635" name="Rectangle 2">
            <a:extLst>
              <a:ext uri="{FF2B5EF4-FFF2-40B4-BE49-F238E27FC236}">
                <a16:creationId xmlns:a16="http://schemas.microsoft.com/office/drawing/2014/main" id="{99F0255E-6144-4B8A-A649-B6D497D39AF6}"/>
              </a:ext>
            </a:extLst>
          </p:cNvPr>
          <p:cNvSpPr>
            <a:spLocks noGrp="1" noRot="1" noChangeAspect="1" noChangeArrowheads="1" noTextEdit="1"/>
          </p:cNvSpPr>
          <p:nvPr>
            <p:ph type="sldImg"/>
          </p:nvPr>
        </p:nvSpPr>
        <p:spPr>
          <a:xfrm>
            <a:off x="2644775" y="504825"/>
            <a:ext cx="4481513" cy="2520950"/>
          </a:xfrm>
          <a:ln/>
        </p:spPr>
      </p:sp>
      <p:sp>
        <p:nvSpPr>
          <p:cNvPr id="69636" name="Rectangle 3">
            <a:extLst>
              <a:ext uri="{FF2B5EF4-FFF2-40B4-BE49-F238E27FC236}">
                <a16:creationId xmlns:a16="http://schemas.microsoft.com/office/drawing/2014/main" id="{4D393C37-41AA-4F84-85A2-E53394AE75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6FB3C7DB-E282-4C1D-9971-B747454115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953077E9-62A1-4579-8956-11CB50CAE584}" type="slidenum">
              <a:rPr lang="de-DE" altLang="de-DE"/>
              <a:pPr>
                <a:spcBef>
                  <a:spcPct val="0"/>
                </a:spcBef>
              </a:pPr>
              <a:t>40</a:t>
            </a:fld>
            <a:endParaRPr lang="de-DE" altLang="de-DE"/>
          </a:p>
        </p:txBody>
      </p:sp>
      <p:sp>
        <p:nvSpPr>
          <p:cNvPr id="108547" name="Rectangle 2">
            <a:extLst>
              <a:ext uri="{FF2B5EF4-FFF2-40B4-BE49-F238E27FC236}">
                <a16:creationId xmlns:a16="http://schemas.microsoft.com/office/drawing/2014/main" id="{E37485C4-092D-4B45-9B5B-5BEF5196F4D7}"/>
              </a:ext>
            </a:extLst>
          </p:cNvPr>
          <p:cNvSpPr>
            <a:spLocks noGrp="1" noRot="1" noChangeAspect="1" noChangeArrowheads="1" noTextEdit="1"/>
          </p:cNvSpPr>
          <p:nvPr>
            <p:ph type="sldImg"/>
          </p:nvPr>
        </p:nvSpPr>
        <p:spPr>
          <a:xfrm>
            <a:off x="2644775" y="504825"/>
            <a:ext cx="4481513" cy="2520950"/>
          </a:xfrm>
          <a:ln/>
        </p:spPr>
      </p:sp>
      <p:sp>
        <p:nvSpPr>
          <p:cNvPr id="108548" name="Rectangle 3">
            <a:extLst>
              <a:ext uri="{FF2B5EF4-FFF2-40B4-BE49-F238E27FC236}">
                <a16:creationId xmlns:a16="http://schemas.microsoft.com/office/drawing/2014/main" id="{AB7F91E1-2F7E-4412-85F0-57E8FAADAA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E2FF606-069D-49CB-A97D-9DE6B19809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42FEBC73-9D2F-46E9-BADB-B4051461F8DF}" type="slidenum">
              <a:rPr lang="de-DE" altLang="de-DE"/>
              <a:pPr>
                <a:spcBef>
                  <a:spcPct val="0"/>
                </a:spcBef>
              </a:pPr>
              <a:t>41</a:t>
            </a:fld>
            <a:endParaRPr lang="de-DE" altLang="de-DE"/>
          </a:p>
        </p:txBody>
      </p:sp>
      <p:sp>
        <p:nvSpPr>
          <p:cNvPr id="109571" name="Rectangle 2">
            <a:extLst>
              <a:ext uri="{FF2B5EF4-FFF2-40B4-BE49-F238E27FC236}">
                <a16:creationId xmlns:a16="http://schemas.microsoft.com/office/drawing/2014/main" id="{180FE304-8A5C-46DF-A48D-47F07F23FEBE}"/>
              </a:ext>
            </a:extLst>
          </p:cNvPr>
          <p:cNvSpPr>
            <a:spLocks noGrp="1" noRot="1" noChangeAspect="1" noChangeArrowheads="1" noTextEdit="1"/>
          </p:cNvSpPr>
          <p:nvPr>
            <p:ph type="sldImg"/>
          </p:nvPr>
        </p:nvSpPr>
        <p:spPr>
          <a:xfrm>
            <a:off x="2644775" y="504825"/>
            <a:ext cx="4481513" cy="2520950"/>
          </a:xfrm>
          <a:ln/>
        </p:spPr>
      </p:sp>
      <p:sp>
        <p:nvSpPr>
          <p:cNvPr id="109572" name="Rectangle 3">
            <a:extLst>
              <a:ext uri="{FF2B5EF4-FFF2-40B4-BE49-F238E27FC236}">
                <a16:creationId xmlns:a16="http://schemas.microsoft.com/office/drawing/2014/main" id="{A7EC9B1F-A9B5-40E1-A698-442FFBBE91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0220B66D-49D6-4689-81FF-63AEC66057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5F51BABC-2CEC-4E3D-8411-2641BA54D5DA}" type="slidenum">
              <a:rPr lang="de-DE" altLang="de-DE"/>
              <a:pPr>
                <a:spcBef>
                  <a:spcPct val="0"/>
                </a:spcBef>
              </a:pPr>
              <a:t>42</a:t>
            </a:fld>
            <a:endParaRPr lang="de-DE" altLang="de-DE"/>
          </a:p>
        </p:txBody>
      </p:sp>
      <p:sp>
        <p:nvSpPr>
          <p:cNvPr id="110595" name="Rectangle 2">
            <a:extLst>
              <a:ext uri="{FF2B5EF4-FFF2-40B4-BE49-F238E27FC236}">
                <a16:creationId xmlns:a16="http://schemas.microsoft.com/office/drawing/2014/main" id="{8C533220-F0DB-4634-BAE3-DBA2AE1C9F11}"/>
              </a:ext>
            </a:extLst>
          </p:cNvPr>
          <p:cNvSpPr>
            <a:spLocks noGrp="1" noRot="1" noChangeAspect="1" noChangeArrowheads="1" noTextEdit="1"/>
          </p:cNvSpPr>
          <p:nvPr>
            <p:ph type="sldImg"/>
          </p:nvPr>
        </p:nvSpPr>
        <p:spPr>
          <a:xfrm>
            <a:off x="2644775" y="504825"/>
            <a:ext cx="4481513" cy="2520950"/>
          </a:xfrm>
          <a:ln/>
        </p:spPr>
      </p:sp>
      <p:sp>
        <p:nvSpPr>
          <p:cNvPr id="110596" name="Rectangle 3">
            <a:extLst>
              <a:ext uri="{FF2B5EF4-FFF2-40B4-BE49-F238E27FC236}">
                <a16:creationId xmlns:a16="http://schemas.microsoft.com/office/drawing/2014/main" id="{3F73F520-245D-4032-B6C3-C9B9662CC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altLang="de-DE" dirty="0">
                <a:latin typeface="Arial" panose="020B0604020202020204" pitchFamily="34" charset="0"/>
                <a:ea typeface="ヒラギノ角ゴ Pro W3"/>
              </a:rPr>
              <a:t>Messung der Sekretionsrate, des pH-Wertes und der Pufferkapazität sowie der bakteriellen Speichelparameter ist mit dem </a:t>
            </a:r>
            <a:r>
              <a:rPr lang="de-DE" altLang="de-DE" dirty="0" err="1">
                <a:latin typeface="Arial" panose="020B0604020202020204" pitchFamily="34" charset="0"/>
                <a:ea typeface="ヒラギノ角ゴ Pro W3"/>
              </a:rPr>
              <a:t>KairesScreenTest+P</a:t>
            </a:r>
            <a:r>
              <a:rPr lang="de-DE" altLang="de-DE" dirty="0">
                <a:latin typeface="Arial" panose="020B0604020202020204" pitchFamily="34" charset="0"/>
                <a:ea typeface="ヒラギノ角ゴ Pro W3"/>
              </a:rPr>
              <a:t> möglich.</a:t>
            </a:r>
          </a:p>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7FBBCC05-D493-43FC-A55B-F7EDF14CC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5340FC10-E982-4CF8-8CCD-EB35E5C226AA}" type="slidenum">
              <a:rPr lang="de-DE" altLang="de-DE"/>
              <a:pPr>
                <a:spcBef>
                  <a:spcPct val="0"/>
                </a:spcBef>
              </a:pPr>
              <a:t>43</a:t>
            </a:fld>
            <a:endParaRPr lang="de-DE" altLang="de-DE"/>
          </a:p>
        </p:txBody>
      </p:sp>
      <p:sp>
        <p:nvSpPr>
          <p:cNvPr id="111619" name="Rectangle 2">
            <a:extLst>
              <a:ext uri="{FF2B5EF4-FFF2-40B4-BE49-F238E27FC236}">
                <a16:creationId xmlns:a16="http://schemas.microsoft.com/office/drawing/2014/main" id="{8CB61FEC-B360-4A64-9244-5E44A9D7EE5D}"/>
              </a:ext>
            </a:extLst>
          </p:cNvPr>
          <p:cNvSpPr>
            <a:spLocks noGrp="1" noRot="1" noChangeAspect="1" noChangeArrowheads="1" noTextEdit="1"/>
          </p:cNvSpPr>
          <p:nvPr>
            <p:ph type="sldImg"/>
          </p:nvPr>
        </p:nvSpPr>
        <p:spPr>
          <a:xfrm>
            <a:off x="2644775" y="504825"/>
            <a:ext cx="4481513" cy="2520950"/>
          </a:xfrm>
          <a:ln/>
        </p:spPr>
      </p:sp>
      <p:sp>
        <p:nvSpPr>
          <p:cNvPr id="111620" name="Rectangle 3">
            <a:extLst>
              <a:ext uri="{FF2B5EF4-FFF2-40B4-BE49-F238E27FC236}">
                <a16:creationId xmlns:a16="http://schemas.microsoft.com/office/drawing/2014/main" id="{5BEC9A31-5ED2-43AE-90ED-270003EDA6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latin typeface="Arial" panose="020B0604020202020204" pitchFamily="34" charset="0"/>
                <a:ea typeface="ヒラギノ角ゴ Pro W3"/>
              </a:rPr>
              <a:t>Weitere Informationen unter der Seite: </a:t>
            </a:r>
            <a:r>
              <a:rPr lang="de-DE" dirty="0">
                <a:hlinkClick r:id="rId3"/>
              </a:rPr>
              <a:t>https://lutz-laurisch.de/zahnmedizin/EM_OA_Mundtrockenheit_Laurisch.pdf</a:t>
            </a:r>
            <a:endParaRPr lang="de-DE" altLang="de-DE" dirty="0">
              <a:latin typeface="Arial" panose="020B0604020202020204" pitchFamily="34" charset="0"/>
              <a:ea typeface="ヒラギノ角ゴ Pro W3"/>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0FC6B157-2207-459E-9DBB-1099A9EDFC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41012285-5F57-44C4-9C98-23B33A153DCA}" type="slidenum">
              <a:rPr lang="de-DE" altLang="de-DE"/>
              <a:pPr>
                <a:spcBef>
                  <a:spcPct val="0"/>
                </a:spcBef>
              </a:pPr>
              <a:t>44</a:t>
            </a:fld>
            <a:endParaRPr lang="de-DE" altLang="de-DE"/>
          </a:p>
        </p:txBody>
      </p:sp>
      <p:sp>
        <p:nvSpPr>
          <p:cNvPr id="112643" name="Rectangle 2">
            <a:extLst>
              <a:ext uri="{FF2B5EF4-FFF2-40B4-BE49-F238E27FC236}">
                <a16:creationId xmlns:a16="http://schemas.microsoft.com/office/drawing/2014/main" id="{96AFE9A8-60FB-4387-8550-BAF07E2D977E}"/>
              </a:ext>
            </a:extLst>
          </p:cNvPr>
          <p:cNvSpPr>
            <a:spLocks noGrp="1" noRot="1" noChangeAspect="1" noChangeArrowheads="1" noTextEdit="1"/>
          </p:cNvSpPr>
          <p:nvPr>
            <p:ph type="sldImg"/>
          </p:nvPr>
        </p:nvSpPr>
        <p:spPr>
          <a:xfrm>
            <a:off x="2644775" y="504825"/>
            <a:ext cx="4481513" cy="2520950"/>
          </a:xfrm>
          <a:ln/>
        </p:spPr>
      </p:sp>
      <p:sp>
        <p:nvSpPr>
          <p:cNvPr id="112644" name="Rectangle 3">
            <a:extLst>
              <a:ext uri="{FF2B5EF4-FFF2-40B4-BE49-F238E27FC236}">
                <a16:creationId xmlns:a16="http://schemas.microsoft.com/office/drawing/2014/main" id="{41886835-77E1-431E-AF14-C9946B6BCE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CB97B96-2CF8-4193-87E2-95BE00B205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D26F6C0F-8D48-46EC-A77F-55303CBCE53A}" type="slidenum">
              <a:rPr lang="de-DE" altLang="de-DE"/>
              <a:pPr>
                <a:spcBef>
                  <a:spcPct val="0"/>
                </a:spcBef>
              </a:pPr>
              <a:t>45</a:t>
            </a:fld>
            <a:endParaRPr lang="de-DE" altLang="de-DE"/>
          </a:p>
        </p:txBody>
      </p:sp>
      <p:sp>
        <p:nvSpPr>
          <p:cNvPr id="113667" name="Rectangle 2">
            <a:extLst>
              <a:ext uri="{FF2B5EF4-FFF2-40B4-BE49-F238E27FC236}">
                <a16:creationId xmlns:a16="http://schemas.microsoft.com/office/drawing/2014/main" id="{578B2409-C96C-43FA-B964-4F309BD48ACF}"/>
              </a:ext>
            </a:extLst>
          </p:cNvPr>
          <p:cNvSpPr>
            <a:spLocks noGrp="1" noRot="1" noChangeAspect="1" noChangeArrowheads="1" noTextEdit="1"/>
          </p:cNvSpPr>
          <p:nvPr>
            <p:ph type="sldImg"/>
          </p:nvPr>
        </p:nvSpPr>
        <p:spPr>
          <a:xfrm>
            <a:off x="2644775" y="504825"/>
            <a:ext cx="4481513" cy="2520950"/>
          </a:xfrm>
          <a:ln/>
        </p:spPr>
      </p:sp>
      <p:sp>
        <p:nvSpPr>
          <p:cNvPr id="113668" name="Rectangle 3">
            <a:extLst>
              <a:ext uri="{FF2B5EF4-FFF2-40B4-BE49-F238E27FC236}">
                <a16:creationId xmlns:a16="http://schemas.microsoft.com/office/drawing/2014/main" id="{8D30C9FF-D7B2-4648-BFA7-D2928F6A51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00BAE316-3F81-482C-A685-46B186B0AE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A9B3B9A9-8439-405A-9D64-61E7EEE6CAC4}" type="slidenum">
              <a:rPr lang="de-DE" altLang="de-DE"/>
              <a:pPr>
                <a:spcBef>
                  <a:spcPct val="0"/>
                </a:spcBef>
              </a:pPr>
              <a:t>46</a:t>
            </a:fld>
            <a:endParaRPr lang="de-DE" altLang="de-DE"/>
          </a:p>
        </p:txBody>
      </p:sp>
      <p:sp>
        <p:nvSpPr>
          <p:cNvPr id="114691" name="Rectangle 2">
            <a:extLst>
              <a:ext uri="{FF2B5EF4-FFF2-40B4-BE49-F238E27FC236}">
                <a16:creationId xmlns:a16="http://schemas.microsoft.com/office/drawing/2014/main" id="{48A4C122-D78F-4F04-A866-9465F78974EC}"/>
              </a:ext>
            </a:extLst>
          </p:cNvPr>
          <p:cNvSpPr>
            <a:spLocks noGrp="1" noRot="1" noChangeAspect="1" noChangeArrowheads="1" noTextEdit="1"/>
          </p:cNvSpPr>
          <p:nvPr>
            <p:ph type="sldImg"/>
          </p:nvPr>
        </p:nvSpPr>
        <p:spPr>
          <a:xfrm>
            <a:off x="2644775" y="504825"/>
            <a:ext cx="4481513" cy="2520950"/>
          </a:xfrm>
          <a:ln/>
        </p:spPr>
      </p:sp>
      <p:sp>
        <p:nvSpPr>
          <p:cNvPr id="114692" name="Rectangle 3">
            <a:extLst>
              <a:ext uri="{FF2B5EF4-FFF2-40B4-BE49-F238E27FC236}">
                <a16:creationId xmlns:a16="http://schemas.microsoft.com/office/drawing/2014/main" id="{60990D46-8B26-4102-B93F-83C2235A4B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44775" y="504825"/>
            <a:ext cx="4481513" cy="25209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B8A5E7C-CCEA-4C4E-B9C2-E8AD074B4E4A}" type="slidenum">
              <a:rPr lang="de-DE" altLang="de-DE" smtClean="0"/>
              <a:pPr/>
              <a:t>47</a:t>
            </a:fld>
            <a:endParaRPr lang="de-DE" altLang="de-DE"/>
          </a:p>
        </p:txBody>
      </p:sp>
    </p:spTree>
    <p:extLst>
      <p:ext uri="{BB962C8B-B14F-4D97-AF65-F5344CB8AC3E}">
        <p14:creationId xmlns:p14="http://schemas.microsoft.com/office/powerpoint/2010/main" val="3135968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3873744-FE4B-4957-A8BD-897F27D88E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17C2842F-7CDD-438A-A0C9-2CDAA25F5D85}" type="slidenum">
              <a:rPr lang="de-DE" altLang="de-DE"/>
              <a:pPr>
                <a:spcBef>
                  <a:spcPct val="0"/>
                </a:spcBef>
              </a:pPr>
              <a:t>48</a:t>
            </a:fld>
            <a:endParaRPr lang="de-DE" altLang="de-DE"/>
          </a:p>
        </p:txBody>
      </p:sp>
      <p:sp>
        <p:nvSpPr>
          <p:cNvPr id="115715" name="Rectangle 2">
            <a:extLst>
              <a:ext uri="{FF2B5EF4-FFF2-40B4-BE49-F238E27FC236}">
                <a16:creationId xmlns:a16="http://schemas.microsoft.com/office/drawing/2014/main" id="{9EFC612C-FCFF-4FDC-92F1-24F3F2C58EB5}"/>
              </a:ext>
            </a:extLst>
          </p:cNvPr>
          <p:cNvSpPr>
            <a:spLocks noGrp="1" noRot="1" noChangeAspect="1" noChangeArrowheads="1" noTextEdit="1"/>
          </p:cNvSpPr>
          <p:nvPr>
            <p:ph type="sldImg"/>
          </p:nvPr>
        </p:nvSpPr>
        <p:spPr>
          <a:xfrm>
            <a:off x="2644775" y="504825"/>
            <a:ext cx="4481513" cy="2520950"/>
          </a:xfrm>
          <a:ln/>
        </p:spPr>
      </p:sp>
      <p:sp>
        <p:nvSpPr>
          <p:cNvPr id="115716" name="Rectangle 3">
            <a:extLst>
              <a:ext uri="{FF2B5EF4-FFF2-40B4-BE49-F238E27FC236}">
                <a16:creationId xmlns:a16="http://schemas.microsoft.com/office/drawing/2014/main" id="{A4AE5DCA-857E-4E78-9B05-BA44E1FA1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3986E0FF-075D-42A4-8A10-5024038B2A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2A103549-1440-4C5D-AA6A-7EF03B60C6FB}" type="slidenum">
              <a:rPr lang="de-DE" altLang="de-DE"/>
              <a:pPr>
                <a:spcBef>
                  <a:spcPct val="0"/>
                </a:spcBef>
              </a:pPr>
              <a:t>49</a:t>
            </a:fld>
            <a:endParaRPr lang="de-DE" altLang="de-DE"/>
          </a:p>
        </p:txBody>
      </p:sp>
      <p:sp>
        <p:nvSpPr>
          <p:cNvPr id="116739" name="Rectangle 2">
            <a:extLst>
              <a:ext uri="{FF2B5EF4-FFF2-40B4-BE49-F238E27FC236}">
                <a16:creationId xmlns:a16="http://schemas.microsoft.com/office/drawing/2014/main" id="{332BAC3F-C870-49BA-AA75-0290ECF374E8}"/>
              </a:ext>
            </a:extLst>
          </p:cNvPr>
          <p:cNvSpPr>
            <a:spLocks noGrp="1" noRot="1" noChangeAspect="1" noChangeArrowheads="1" noTextEdit="1"/>
          </p:cNvSpPr>
          <p:nvPr>
            <p:ph type="sldImg"/>
          </p:nvPr>
        </p:nvSpPr>
        <p:spPr>
          <a:xfrm>
            <a:off x="2644775" y="504825"/>
            <a:ext cx="4481513" cy="2520950"/>
          </a:xfrm>
          <a:ln/>
        </p:spPr>
      </p:sp>
      <p:sp>
        <p:nvSpPr>
          <p:cNvPr id="116740" name="Rectangle 3">
            <a:extLst>
              <a:ext uri="{FF2B5EF4-FFF2-40B4-BE49-F238E27FC236}">
                <a16:creationId xmlns:a16="http://schemas.microsoft.com/office/drawing/2014/main" id="{F3B8300D-5C9A-474E-BC36-38B63C043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0CE94020-A61F-41F5-8CED-E761034F5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538F2669-4DC3-4B6D-A5BA-C4C75ACFC9FF}" type="slidenum">
              <a:rPr lang="de-DE" altLang="de-DE"/>
              <a:pPr>
                <a:spcBef>
                  <a:spcPct val="0"/>
                </a:spcBef>
              </a:pPr>
              <a:t>5</a:t>
            </a:fld>
            <a:endParaRPr lang="de-DE" altLang="de-DE"/>
          </a:p>
        </p:txBody>
      </p:sp>
      <p:sp>
        <p:nvSpPr>
          <p:cNvPr id="70659" name="Rectangle 2">
            <a:extLst>
              <a:ext uri="{FF2B5EF4-FFF2-40B4-BE49-F238E27FC236}">
                <a16:creationId xmlns:a16="http://schemas.microsoft.com/office/drawing/2014/main" id="{8A1E1BF2-9059-42CB-8C86-3E75B519C1DD}"/>
              </a:ext>
            </a:extLst>
          </p:cNvPr>
          <p:cNvSpPr>
            <a:spLocks noGrp="1" noRot="1" noChangeAspect="1" noChangeArrowheads="1" noTextEdit="1"/>
          </p:cNvSpPr>
          <p:nvPr>
            <p:ph type="sldImg"/>
          </p:nvPr>
        </p:nvSpPr>
        <p:spPr>
          <a:xfrm>
            <a:off x="2644775" y="504825"/>
            <a:ext cx="4481513" cy="2520950"/>
          </a:xfrm>
          <a:ln/>
        </p:spPr>
      </p:sp>
      <p:sp>
        <p:nvSpPr>
          <p:cNvPr id="70660" name="Rectangle 3">
            <a:extLst>
              <a:ext uri="{FF2B5EF4-FFF2-40B4-BE49-F238E27FC236}">
                <a16:creationId xmlns:a16="http://schemas.microsoft.com/office/drawing/2014/main" id="{3A2CBAB5-A9DF-4181-AD76-AD03A79F6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7CCD44E-25D1-44AC-BF3E-BE3E17C9BF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4760CC18-1EA2-4846-AA77-891650985122}" type="slidenum">
              <a:rPr lang="de-DE" altLang="de-DE"/>
              <a:pPr>
                <a:spcBef>
                  <a:spcPct val="0"/>
                </a:spcBef>
              </a:pPr>
              <a:t>50</a:t>
            </a:fld>
            <a:endParaRPr lang="de-DE" altLang="de-DE"/>
          </a:p>
        </p:txBody>
      </p:sp>
      <p:sp>
        <p:nvSpPr>
          <p:cNvPr id="117763" name="Rectangle 2">
            <a:extLst>
              <a:ext uri="{FF2B5EF4-FFF2-40B4-BE49-F238E27FC236}">
                <a16:creationId xmlns:a16="http://schemas.microsoft.com/office/drawing/2014/main" id="{8D8B5064-52FA-44FC-B9D7-35D31165ECC6}"/>
              </a:ext>
            </a:extLst>
          </p:cNvPr>
          <p:cNvSpPr>
            <a:spLocks noGrp="1" noRot="1" noChangeAspect="1" noChangeArrowheads="1" noTextEdit="1"/>
          </p:cNvSpPr>
          <p:nvPr>
            <p:ph type="sldImg"/>
          </p:nvPr>
        </p:nvSpPr>
        <p:spPr>
          <a:xfrm>
            <a:off x="2644775" y="504825"/>
            <a:ext cx="4481513" cy="2520950"/>
          </a:xfrm>
          <a:ln/>
        </p:spPr>
      </p:sp>
      <p:sp>
        <p:nvSpPr>
          <p:cNvPr id="117764" name="Rectangle 3">
            <a:extLst>
              <a:ext uri="{FF2B5EF4-FFF2-40B4-BE49-F238E27FC236}">
                <a16:creationId xmlns:a16="http://schemas.microsoft.com/office/drawing/2014/main" id="{2B2E3F26-1DBF-4780-906F-9B67D4AE4E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3146A1BB-9612-4E66-96DC-DB73284511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9685F6B3-F83F-480B-9347-D746CE1F1D06}" type="slidenum">
              <a:rPr lang="de-DE" altLang="de-DE"/>
              <a:pPr>
                <a:spcBef>
                  <a:spcPct val="0"/>
                </a:spcBef>
              </a:pPr>
              <a:t>51</a:t>
            </a:fld>
            <a:endParaRPr lang="de-DE" altLang="de-DE"/>
          </a:p>
        </p:txBody>
      </p:sp>
      <p:sp>
        <p:nvSpPr>
          <p:cNvPr id="118787" name="Rectangle 2">
            <a:extLst>
              <a:ext uri="{FF2B5EF4-FFF2-40B4-BE49-F238E27FC236}">
                <a16:creationId xmlns:a16="http://schemas.microsoft.com/office/drawing/2014/main" id="{2B2484D4-A52A-4A09-944E-6F740A3775A6}"/>
              </a:ext>
            </a:extLst>
          </p:cNvPr>
          <p:cNvSpPr>
            <a:spLocks noGrp="1" noRot="1" noChangeAspect="1" noChangeArrowheads="1" noTextEdit="1"/>
          </p:cNvSpPr>
          <p:nvPr>
            <p:ph type="sldImg"/>
          </p:nvPr>
        </p:nvSpPr>
        <p:spPr>
          <a:xfrm>
            <a:off x="2644775" y="504825"/>
            <a:ext cx="4481513" cy="2520950"/>
          </a:xfrm>
          <a:ln/>
        </p:spPr>
      </p:sp>
      <p:sp>
        <p:nvSpPr>
          <p:cNvPr id="118788" name="Rectangle 3">
            <a:extLst>
              <a:ext uri="{FF2B5EF4-FFF2-40B4-BE49-F238E27FC236}">
                <a16:creationId xmlns:a16="http://schemas.microsoft.com/office/drawing/2014/main" id="{F34770CF-45B7-4284-BBF0-A5412A517C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9">
            <a:extLst>
              <a:ext uri="{FF2B5EF4-FFF2-40B4-BE49-F238E27FC236}">
                <a16:creationId xmlns:a16="http://schemas.microsoft.com/office/drawing/2014/main" id="{2B7F5686-F2CB-41B8-B984-57FAC586B7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28E7D029-D181-450F-B7AF-696F75A2CABF}" type="slidenum">
              <a:rPr lang="de-DE" altLang="de-DE"/>
              <a:pPr>
                <a:spcBef>
                  <a:spcPct val="0"/>
                </a:spcBef>
              </a:pPr>
              <a:t>52</a:t>
            </a:fld>
            <a:endParaRPr lang="de-DE" altLang="de-DE"/>
          </a:p>
        </p:txBody>
      </p:sp>
      <p:sp>
        <p:nvSpPr>
          <p:cNvPr id="120835" name="Text Box 1">
            <a:extLst>
              <a:ext uri="{FF2B5EF4-FFF2-40B4-BE49-F238E27FC236}">
                <a16:creationId xmlns:a16="http://schemas.microsoft.com/office/drawing/2014/main" id="{467C69FB-780E-45D5-861E-4B88037C2231}"/>
              </a:ext>
            </a:extLst>
          </p:cNvPr>
          <p:cNvSpPr txBox="1">
            <a:spLocks noChangeArrowheads="1"/>
          </p:cNvSpPr>
          <p:nvPr/>
        </p:nvSpPr>
        <p:spPr bwMode="auto">
          <a:xfrm>
            <a:off x="3205163" y="504825"/>
            <a:ext cx="3359150" cy="2519363"/>
          </a:xfrm>
          <a:prstGeom prst="rect">
            <a:avLst/>
          </a:prstGeom>
          <a:solidFill>
            <a:srgbClr val="FFFFFF"/>
          </a:solidFill>
          <a:ln w="9525">
            <a:solidFill>
              <a:srgbClr val="000000"/>
            </a:solidFill>
            <a:miter lim="800000"/>
            <a:headEnd/>
            <a:tailEnd/>
          </a:ln>
        </p:spPr>
        <p:txBody>
          <a:bodyPr wrap="none" lIns="91433" tIns="45716" rIns="91433" bIns="45716" anchor="ct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lgn="ctr">
              <a:spcBef>
                <a:spcPct val="0"/>
              </a:spcBef>
            </a:pPr>
            <a:endParaRPr lang="de-DE" altLang="de-DE" sz="2400">
              <a:latin typeface="Wingdings 3" panose="05040102010807070707" pitchFamily="18" charset="2"/>
            </a:endParaRPr>
          </a:p>
        </p:txBody>
      </p:sp>
      <p:sp>
        <p:nvSpPr>
          <p:cNvPr id="120836" name="Rectangle 2">
            <a:extLst>
              <a:ext uri="{FF2B5EF4-FFF2-40B4-BE49-F238E27FC236}">
                <a16:creationId xmlns:a16="http://schemas.microsoft.com/office/drawing/2014/main" id="{A2E9BE57-23FF-4E9B-9FC6-F2D3ED1E6208}"/>
              </a:ext>
            </a:extLst>
          </p:cNvPr>
          <p:cNvSpPr>
            <a:spLocks noGrp="1" noChangeArrowheads="1"/>
          </p:cNvSpPr>
          <p:nvPr>
            <p:ph type="body"/>
          </p:nvPr>
        </p:nvSpPr>
        <p:spPr>
          <a:xfrm>
            <a:off x="977900" y="3194050"/>
            <a:ext cx="7815263" cy="311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9">
            <a:extLst>
              <a:ext uri="{FF2B5EF4-FFF2-40B4-BE49-F238E27FC236}">
                <a16:creationId xmlns:a16="http://schemas.microsoft.com/office/drawing/2014/main" id="{2B7F5686-F2CB-41B8-B984-57FAC586B7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28E7D029-D181-450F-B7AF-696F75A2CABF}" type="slidenum">
              <a:rPr lang="de-DE" altLang="de-DE"/>
              <a:pPr>
                <a:spcBef>
                  <a:spcPct val="0"/>
                </a:spcBef>
              </a:pPr>
              <a:t>53</a:t>
            </a:fld>
            <a:endParaRPr lang="de-DE" altLang="de-DE"/>
          </a:p>
        </p:txBody>
      </p:sp>
      <p:sp>
        <p:nvSpPr>
          <p:cNvPr id="120835" name="Text Box 1">
            <a:extLst>
              <a:ext uri="{FF2B5EF4-FFF2-40B4-BE49-F238E27FC236}">
                <a16:creationId xmlns:a16="http://schemas.microsoft.com/office/drawing/2014/main" id="{467C69FB-780E-45D5-861E-4B88037C2231}"/>
              </a:ext>
            </a:extLst>
          </p:cNvPr>
          <p:cNvSpPr txBox="1">
            <a:spLocks noChangeArrowheads="1"/>
          </p:cNvSpPr>
          <p:nvPr/>
        </p:nvSpPr>
        <p:spPr bwMode="auto">
          <a:xfrm>
            <a:off x="3205163" y="504825"/>
            <a:ext cx="3359150" cy="2519363"/>
          </a:xfrm>
          <a:prstGeom prst="rect">
            <a:avLst/>
          </a:prstGeom>
          <a:solidFill>
            <a:srgbClr val="FFFFFF"/>
          </a:solidFill>
          <a:ln w="9525">
            <a:solidFill>
              <a:srgbClr val="000000"/>
            </a:solidFill>
            <a:miter lim="800000"/>
            <a:headEnd/>
            <a:tailEnd/>
          </a:ln>
        </p:spPr>
        <p:txBody>
          <a:bodyPr wrap="none" lIns="91433" tIns="45716" rIns="91433" bIns="45716" anchor="ct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lgn="ctr">
              <a:spcBef>
                <a:spcPct val="0"/>
              </a:spcBef>
            </a:pPr>
            <a:endParaRPr lang="de-DE" altLang="de-DE" sz="2400">
              <a:latin typeface="Wingdings 3" panose="05040102010807070707" pitchFamily="18" charset="2"/>
            </a:endParaRPr>
          </a:p>
        </p:txBody>
      </p:sp>
      <p:sp>
        <p:nvSpPr>
          <p:cNvPr id="120836" name="Rectangle 2">
            <a:extLst>
              <a:ext uri="{FF2B5EF4-FFF2-40B4-BE49-F238E27FC236}">
                <a16:creationId xmlns:a16="http://schemas.microsoft.com/office/drawing/2014/main" id="{A2E9BE57-23FF-4E9B-9FC6-F2D3ED1E6208}"/>
              </a:ext>
            </a:extLst>
          </p:cNvPr>
          <p:cNvSpPr>
            <a:spLocks noGrp="1" noChangeArrowheads="1"/>
          </p:cNvSpPr>
          <p:nvPr>
            <p:ph type="body"/>
          </p:nvPr>
        </p:nvSpPr>
        <p:spPr>
          <a:xfrm>
            <a:off x="977900" y="3194050"/>
            <a:ext cx="7815263" cy="311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70A4B978-7686-4A31-B6A4-AB8C61C727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08BF65C2-2DF2-4E42-909E-3B5A17030213}" type="slidenum">
              <a:rPr lang="de-DE" altLang="de-DE"/>
              <a:pPr>
                <a:spcBef>
                  <a:spcPct val="0"/>
                </a:spcBef>
              </a:pPr>
              <a:t>54</a:t>
            </a:fld>
            <a:endParaRPr lang="de-DE" altLang="de-DE"/>
          </a:p>
        </p:txBody>
      </p:sp>
      <p:sp>
        <p:nvSpPr>
          <p:cNvPr id="121859" name="Rectangle 2">
            <a:extLst>
              <a:ext uri="{FF2B5EF4-FFF2-40B4-BE49-F238E27FC236}">
                <a16:creationId xmlns:a16="http://schemas.microsoft.com/office/drawing/2014/main" id="{F10BDBC3-D86A-4C60-90C4-3AEE25B2A9C7}"/>
              </a:ext>
            </a:extLst>
          </p:cNvPr>
          <p:cNvSpPr>
            <a:spLocks noGrp="1" noRot="1" noChangeAspect="1" noChangeArrowheads="1" noTextEdit="1"/>
          </p:cNvSpPr>
          <p:nvPr>
            <p:ph type="sldImg"/>
          </p:nvPr>
        </p:nvSpPr>
        <p:spPr>
          <a:xfrm>
            <a:off x="2644775" y="504825"/>
            <a:ext cx="4481513" cy="2520950"/>
          </a:xfrm>
          <a:ln/>
        </p:spPr>
      </p:sp>
      <p:sp>
        <p:nvSpPr>
          <p:cNvPr id="121860" name="Rectangle 3">
            <a:extLst>
              <a:ext uri="{FF2B5EF4-FFF2-40B4-BE49-F238E27FC236}">
                <a16:creationId xmlns:a16="http://schemas.microsoft.com/office/drawing/2014/main" id="{88E2396B-4490-49DD-9E2E-0622912797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70A4B978-7686-4A31-B6A4-AB8C61C727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08BF65C2-2DF2-4E42-909E-3B5A17030213}" type="slidenum">
              <a:rPr lang="de-DE" altLang="de-DE"/>
              <a:pPr>
                <a:spcBef>
                  <a:spcPct val="0"/>
                </a:spcBef>
              </a:pPr>
              <a:t>55</a:t>
            </a:fld>
            <a:endParaRPr lang="de-DE" altLang="de-DE"/>
          </a:p>
        </p:txBody>
      </p:sp>
      <p:sp>
        <p:nvSpPr>
          <p:cNvPr id="121859" name="Rectangle 2">
            <a:extLst>
              <a:ext uri="{FF2B5EF4-FFF2-40B4-BE49-F238E27FC236}">
                <a16:creationId xmlns:a16="http://schemas.microsoft.com/office/drawing/2014/main" id="{F10BDBC3-D86A-4C60-90C4-3AEE25B2A9C7}"/>
              </a:ext>
            </a:extLst>
          </p:cNvPr>
          <p:cNvSpPr>
            <a:spLocks noGrp="1" noRot="1" noChangeAspect="1" noChangeArrowheads="1" noTextEdit="1"/>
          </p:cNvSpPr>
          <p:nvPr>
            <p:ph type="sldImg"/>
          </p:nvPr>
        </p:nvSpPr>
        <p:spPr>
          <a:xfrm>
            <a:off x="2644775" y="504825"/>
            <a:ext cx="4481513" cy="2520950"/>
          </a:xfrm>
          <a:ln/>
        </p:spPr>
      </p:sp>
      <p:sp>
        <p:nvSpPr>
          <p:cNvPr id="121860" name="Rectangle 3">
            <a:extLst>
              <a:ext uri="{FF2B5EF4-FFF2-40B4-BE49-F238E27FC236}">
                <a16:creationId xmlns:a16="http://schemas.microsoft.com/office/drawing/2014/main" id="{88E2396B-4490-49DD-9E2E-0622912797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1460C5C9-AF4C-4EA1-B2BA-8102ADA9A8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EABB8B4F-84FE-4186-B17E-9A653588E3CE}" type="slidenum">
              <a:rPr lang="de-DE" altLang="de-DE"/>
              <a:pPr>
                <a:spcBef>
                  <a:spcPct val="0"/>
                </a:spcBef>
              </a:pPr>
              <a:t>56</a:t>
            </a:fld>
            <a:endParaRPr lang="de-DE" altLang="de-DE"/>
          </a:p>
        </p:txBody>
      </p:sp>
      <p:sp>
        <p:nvSpPr>
          <p:cNvPr id="122883" name="Rectangle 2">
            <a:extLst>
              <a:ext uri="{FF2B5EF4-FFF2-40B4-BE49-F238E27FC236}">
                <a16:creationId xmlns:a16="http://schemas.microsoft.com/office/drawing/2014/main" id="{3BAED193-EB01-4F3F-8B43-0191A2B78520}"/>
              </a:ext>
            </a:extLst>
          </p:cNvPr>
          <p:cNvSpPr>
            <a:spLocks noGrp="1" noRot="1" noChangeAspect="1" noChangeArrowheads="1" noTextEdit="1"/>
          </p:cNvSpPr>
          <p:nvPr>
            <p:ph type="sldImg"/>
          </p:nvPr>
        </p:nvSpPr>
        <p:spPr>
          <a:xfrm>
            <a:off x="2644775" y="504825"/>
            <a:ext cx="4481513" cy="2520950"/>
          </a:xfrm>
          <a:ln/>
        </p:spPr>
      </p:sp>
      <p:sp>
        <p:nvSpPr>
          <p:cNvPr id="122884" name="Rectangle 3">
            <a:extLst>
              <a:ext uri="{FF2B5EF4-FFF2-40B4-BE49-F238E27FC236}">
                <a16:creationId xmlns:a16="http://schemas.microsoft.com/office/drawing/2014/main" id="{B4EDCA1D-FC1C-4EA3-9E50-5432428673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0E6D576D-3B0D-48C6-BD8C-4A65AEF4E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B4CFD39E-366C-4B99-A8BD-CB80AE1E35C7}" type="slidenum">
              <a:rPr lang="de-DE" altLang="de-DE"/>
              <a:pPr>
                <a:spcBef>
                  <a:spcPct val="0"/>
                </a:spcBef>
              </a:pPr>
              <a:t>57</a:t>
            </a:fld>
            <a:endParaRPr lang="de-DE" altLang="de-DE"/>
          </a:p>
        </p:txBody>
      </p:sp>
      <p:sp>
        <p:nvSpPr>
          <p:cNvPr id="123907" name="Rectangle 2">
            <a:extLst>
              <a:ext uri="{FF2B5EF4-FFF2-40B4-BE49-F238E27FC236}">
                <a16:creationId xmlns:a16="http://schemas.microsoft.com/office/drawing/2014/main" id="{163C5142-FD45-4A5F-81FB-4DC25F83AC79}"/>
              </a:ext>
            </a:extLst>
          </p:cNvPr>
          <p:cNvSpPr>
            <a:spLocks noGrp="1" noRot="1" noChangeAspect="1" noChangeArrowheads="1" noTextEdit="1"/>
          </p:cNvSpPr>
          <p:nvPr>
            <p:ph type="sldImg"/>
          </p:nvPr>
        </p:nvSpPr>
        <p:spPr>
          <a:xfrm>
            <a:off x="2644775" y="504825"/>
            <a:ext cx="4481513" cy="2520950"/>
          </a:xfrm>
          <a:ln/>
        </p:spPr>
      </p:sp>
      <p:sp>
        <p:nvSpPr>
          <p:cNvPr id="123908" name="Rectangle 3">
            <a:extLst>
              <a:ext uri="{FF2B5EF4-FFF2-40B4-BE49-F238E27FC236}">
                <a16:creationId xmlns:a16="http://schemas.microsoft.com/office/drawing/2014/main" id="{E08AABA3-2975-4F55-BEE9-79B0DACCF5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D4E6CC0-2602-48E6-A798-3B7A6AC643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78D4DA-7AC6-4ED2-B301-F5DA00BA645D}"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endParaRPr>
          </a:p>
        </p:txBody>
      </p:sp>
      <p:sp>
        <p:nvSpPr>
          <p:cNvPr id="124931" name="Rectangle 2">
            <a:extLst>
              <a:ext uri="{FF2B5EF4-FFF2-40B4-BE49-F238E27FC236}">
                <a16:creationId xmlns:a16="http://schemas.microsoft.com/office/drawing/2014/main" id="{A0ACE605-8C7B-41E3-BF5E-E4201BFCD71C}"/>
              </a:ext>
            </a:extLst>
          </p:cNvPr>
          <p:cNvSpPr>
            <a:spLocks noGrp="1" noRot="1" noChangeAspect="1" noChangeArrowheads="1" noTextEdit="1"/>
          </p:cNvSpPr>
          <p:nvPr>
            <p:ph type="sldImg"/>
          </p:nvPr>
        </p:nvSpPr>
        <p:spPr>
          <a:xfrm>
            <a:off x="2644775" y="504825"/>
            <a:ext cx="4481513" cy="2520950"/>
          </a:xfrm>
          <a:ln/>
        </p:spPr>
      </p:sp>
      <p:sp>
        <p:nvSpPr>
          <p:cNvPr id="124932" name="Rectangle 3">
            <a:extLst>
              <a:ext uri="{FF2B5EF4-FFF2-40B4-BE49-F238E27FC236}">
                <a16:creationId xmlns:a16="http://schemas.microsoft.com/office/drawing/2014/main" id="{321D3287-EE2F-48FA-AB2C-7FD92DE452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latin typeface="Arial" panose="020B0604020202020204" pitchFamily="34" charset="0"/>
                <a:ea typeface="ヒラギノ角ゴ Pro W3"/>
              </a:rPr>
              <a:t>Biofilmakkumulation um jedes Bracket, durch zusätzliche Häkchen z. B. für Gummis, Metallspiralfedern etc. noch zusätzliche Schwachpunkte; </a:t>
            </a:r>
          </a:p>
          <a:p>
            <a:pPr eaLnBrk="1" hangingPunct="1"/>
            <a:r>
              <a:rPr lang="de-DE" altLang="de-DE" dirty="0">
                <a:latin typeface="Arial" panose="020B0604020202020204" pitchFamily="34" charset="0"/>
                <a:ea typeface="ヒラギノ角ゴ Pro W3"/>
              </a:rPr>
              <a:t>gewohnheitsmäßiges Zähneputzen ist wenig effektiv, Borstenenden erreichen die Zahnflächen durch die Hindernisse nur unzureichend, Bürste „schwebt“ nur auf dem Bracket/Bogen, tageweise auch Schmerzen beim Zähneputzen nach Bogenwechsel etc., auch gereizte, verletzte Wangenschleimhaut durch Brackets und herausstehende </a:t>
            </a:r>
            <a:r>
              <a:rPr lang="de-DE" altLang="de-DE" dirty="0">
                <a:solidFill>
                  <a:srgbClr val="FF0000"/>
                </a:solidFill>
                <a:latin typeface="Arial" panose="020B0604020202020204" pitchFamily="34" charset="0"/>
                <a:ea typeface="ヒラギノ角ゴ Pro W3"/>
              </a:rPr>
              <a:t>Bogenenden. Wangenschleimhaut, Zunge können nicht reinigend wirksam sein</a:t>
            </a:r>
            <a:r>
              <a:rPr lang="de-DE" altLang="de-DE" dirty="0">
                <a:latin typeface="Arial" panose="020B0604020202020204" pitchFamily="34" charset="0"/>
                <a:ea typeface="ヒラギノ角ゴ Pro W3"/>
              </a:rPr>
              <a:t>.</a:t>
            </a:r>
          </a:p>
          <a:p>
            <a:pPr eaLnBrk="1" hangingPunct="1"/>
            <a:r>
              <a:rPr lang="de-DE" altLang="de-DE" dirty="0">
                <a:latin typeface="Arial" panose="020B0604020202020204" pitchFamily="34" charset="0"/>
                <a:ea typeface="ヒラギノ角ゴ Pro W3"/>
              </a:rPr>
              <a:t>Kauaktive Speisen werden gemieden, da Faserreste an den Brackets hängen bleiben, manchmal auch Schmerzen im </a:t>
            </a:r>
            <a:r>
              <a:rPr lang="de-DE" altLang="de-DE" dirty="0" err="1">
                <a:latin typeface="Arial" panose="020B0604020202020204" pitchFamily="34" charset="0"/>
                <a:ea typeface="ヒラギノ角ゴ Pro W3"/>
              </a:rPr>
              <a:t>Parodontium</a:t>
            </a:r>
            <a:r>
              <a:rPr lang="de-DE" altLang="de-DE" dirty="0">
                <a:latin typeface="Arial" panose="020B0604020202020204" pitchFamily="34" charset="0"/>
                <a:ea typeface="ヒラギノ角ゴ Pro W3"/>
              </a:rPr>
              <a:t>, dadurch Vermeidung von fester Nahrung; Joghurts, breiige Kost, Bananen statt Äpfel</a:t>
            </a:r>
            <a:r>
              <a:rPr lang="de-DE" altLang="de-DE" baseline="0" dirty="0">
                <a:latin typeface="Arial" panose="020B0604020202020204" pitchFamily="34" charset="0"/>
                <a:ea typeface="ヒラギノ角ゴ Pro W3"/>
              </a:rPr>
              <a:t> </a:t>
            </a:r>
            <a:r>
              <a:rPr lang="de-DE" altLang="de-DE" dirty="0">
                <a:latin typeface="Arial" panose="020B0604020202020204" pitchFamily="34" charset="0"/>
                <a:ea typeface="ヒラギノ角ゴ Pro W3"/>
              </a:rPr>
              <a:t>erhöhen das Kariesrisiko.</a:t>
            </a:r>
          </a:p>
          <a:p>
            <a:pPr eaLnBrk="1" hangingPunct="1"/>
            <a:endParaRPr lang="de-DE" altLang="de-DE" dirty="0">
              <a:latin typeface="Arial" panose="020B0604020202020204" pitchFamily="34" charset="0"/>
              <a:ea typeface="ヒラギノ角ゴ Pro W3"/>
            </a:endParaRPr>
          </a:p>
          <a:p>
            <a:pPr eaLnBrk="1" hangingPunct="1"/>
            <a:endParaRPr lang="de-DE" altLang="de-DE" dirty="0">
              <a:latin typeface="Arial" panose="020B0604020202020204" pitchFamily="34" charset="0"/>
              <a:ea typeface="ヒラギノ角ゴ Pro W3"/>
            </a:endParaRPr>
          </a:p>
        </p:txBody>
      </p:sp>
    </p:spTree>
    <p:extLst>
      <p:ext uri="{BB962C8B-B14F-4D97-AF65-F5344CB8AC3E}">
        <p14:creationId xmlns:p14="http://schemas.microsoft.com/office/powerpoint/2010/main" val="19826935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D4E6CC0-2602-48E6-A798-3B7A6AC643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78D4DA-7AC6-4ED2-B301-F5DA00BA645D}"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endParaRPr>
          </a:p>
        </p:txBody>
      </p:sp>
      <p:sp>
        <p:nvSpPr>
          <p:cNvPr id="124931" name="Rectangle 2">
            <a:extLst>
              <a:ext uri="{FF2B5EF4-FFF2-40B4-BE49-F238E27FC236}">
                <a16:creationId xmlns:a16="http://schemas.microsoft.com/office/drawing/2014/main" id="{A0ACE605-8C7B-41E3-BF5E-E4201BFCD71C}"/>
              </a:ext>
            </a:extLst>
          </p:cNvPr>
          <p:cNvSpPr>
            <a:spLocks noGrp="1" noRot="1" noChangeAspect="1" noChangeArrowheads="1" noTextEdit="1"/>
          </p:cNvSpPr>
          <p:nvPr>
            <p:ph type="sldImg"/>
          </p:nvPr>
        </p:nvSpPr>
        <p:spPr>
          <a:xfrm>
            <a:off x="2644775" y="504825"/>
            <a:ext cx="4481513" cy="2520950"/>
          </a:xfrm>
          <a:ln/>
        </p:spPr>
      </p:sp>
      <p:sp>
        <p:nvSpPr>
          <p:cNvPr id="124932" name="Rectangle 3">
            <a:extLst>
              <a:ext uri="{FF2B5EF4-FFF2-40B4-BE49-F238E27FC236}">
                <a16:creationId xmlns:a16="http://schemas.microsoft.com/office/drawing/2014/main" id="{321D3287-EE2F-48FA-AB2C-7FD92DE452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latin typeface="Arial" panose="020B0604020202020204" pitchFamily="34" charset="0"/>
                <a:ea typeface="ヒラギノ角ゴ Pro W3"/>
              </a:rPr>
              <a:t>Weitere Informationen und Details zu diesem Thema: </a:t>
            </a:r>
            <a:r>
              <a:rPr lang="de-DE" dirty="0">
                <a:hlinkClick r:id="rId3"/>
              </a:rPr>
              <a:t>https://lutz-laurisch.de/wp-content/uploads/2019/10/bzb_9_19_wis_laurisch_online.pdf</a:t>
            </a:r>
            <a:r>
              <a:rPr lang="de-DE" altLang="de-DE" dirty="0">
                <a:latin typeface="Arial" panose="020B0604020202020204" pitchFamily="34" charset="0"/>
                <a:ea typeface="ヒラギノ角ゴ Pro W3"/>
              </a:rPr>
              <a:t>  </a:t>
            </a:r>
          </a:p>
        </p:txBody>
      </p:sp>
    </p:spTree>
    <p:extLst>
      <p:ext uri="{BB962C8B-B14F-4D97-AF65-F5344CB8AC3E}">
        <p14:creationId xmlns:p14="http://schemas.microsoft.com/office/powerpoint/2010/main" val="364203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FD13666-53BB-475F-B7AC-F55189C94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CCBB00B1-92F1-4925-84F8-296044DDF572}" type="slidenum">
              <a:rPr lang="de-DE" altLang="de-DE"/>
              <a:pPr>
                <a:spcBef>
                  <a:spcPct val="0"/>
                </a:spcBef>
              </a:pPr>
              <a:t>6</a:t>
            </a:fld>
            <a:endParaRPr lang="de-DE" altLang="de-DE"/>
          </a:p>
        </p:txBody>
      </p:sp>
      <p:sp>
        <p:nvSpPr>
          <p:cNvPr id="71683" name="Rectangle 2">
            <a:extLst>
              <a:ext uri="{FF2B5EF4-FFF2-40B4-BE49-F238E27FC236}">
                <a16:creationId xmlns:a16="http://schemas.microsoft.com/office/drawing/2014/main" id="{E0363458-FBF5-4805-AA8E-23A198A916E0}"/>
              </a:ext>
            </a:extLst>
          </p:cNvPr>
          <p:cNvSpPr>
            <a:spLocks noGrp="1" noRot="1" noChangeAspect="1" noChangeArrowheads="1" noTextEdit="1"/>
          </p:cNvSpPr>
          <p:nvPr>
            <p:ph type="sldImg"/>
          </p:nvPr>
        </p:nvSpPr>
        <p:spPr>
          <a:xfrm>
            <a:off x="2644775" y="504825"/>
            <a:ext cx="4481513" cy="2520950"/>
          </a:xfrm>
          <a:ln/>
        </p:spPr>
      </p:sp>
      <p:sp>
        <p:nvSpPr>
          <p:cNvPr id="71684" name="Rectangle 3">
            <a:extLst>
              <a:ext uri="{FF2B5EF4-FFF2-40B4-BE49-F238E27FC236}">
                <a16:creationId xmlns:a16="http://schemas.microsoft.com/office/drawing/2014/main" id="{AEEF3D95-EB5D-4723-8A3F-D121AD8CD6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D4E6CC0-2602-48E6-A798-3B7A6AC643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78D4DA-7AC6-4ED2-B301-F5DA00BA645D}"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endParaRPr>
          </a:p>
        </p:txBody>
      </p:sp>
      <p:sp>
        <p:nvSpPr>
          <p:cNvPr id="124931" name="Rectangle 2">
            <a:extLst>
              <a:ext uri="{FF2B5EF4-FFF2-40B4-BE49-F238E27FC236}">
                <a16:creationId xmlns:a16="http://schemas.microsoft.com/office/drawing/2014/main" id="{A0ACE605-8C7B-41E3-BF5E-E4201BFCD71C}"/>
              </a:ext>
            </a:extLst>
          </p:cNvPr>
          <p:cNvSpPr>
            <a:spLocks noGrp="1" noRot="1" noChangeAspect="1" noChangeArrowheads="1" noTextEdit="1"/>
          </p:cNvSpPr>
          <p:nvPr>
            <p:ph type="sldImg"/>
          </p:nvPr>
        </p:nvSpPr>
        <p:spPr>
          <a:xfrm>
            <a:off x="2644775" y="504825"/>
            <a:ext cx="4481513" cy="2520950"/>
          </a:xfrm>
          <a:ln/>
        </p:spPr>
      </p:sp>
      <p:sp>
        <p:nvSpPr>
          <p:cNvPr id="124932" name="Rectangle 3">
            <a:extLst>
              <a:ext uri="{FF2B5EF4-FFF2-40B4-BE49-F238E27FC236}">
                <a16:creationId xmlns:a16="http://schemas.microsoft.com/office/drawing/2014/main" id="{321D3287-EE2F-48FA-AB2C-7FD92DE452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extLst>
      <p:ext uri="{BB962C8B-B14F-4D97-AF65-F5344CB8AC3E}">
        <p14:creationId xmlns:p14="http://schemas.microsoft.com/office/powerpoint/2010/main" val="21241657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4A7237E-6CD1-44B9-A02B-5DD735A70D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CB160C3D-A32A-4848-8473-68EACEA737F2}" type="slidenum">
              <a:rPr lang="de-DE" altLang="de-DE"/>
              <a:pPr>
                <a:spcBef>
                  <a:spcPct val="0"/>
                </a:spcBef>
              </a:pPr>
              <a:t>61</a:t>
            </a:fld>
            <a:endParaRPr lang="de-DE" altLang="de-DE"/>
          </a:p>
        </p:txBody>
      </p:sp>
      <p:sp>
        <p:nvSpPr>
          <p:cNvPr id="125955" name="Rectangle 2">
            <a:extLst>
              <a:ext uri="{FF2B5EF4-FFF2-40B4-BE49-F238E27FC236}">
                <a16:creationId xmlns:a16="http://schemas.microsoft.com/office/drawing/2014/main" id="{DC494A62-101E-4118-8841-39AF9B629C59}"/>
              </a:ext>
            </a:extLst>
          </p:cNvPr>
          <p:cNvSpPr>
            <a:spLocks noGrp="1" noRot="1" noChangeAspect="1" noChangeArrowheads="1" noTextEdit="1"/>
          </p:cNvSpPr>
          <p:nvPr>
            <p:ph type="sldImg"/>
          </p:nvPr>
        </p:nvSpPr>
        <p:spPr>
          <a:xfrm>
            <a:off x="2644775" y="504825"/>
            <a:ext cx="4481513" cy="2520950"/>
          </a:xfrm>
          <a:ln/>
        </p:spPr>
      </p:sp>
      <p:sp>
        <p:nvSpPr>
          <p:cNvPr id="125956" name="Rectangle 3">
            <a:extLst>
              <a:ext uri="{FF2B5EF4-FFF2-40B4-BE49-F238E27FC236}">
                <a16:creationId xmlns:a16="http://schemas.microsoft.com/office/drawing/2014/main" id="{A0427444-2073-4721-8771-819CB061C2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latin typeface="Arial" panose="020B0604020202020204" pitchFamily="34" charset="0"/>
                <a:ea typeface="ヒラギノ角ゴ Pro W3"/>
              </a:rPr>
              <a:t>Zahnreinigung mit eine fluoridhaltiger Paste sollte im Grunde nach jeder Mahlzeit erfolgen. </a:t>
            </a:r>
          </a:p>
          <a:p>
            <a:pPr eaLnBrk="1" hangingPunct="1"/>
            <a:r>
              <a:rPr lang="de-DE" altLang="de-DE" dirty="0">
                <a:latin typeface="Arial" panose="020B0604020202020204" pitchFamily="34" charset="0"/>
                <a:ea typeface="ヒラギノ角ゴ Pro W3"/>
              </a:rPr>
              <a:t>Spezialzahnbürsten sind erforderlich, um die Zahnflächen zu erreichen, sie sind zierlicher, kommen unter den Bogen, Demo und Üben der richtigen Technik ist notwendig, zeitaufwändige Maßnahme, erfordert Geschicklichkeit und Geduld, dies gilt auch für die Interdentalpflege die meistens nicht praktiziert wird, da hier hohe Anforderungen an den Patienten gestellt werden. </a:t>
            </a:r>
          </a:p>
          <a:p>
            <a:pPr eaLnBrk="1" hangingPunct="1"/>
            <a:r>
              <a:rPr lang="de-DE" altLang="de-DE" dirty="0">
                <a:latin typeface="Arial" panose="020B0604020202020204" pitchFamily="34" charset="0"/>
                <a:ea typeface="ヒラギノ角ゴ Pro W3"/>
              </a:rPr>
              <a:t>Mundspüllösung sollte täglich genutzt werden, zinnfluoridhaltige wegen bakteriostatischer Wirkung bevorzugt, auch 1x Woche Fluoridgelee sinnvoll. </a:t>
            </a:r>
          </a:p>
          <a:p>
            <a:pPr eaLnBrk="1" hangingPunct="1"/>
            <a:r>
              <a:rPr lang="de-DE" altLang="de-DE" dirty="0">
                <a:latin typeface="Arial" panose="020B0604020202020204" pitchFamily="34" charset="0"/>
                <a:ea typeface="ヒラギノ角ゴ Pro W3"/>
              </a:rPr>
              <a:t>Anfärben ist immer eindrucksvoll, Färbetabletten zu Hause lassen Defizite leicht erkennen.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0F9DF8D2-BD90-442F-8B7D-FD50E60A41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DFAB5F92-08D0-4269-B9D7-226A807BC0F0}" type="slidenum">
              <a:rPr lang="de-DE" altLang="de-DE"/>
              <a:pPr>
                <a:spcBef>
                  <a:spcPct val="0"/>
                </a:spcBef>
              </a:pPr>
              <a:t>62</a:t>
            </a:fld>
            <a:endParaRPr lang="de-DE" altLang="de-DE"/>
          </a:p>
        </p:txBody>
      </p:sp>
      <p:sp>
        <p:nvSpPr>
          <p:cNvPr id="126979" name="Rectangle 2">
            <a:extLst>
              <a:ext uri="{FF2B5EF4-FFF2-40B4-BE49-F238E27FC236}">
                <a16:creationId xmlns:a16="http://schemas.microsoft.com/office/drawing/2014/main" id="{83D45127-091A-4E5A-910C-D127818C4E0F}"/>
              </a:ext>
            </a:extLst>
          </p:cNvPr>
          <p:cNvSpPr>
            <a:spLocks noGrp="1" noRot="1" noChangeAspect="1" noChangeArrowheads="1" noTextEdit="1"/>
          </p:cNvSpPr>
          <p:nvPr>
            <p:ph type="sldImg"/>
          </p:nvPr>
        </p:nvSpPr>
        <p:spPr>
          <a:xfrm>
            <a:off x="2644775" y="504825"/>
            <a:ext cx="4481513" cy="2520950"/>
          </a:xfrm>
          <a:ln/>
        </p:spPr>
      </p:sp>
      <p:sp>
        <p:nvSpPr>
          <p:cNvPr id="126980" name="Rectangle 3">
            <a:extLst>
              <a:ext uri="{FF2B5EF4-FFF2-40B4-BE49-F238E27FC236}">
                <a16:creationId xmlns:a16="http://schemas.microsoft.com/office/drawing/2014/main" id="{E23EB454-83EB-4210-8339-3B3448D6ED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latin typeface="Arial" panose="020B0604020202020204" pitchFamily="34" charset="0"/>
                <a:ea typeface="ヒラギノ角ゴ Pro W3"/>
              </a:rPr>
              <a:t>KFO-Termine sollten immer auch zur MH-Kontrolle genutzt werden, ggf. kurze Unterweisung oder putzen lassen. Während des Bogenwechsels</a:t>
            </a:r>
          </a:p>
          <a:p>
            <a:pPr eaLnBrk="1" hangingPunct="1"/>
            <a:r>
              <a:rPr lang="de-DE" altLang="de-DE" dirty="0" err="1">
                <a:latin typeface="Arial" panose="020B0604020202020204" pitchFamily="34" charset="0"/>
                <a:ea typeface="ヒラギノ角ゴ Pro W3"/>
              </a:rPr>
              <a:t>Prophylaxesitzungen</a:t>
            </a:r>
            <a:r>
              <a:rPr lang="de-DE" altLang="de-DE" dirty="0">
                <a:latin typeface="Arial" panose="020B0604020202020204" pitchFamily="34" charset="0"/>
                <a:ea typeface="ヒラギノ角ゴ Pro W3"/>
              </a:rPr>
              <a:t> im engmaschigen Recall zwecks Kontrolle, bei Verschlechterung kann so kurzfristiger reagiert werden; PZR: Zahnstein und oft Konkremente wegen </a:t>
            </a:r>
            <a:r>
              <a:rPr lang="de-DE" altLang="de-DE" dirty="0" err="1">
                <a:latin typeface="Arial" panose="020B0604020202020204" pitchFamily="34" charset="0"/>
                <a:ea typeface="ヒラギノ角ゴ Pro W3"/>
              </a:rPr>
              <a:t>gingivitischer</a:t>
            </a:r>
            <a:r>
              <a:rPr lang="de-DE" altLang="de-DE" dirty="0">
                <a:latin typeface="Arial" panose="020B0604020202020204" pitchFamily="34" charset="0"/>
                <a:ea typeface="ヒラギノ角ゴ Pro W3"/>
              </a:rPr>
              <a:t> Veränderungen insbesondere interdental, Biofilm-Behandlung am besten mit Pulver-Wasser-Strahl, dabei auf Pulver mit niedriger </a:t>
            </a:r>
            <a:r>
              <a:rPr lang="de-DE" altLang="de-DE" dirty="0" err="1">
                <a:latin typeface="Arial" panose="020B0604020202020204" pitchFamily="34" charset="0"/>
                <a:ea typeface="ヒラギノ角ゴ Pro W3"/>
              </a:rPr>
              <a:t>Abrasivität</a:t>
            </a:r>
            <a:r>
              <a:rPr lang="de-DE" altLang="de-DE" dirty="0">
                <a:latin typeface="Arial" panose="020B0604020202020204" pitchFamily="34" charset="0"/>
                <a:ea typeface="ヒラギノ角ゴ Pro W3"/>
              </a:rPr>
              <a:t> achten, da Polieren mit </a:t>
            </a:r>
            <a:r>
              <a:rPr lang="de-DE" altLang="de-DE" dirty="0" err="1">
                <a:latin typeface="Arial" panose="020B0604020202020204" pitchFamily="34" charset="0"/>
                <a:ea typeface="ヒラギノ角ゴ Pro W3"/>
              </a:rPr>
              <a:t>Bürstchen</a:t>
            </a:r>
            <a:r>
              <a:rPr lang="de-DE" altLang="de-DE" dirty="0">
                <a:latin typeface="Arial" panose="020B0604020202020204" pitchFamily="34" charset="0"/>
                <a:ea typeface="ヒラギノ角ゴ Pro W3"/>
              </a:rPr>
              <a:t> und Kelchen nur unzureichend möglich.</a:t>
            </a:r>
          </a:p>
          <a:p>
            <a:pPr eaLnBrk="1" hangingPunct="1"/>
            <a:r>
              <a:rPr lang="de-DE" altLang="de-DE" dirty="0">
                <a:latin typeface="Arial" panose="020B0604020202020204" pitchFamily="34" charset="0"/>
                <a:ea typeface="ヒラギノ角ゴ Pro W3"/>
              </a:rPr>
              <a:t>Immer Fluoridschutz anschließend, Gingivitis: CHX-Produkte auftragen und für mehrere Minuten einwirken lassen.</a:t>
            </a:r>
          </a:p>
          <a:p>
            <a:pPr eaLnBrk="1" hangingPunct="1"/>
            <a:r>
              <a:rPr lang="de-DE" altLang="de-DE" dirty="0">
                <a:latin typeface="Arial" panose="020B0604020202020204" pitchFamily="34" charset="0"/>
                <a:ea typeface="ヒラギノ角ゴ Pro W3"/>
              </a:rPr>
              <a:t>Nach Entfernen der </a:t>
            </a:r>
            <a:r>
              <a:rPr lang="de-DE" altLang="de-DE" dirty="0" err="1">
                <a:latin typeface="Arial" panose="020B0604020202020204" pitchFamily="34" charset="0"/>
                <a:ea typeface="ヒラギノ角ゴ Pro W3"/>
              </a:rPr>
              <a:t>Brackets</a:t>
            </a:r>
            <a:r>
              <a:rPr lang="de-DE" altLang="de-DE" dirty="0">
                <a:latin typeface="Arial" panose="020B0604020202020204" pitchFamily="34" charset="0"/>
                <a:ea typeface="ヒラギノ角ゴ Pro W3"/>
              </a:rPr>
              <a:t> abschließende Sitzung mit Speicheltest, MH-Zustand und Nachreinigung.</a:t>
            </a:r>
          </a:p>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D4E6CC0-2602-48E6-A798-3B7A6AC643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78D4DA-7AC6-4ED2-B301-F5DA00BA645D}"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endParaRPr>
          </a:p>
        </p:txBody>
      </p:sp>
      <p:sp>
        <p:nvSpPr>
          <p:cNvPr id="124931" name="Rectangle 2">
            <a:extLst>
              <a:ext uri="{FF2B5EF4-FFF2-40B4-BE49-F238E27FC236}">
                <a16:creationId xmlns:a16="http://schemas.microsoft.com/office/drawing/2014/main" id="{A0ACE605-8C7B-41E3-BF5E-E4201BFCD71C}"/>
              </a:ext>
            </a:extLst>
          </p:cNvPr>
          <p:cNvSpPr>
            <a:spLocks noGrp="1" noRot="1" noChangeAspect="1" noChangeArrowheads="1" noTextEdit="1"/>
          </p:cNvSpPr>
          <p:nvPr>
            <p:ph type="sldImg"/>
          </p:nvPr>
        </p:nvSpPr>
        <p:spPr>
          <a:xfrm>
            <a:off x="2644775" y="504825"/>
            <a:ext cx="4481513" cy="2520950"/>
          </a:xfrm>
          <a:ln/>
        </p:spPr>
      </p:sp>
      <p:sp>
        <p:nvSpPr>
          <p:cNvPr id="124932" name="Rectangle 3">
            <a:extLst>
              <a:ext uri="{FF2B5EF4-FFF2-40B4-BE49-F238E27FC236}">
                <a16:creationId xmlns:a16="http://schemas.microsoft.com/office/drawing/2014/main" id="{321D3287-EE2F-48FA-AB2C-7FD92DE452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extLst>
      <p:ext uri="{BB962C8B-B14F-4D97-AF65-F5344CB8AC3E}">
        <p14:creationId xmlns:p14="http://schemas.microsoft.com/office/powerpoint/2010/main" val="32153041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3FA51DE-585D-405B-BD96-047DD271A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ED69503A-4151-4FD0-9550-BFB8BA4EF91D}" type="slidenum">
              <a:rPr lang="de-DE" altLang="de-DE"/>
              <a:pPr>
                <a:spcBef>
                  <a:spcPct val="0"/>
                </a:spcBef>
              </a:pPr>
              <a:t>64</a:t>
            </a:fld>
            <a:endParaRPr lang="de-DE" altLang="de-DE"/>
          </a:p>
        </p:txBody>
      </p:sp>
      <p:sp>
        <p:nvSpPr>
          <p:cNvPr id="88067" name="Rectangle 2">
            <a:extLst>
              <a:ext uri="{FF2B5EF4-FFF2-40B4-BE49-F238E27FC236}">
                <a16:creationId xmlns:a16="http://schemas.microsoft.com/office/drawing/2014/main" id="{4D06AC01-0B3C-4BF2-9532-A83247174D29}"/>
              </a:ext>
            </a:extLst>
          </p:cNvPr>
          <p:cNvSpPr>
            <a:spLocks noGrp="1" noRot="1" noChangeAspect="1" noChangeArrowheads="1" noTextEdit="1"/>
          </p:cNvSpPr>
          <p:nvPr>
            <p:ph type="sldImg"/>
          </p:nvPr>
        </p:nvSpPr>
        <p:spPr>
          <a:xfrm>
            <a:off x="2644775" y="504825"/>
            <a:ext cx="4481513" cy="2520950"/>
          </a:xfrm>
          <a:ln/>
        </p:spPr>
      </p:sp>
      <p:sp>
        <p:nvSpPr>
          <p:cNvPr id="88068" name="Rectangle 3">
            <a:extLst>
              <a:ext uri="{FF2B5EF4-FFF2-40B4-BE49-F238E27FC236}">
                <a16:creationId xmlns:a16="http://schemas.microsoft.com/office/drawing/2014/main" id="{AC886FFD-A753-407E-9541-21CE1D300C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61552A1-F38D-49AA-BFA2-F4E458CF1D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2A7A62-687C-48CB-BA37-E67EC641BDB0}"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endParaRPr>
          </a:p>
        </p:txBody>
      </p:sp>
      <p:sp>
        <p:nvSpPr>
          <p:cNvPr id="84995" name="Rectangle 2">
            <a:extLst>
              <a:ext uri="{FF2B5EF4-FFF2-40B4-BE49-F238E27FC236}">
                <a16:creationId xmlns:a16="http://schemas.microsoft.com/office/drawing/2014/main" id="{D9EB1056-D942-4934-9687-475AAEB58101}"/>
              </a:ext>
            </a:extLst>
          </p:cNvPr>
          <p:cNvSpPr>
            <a:spLocks noGrp="1" noRot="1" noChangeAspect="1" noChangeArrowheads="1" noTextEdit="1"/>
          </p:cNvSpPr>
          <p:nvPr>
            <p:ph type="sldImg"/>
          </p:nvPr>
        </p:nvSpPr>
        <p:spPr>
          <a:xfrm>
            <a:off x="2644775" y="504825"/>
            <a:ext cx="4481513" cy="2520950"/>
          </a:xfrm>
          <a:ln/>
        </p:spPr>
      </p:sp>
      <p:sp>
        <p:nvSpPr>
          <p:cNvPr id="84996" name="Rectangle 3">
            <a:extLst>
              <a:ext uri="{FF2B5EF4-FFF2-40B4-BE49-F238E27FC236}">
                <a16:creationId xmlns:a16="http://schemas.microsoft.com/office/drawing/2014/main" id="{691D51B7-B29C-40BE-A14D-427B6C508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a typeface="ヒラギノ角ゴ Pro W3"/>
            </a:endParaRPr>
          </a:p>
        </p:txBody>
      </p:sp>
    </p:spTree>
    <p:extLst>
      <p:ext uri="{BB962C8B-B14F-4D97-AF65-F5344CB8AC3E}">
        <p14:creationId xmlns:p14="http://schemas.microsoft.com/office/powerpoint/2010/main" val="2352794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61552A1-F38D-49AA-BFA2-F4E458CF1D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2A7A62-687C-48CB-BA37-E67EC641BDB0}"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endParaRPr>
          </a:p>
        </p:txBody>
      </p:sp>
      <p:sp>
        <p:nvSpPr>
          <p:cNvPr id="84995" name="Rectangle 2">
            <a:extLst>
              <a:ext uri="{FF2B5EF4-FFF2-40B4-BE49-F238E27FC236}">
                <a16:creationId xmlns:a16="http://schemas.microsoft.com/office/drawing/2014/main" id="{D9EB1056-D942-4934-9687-475AAEB58101}"/>
              </a:ext>
            </a:extLst>
          </p:cNvPr>
          <p:cNvSpPr>
            <a:spLocks noGrp="1" noRot="1" noChangeAspect="1" noChangeArrowheads="1" noTextEdit="1"/>
          </p:cNvSpPr>
          <p:nvPr>
            <p:ph type="sldImg"/>
          </p:nvPr>
        </p:nvSpPr>
        <p:spPr>
          <a:xfrm>
            <a:off x="2644775" y="504825"/>
            <a:ext cx="4481513" cy="2520950"/>
          </a:xfrm>
          <a:ln/>
        </p:spPr>
      </p:sp>
      <p:sp>
        <p:nvSpPr>
          <p:cNvPr id="84996" name="Rectangle 3">
            <a:extLst>
              <a:ext uri="{FF2B5EF4-FFF2-40B4-BE49-F238E27FC236}">
                <a16:creationId xmlns:a16="http://schemas.microsoft.com/office/drawing/2014/main" id="{691D51B7-B29C-40BE-A14D-427B6C508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ea typeface="ヒラギノ角ゴ Pro W3"/>
              </a:rPr>
              <a:t>Ermittlung subklinischer Risikoparameter ist immer wichtig, wenn sich die generellen Lebensumstände des Patienten ändern (z.B.: Arbeitslosigkeit, Partnerverlust, Depression, Medikation). Systemische Medikation hat oft als Nebenwirkung eine Reduktion des Speichelflusses (Hyposalivation). Nach entsprechender Diagnostik sind umfangreiche therapeutische Maßnahmen notwendig, um das Mundbiotop in einem homöostatischen Zustand zu halten bzw. dahin zurück zu führen. </a:t>
            </a:r>
          </a:p>
        </p:txBody>
      </p:sp>
    </p:spTree>
    <p:extLst>
      <p:ext uri="{BB962C8B-B14F-4D97-AF65-F5344CB8AC3E}">
        <p14:creationId xmlns:p14="http://schemas.microsoft.com/office/powerpoint/2010/main" val="23527948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61552A1-F38D-49AA-BFA2-F4E458CF1D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2A7A62-687C-48CB-BA37-E67EC641BDB0}"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endParaRPr>
          </a:p>
        </p:txBody>
      </p:sp>
      <p:sp>
        <p:nvSpPr>
          <p:cNvPr id="84995" name="Rectangle 2">
            <a:extLst>
              <a:ext uri="{FF2B5EF4-FFF2-40B4-BE49-F238E27FC236}">
                <a16:creationId xmlns:a16="http://schemas.microsoft.com/office/drawing/2014/main" id="{D9EB1056-D942-4934-9687-475AAEB58101}"/>
              </a:ext>
            </a:extLst>
          </p:cNvPr>
          <p:cNvSpPr>
            <a:spLocks noGrp="1" noRot="1" noChangeAspect="1" noChangeArrowheads="1" noTextEdit="1"/>
          </p:cNvSpPr>
          <p:nvPr>
            <p:ph type="sldImg"/>
          </p:nvPr>
        </p:nvSpPr>
        <p:spPr>
          <a:xfrm>
            <a:off x="2644775" y="504825"/>
            <a:ext cx="4481513" cy="2520950"/>
          </a:xfrm>
          <a:ln/>
        </p:spPr>
      </p:sp>
      <p:sp>
        <p:nvSpPr>
          <p:cNvPr id="84996" name="Rectangle 3">
            <a:extLst>
              <a:ext uri="{FF2B5EF4-FFF2-40B4-BE49-F238E27FC236}">
                <a16:creationId xmlns:a16="http://schemas.microsoft.com/office/drawing/2014/main" id="{691D51B7-B29C-40BE-A14D-427B6C508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a typeface="ヒラギノ角ゴ Pro W3"/>
            </a:endParaRPr>
          </a:p>
        </p:txBody>
      </p:sp>
    </p:spTree>
    <p:extLst>
      <p:ext uri="{BB962C8B-B14F-4D97-AF65-F5344CB8AC3E}">
        <p14:creationId xmlns:p14="http://schemas.microsoft.com/office/powerpoint/2010/main" val="23527948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61552A1-F38D-49AA-BFA2-F4E458CF1D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2A7A62-687C-48CB-BA37-E67EC641BDB0}"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endParaRPr>
          </a:p>
        </p:txBody>
      </p:sp>
      <p:sp>
        <p:nvSpPr>
          <p:cNvPr id="84995" name="Rectangle 2">
            <a:extLst>
              <a:ext uri="{FF2B5EF4-FFF2-40B4-BE49-F238E27FC236}">
                <a16:creationId xmlns:a16="http://schemas.microsoft.com/office/drawing/2014/main" id="{D9EB1056-D942-4934-9687-475AAEB58101}"/>
              </a:ext>
            </a:extLst>
          </p:cNvPr>
          <p:cNvSpPr>
            <a:spLocks noGrp="1" noRot="1" noChangeAspect="1" noChangeArrowheads="1" noTextEdit="1"/>
          </p:cNvSpPr>
          <p:nvPr>
            <p:ph type="sldImg"/>
          </p:nvPr>
        </p:nvSpPr>
        <p:spPr>
          <a:xfrm>
            <a:off x="2644775" y="504825"/>
            <a:ext cx="4481513" cy="2520950"/>
          </a:xfrm>
          <a:ln/>
        </p:spPr>
      </p:sp>
      <p:sp>
        <p:nvSpPr>
          <p:cNvPr id="84996" name="Rectangle 3">
            <a:extLst>
              <a:ext uri="{FF2B5EF4-FFF2-40B4-BE49-F238E27FC236}">
                <a16:creationId xmlns:a16="http://schemas.microsoft.com/office/drawing/2014/main" id="{691D51B7-B29C-40BE-A14D-427B6C508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a typeface="ヒラギノ角ゴ Pro W3"/>
            </a:endParaRPr>
          </a:p>
        </p:txBody>
      </p:sp>
    </p:spTree>
    <p:extLst>
      <p:ext uri="{BB962C8B-B14F-4D97-AF65-F5344CB8AC3E}">
        <p14:creationId xmlns:p14="http://schemas.microsoft.com/office/powerpoint/2010/main" val="23527948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B8F24A0-13A0-4BEB-8E5E-17E5EB3370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1F3100B-69FF-4D66-8670-F5CE727BE7C7}"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sym typeface="Wingdings 3" panose="05040102010807070707" pitchFamily="18" charset="2"/>
            </a:endParaRPr>
          </a:p>
        </p:txBody>
      </p:sp>
      <p:sp>
        <p:nvSpPr>
          <p:cNvPr id="86019" name="Rectangle 2">
            <a:extLst>
              <a:ext uri="{FF2B5EF4-FFF2-40B4-BE49-F238E27FC236}">
                <a16:creationId xmlns:a16="http://schemas.microsoft.com/office/drawing/2014/main" id="{0A971222-6A52-4AEE-9B13-D5B34DEAFF42}"/>
              </a:ext>
            </a:extLst>
          </p:cNvPr>
          <p:cNvSpPr>
            <a:spLocks noGrp="1" noRot="1" noChangeAspect="1" noChangeArrowheads="1" noTextEdit="1"/>
          </p:cNvSpPr>
          <p:nvPr>
            <p:ph type="sldImg"/>
          </p:nvPr>
        </p:nvSpPr>
        <p:spPr>
          <a:xfrm>
            <a:off x="2644775" y="504825"/>
            <a:ext cx="4481513" cy="2520950"/>
          </a:xfrm>
          <a:ln/>
        </p:spPr>
      </p:sp>
      <p:sp>
        <p:nvSpPr>
          <p:cNvPr id="86020" name="Rectangle 3">
            <a:extLst>
              <a:ext uri="{FF2B5EF4-FFF2-40B4-BE49-F238E27FC236}">
                <a16:creationId xmlns:a16="http://schemas.microsoft.com/office/drawing/2014/main" id="{00FED235-0444-4525-A60B-0E67E11413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Wingdings" pitchFamily="1" charset="2"/>
              <a:buNone/>
              <a:tabLst/>
              <a:defRPr/>
            </a:pPr>
            <a:endParaRPr lang="de-DE" altLang="de-DE" dirty="0">
              <a:latin typeface="Arial" panose="020B0604020202020204" pitchFamily="34" charset="0"/>
              <a:ea typeface="ヒラギノ角ゴ Pro W3"/>
            </a:endParaRPr>
          </a:p>
        </p:txBody>
      </p:sp>
    </p:spTree>
    <p:extLst>
      <p:ext uri="{BB962C8B-B14F-4D97-AF65-F5344CB8AC3E}">
        <p14:creationId xmlns:p14="http://schemas.microsoft.com/office/powerpoint/2010/main" val="187541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F7ADF4A-B23A-486C-A62E-26225D681B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55BAE72B-13C9-47C2-8A15-09A470188E15}" type="slidenum">
              <a:rPr lang="de-DE" altLang="de-DE"/>
              <a:pPr>
                <a:spcBef>
                  <a:spcPct val="0"/>
                </a:spcBef>
              </a:pPr>
              <a:t>7</a:t>
            </a:fld>
            <a:endParaRPr lang="de-DE" altLang="de-DE"/>
          </a:p>
        </p:txBody>
      </p:sp>
      <p:sp>
        <p:nvSpPr>
          <p:cNvPr id="72707" name="Rectangle 2">
            <a:extLst>
              <a:ext uri="{FF2B5EF4-FFF2-40B4-BE49-F238E27FC236}">
                <a16:creationId xmlns:a16="http://schemas.microsoft.com/office/drawing/2014/main" id="{204FE51F-FF21-4BC3-983D-EC2718DCF848}"/>
              </a:ext>
            </a:extLst>
          </p:cNvPr>
          <p:cNvSpPr>
            <a:spLocks noGrp="1" noRot="1" noChangeAspect="1" noChangeArrowheads="1" noTextEdit="1"/>
          </p:cNvSpPr>
          <p:nvPr>
            <p:ph type="sldImg"/>
          </p:nvPr>
        </p:nvSpPr>
        <p:spPr>
          <a:xfrm>
            <a:off x="2644775" y="504825"/>
            <a:ext cx="4481513" cy="2520950"/>
          </a:xfrm>
          <a:ln/>
        </p:spPr>
      </p:sp>
      <p:sp>
        <p:nvSpPr>
          <p:cNvPr id="72708" name="Rectangle 3">
            <a:extLst>
              <a:ext uri="{FF2B5EF4-FFF2-40B4-BE49-F238E27FC236}">
                <a16:creationId xmlns:a16="http://schemas.microsoft.com/office/drawing/2014/main" id="{E391381B-CB64-4653-8EE5-01821591DE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69C77DF-1B09-45C2-99F6-4CCE9716E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C72C60C0-8E00-4C08-8DF1-0D34E080AB17}" type="slidenum">
              <a:rPr lang="de-DE" altLang="de-DE"/>
              <a:pPr>
                <a:spcBef>
                  <a:spcPct val="0"/>
                </a:spcBef>
              </a:pPr>
              <a:t>8</a:t>
            </a:fld>
            <a:endParaRPr lang="de-DE" altLang="de-DE"/>
          </a:p>
        </p:txBody>
      </p:sp>
      <p:sp>
        <p:nvSpPr>
          <p:cNvPr id="73731" name="Rectangle 2">
            <a:extLst>
              <a:ext uri="{FF2B5EF4-FFF2-40B4-BE49-F238E27FC236}">
                <a16:creationId xmlns:a16="http://schemas.microsoft.com/office/drawing/2014/main" id="{070CBB66-694B-4D5E-BA59-A5D2DDEB0453}"/>
              </a:ext>
            </a:extLst>
          </p:cNvPr>
          <p:cNvSpPr>
            <a:spLocks noGrp="1" noRot="1" noChangeAspect="1" noChangeArrowheads="1" noTextEdit="1"/>
          </p:cNvSpPr>
          <p:nvPr>
            <p:ph type="sldImg"/>
          </p:nvPr>
        </p:nvSpPr>
        <p:spPr>
          <a:xfrm>
            <a:off x="2644775" y="504825"/>
            <a:ext cx="4481513" cy="2520950"/>
          </a:xfrm>
          <a:ln/>
        </p:spPr>
      </p:sp>
      <p:sp>
        <p:nvSpPr>
          <p:cNvPr id="73732" name="Rectangle 3">
            <a:extLst>
              <a:ext uri="{FF2B5EF4-FFF2-40B4-BE49-F238E27FC236}">
                <a16:creationId xmlns:a16="http://schemas.microsoft.com/office/drawing/2014/main" id="{E498EB85-BF38-4F04-AD85-B22EF01261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a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9DA3228-37B9-49BD-A7E4-57E4D8516F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pPr>
            <a:fld id="{E36EAD71-5E9E-4E55-9CAF-7C6C7FF2A1A8}" type="slidenum">
              <a:rPr lang="de-DE" altLang="de-DE"/>
              <a:pPr>
                <a:spcBef>
                  <a:spcPct val="0"/>
                </a:spcBef>
              </a:pPr>
              <a:t>9</a:t>
            </a:fld>
            <a:endParaRPr lang="de-DE" altLang="de-DE"/>
          </a:p>
        </p:txBody>
      </p:sp>
      <p:sp>
        <p:nvSpPr>
          <p:cNvPr id="74755" name="Rectangle 2">
            <a:extLst>
              <a:ext uri="{FF2B5EF4-FFF2-40B4-BE49-F238E27FC236}">
                <a16:creationId xmlns:a16="http://schemas.microsoft.com/office/drawing/2014/main" id="{1A4069E8-A325-441D-9E3E-43FBB088754A}"/>
              </a:ext>
            </a:extLst>
          </p:cNvPr>
          <p:cNvSpPr>
            <a:spLocks noGrp="1" noRot="1" noChangeAspect="1" noChangeArrowheads="1" noTextEdit="1"/>
          </p:cNvSpPr>
          <p:nvPr>
            <p:ph type="sldImg"/>
          </p:nvPr>
        </p:nvSpPr>
        <p:spPr>
          <a:xfrm>
            <a:off x="2644775" y="504825"/>
            <a:ext cx="4481513" cy="2520950"/>
          </a:xfrm>
          <a:ln/>
        </p:spPr>
      </p:sp>
      <p:sp>
        <p:nvSpPr>
          <p:cNvPr id="74756" name="Rectangle 3">
            <a:extLst>
              <a:ext uri="{FF2B5EF4-FFF2-40B4-BE49-F238E27FC236}">
                <a16:creationId xmlns:a16="http://schemas.microsoft.com/office/drawing/2014/main" id="{2A9177E8-A8D7-42CE-9C84-AEAEE6269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a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acintosh%20HD:AT%20Kunden:Kommed:080710%20SalivaDent_Praxispersonal:SalivaDent_2009____PPT-Pr&#228;sentation:Abbildungen%20Pr&#228;sentation:Tropfen+Gesicht%20abgesoftet.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0" descr="Macintosh HD:AT Kunden:Kommed:080710 SalivaDent_Praxispersonal:SalivaDent_2009____PPT-Präsentation:Abbildungen Präsentation:Tropfen+Gesicht abgesoftet.jpg">
            <a:extLst>
              <a:ext uri="{FF2B5EF4-FFF2-40B4-BE49-F238E27FC236}">
                <a16:creationId xmlns:a16="http://schemas.microsoft.com/office/drawing/2014/main" id="{F7DE990D-1C5A-4012-943C-7E0145B63B64}"/>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r="17931"/>
          <a:stretch>
            <a:fillRect/>
          </a:stretch>
        </p:blipFill>
        <p:spPr bwMode="auto">
          <a:xfrm>
            <a:off x="0" y="1455738"/>
            <a:ext cx="122936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2">
            <a:extLst>
              <a:ext uri="{FF2B5EF4-FFF2-40B4-BE49-F238E27FC236}">
                <a16:creationId xmlns:a16="http://schemas.microsoft.com/office/drawing/2014/main" id="{66C153A9-FEF6-481A-AD2B-37800452DC16}"/>
              </a:ext>
            </a:extLst>
          </p:cNvPr>
          <p:cNvSpPr>
            <a:spLocks noChangeArrowheads="1"/>
          </p:cNvSpPr>
          <p:nvPr userDrawn="1"/>
        </p:nvSpPr>
        <p:spPr bwMode="auto">
          <a:xfrm>
            <a:off x="0" y="0"/>
            <a:ext cx="12236451" cy="541338"/>
          </a:xfrm>
          <a:prstGeom prst="rect">
            <a:avLst/>
          </a:prstGeom>
          <a:gradFill rotWithShape="0">
            <a:gsLst>
              <a:gs pos="0">
                <a:srgbClr val="66CCFF"/>
              </a:gs>
              <a:gs pos="100000">
                <a:srgbClr val="FFFFFF"/>
              </a:gs>
            </a:gsLst>
            <a:lin ang="5400000" scaled="1"/>
          </a:gradFill>
          <a:ln>
            <a:noFill/>
          </a:ln>
        </p:spPr>
        <p:txBody>
          <a:bodyPr wrap="none" anchor="ctr"/>
          <a:lstStyle>
            <a:lvl1pPr>
              <a:defRPr sz="2400">
                <a:solidFill>
                  <a:schemeClr val="tx1"/>
                </a:solidFill>
                <a:latin typeface="Wingdings 3" pitchFamily="18" charset="2"/>
                <a:ea typeface="ヒラギノ角ゴ Pro W3" pitchFamily="1" charset="-128"/>
                <a:sym typeface="Wingdings 3" pitchFamily="18" charset="2"/>
              </a:defRPr>
            </a:lvl1pPr>
            <a:lvl2pPr marL="742950" indent="-285750">
              <a:defRPr sz="2400">
                <a:solidFill>
                  <a:schemeClr val="tx1"/>
                </a:solidFill>
                <a:latin typeface="Wingdings 3" pitchFamily="18" charset="2"/>
                <a:ea typeface="ヒラギノ角ゴ Pro W3" pitchFamily="1" charset="-128"/>
                <a:sym typeface="Wingdings 3" pitchFamily="18" charset="2"/>
              </a:defRPr>
            </a:lvl2pPr>
            <a:lvl3pPr marL="1143000" indent="-228600">
              <a:defRPr sz="2400">
                <a:solidFill>
                  <a:schemeClr val="tx1"/>
                </a:solidFill>
                <a:latin typeface="Wingdings 3" pitchFamily="18" charset="2"/>
                <a:ea typeface="ヒラギノ角ゴ Pro W3" pitchFamily="1" charset="-128"/>
                <a:sym typeface="Wingdings 3" pitchFamily="18" charset="2"/>
              </a:defRPr>
            </a:lvl3pPr>
            <a:lvl4pPr marL="1600200" indent="-228600">
              <a:defRPr sz="2400">
                <a:solidFill>
                  <a:schemeClr val="tx1"/>
                </a:solidFill>
                <a:latin typeface="Wingdings 3" pitchFamily="18" charset="2"/>
                <a:ea typeface="ヒラギノ角ゴ Pro W3" pitchFamily="1" charset="-128"/>
                <a:sym typeface="Wingdings 3" pitchFamily="18" charset="2"/>
              </a:defRPr>
            </a:lvl4pPr>
            <a:lvl5pPr marL="2057400" indent="-228600">
              <a:defRPr sz="2400">
                <a:solidFill>
                  <a:schemeClr val="tx1"/>
                </a:solidFill>
                <a:latin typeface="Wingdings 3" pitchFamily="18" charset="2"/>
                <a:ea typeface="ヒラギノ角ゴ Pro W3" pitchFamily="1" charset="-128"/>
                <a:sym typeface="Wingdings 3" pitchFamily="18" charset="2"/>
              </a:defRPr>
            </a:lvl5pPr>
            <a:lvl6pPr marL="25146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6pPr>
            <a:lvl7pPr marL="29718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7pPr>
            <a:lvl8pPr marL="34290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8pPr>
            <a:lvl9pPr marL="38862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9pPr>
          </a:lstStyle>
          <a:p>
            <a:pPr algn="ctr" eaLnBrk="0" hangingPunct="0">
              <a:defRPr/>
            </a:pPr>
            <a:endParaRPr lang="de-DE" altLang="de-DE" sz="2400">
              <a:cs typeface="+mn-cs"/>
            </a:endParaRPr>
          </a:p>
        </p:txBody>
      </p:sp>
      <p:sp>
        <p:nvSpPr>
          <p:cNvPr id="4" name="Rectangle 41">
            <a:extLst>
              <a:ext uri="{FF2B5EF4-FFF2-40B4-BE49-F238E27FC236}">
                <a16:creationId xmlns:a16="http://schemas.microsoft.com/office/drawing/2014/main" id="{EBC09356-BDDC-4849-9603-2CC5DCE9F0E0}"/>
              </a:ext>
            </a:extLst>
          </p:cNvPr>
          <p:cNvSpPr>
            <a:spLocks noGrp="1" noChangeArrowheads="1"/>
          </p:cNvSpPr>
          <p:nvPr>
            <p:ph type="sldNum" sz="quarter" idx="10"/>
          </p:nvPr>
        </p:nvSpPr>
        <p:spPr/>
        <p:txBody>
          <a:bodyPr/>
          <a:lstStyle>
            <a:lvl1pPr>
              <a:defRPr/>
            </a:lvl1pPr>
          </a:lstStyle>
          <a:p>
            <a:fld id="{0A0A85B2-33E5-43E4-809A-40877F75681F}"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63203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a:extLst>
              <a:ext uri="{FF2B5EF4-FFF2-40B4-BE49-F238E27FC236}">
                <a16:creationId xmlns:a16="http://schemas.microsoft.com/office/drawing/2014/main" id="{C8B26471-9025-4F80-936E-788FBB65A10F}"/>
              </a:ext>
            </a:extLst>
          </p:cNvPr>
          <p:cNvSpPr>
            <a:spLocks noGrp="1" noChangeArrowheads="1"/>
          </p:cNvSpPr>
          <p:nvPr>
            <p:ph type="sldNum" sz="quarter" idx="10"/>
          </p:nvPr>
        </p:nvSpPr>
        <p:spPr>
          <a:ln/>
        </p:spPr>
        <p:txBody>
          <a:bodyPr/>
          <a:lstStyle>
            <a:lvl1pPr>
              <a:defRPr/>
            </a:lvl1pPr>
          </a:lstStyle>
          <a:p>
            <a:fld id="{91BEC575-E243-4074-8F6D-E759BAAD7B60}"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108151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534989"/>
            <a:ext cx="2717800" cy="550227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711200" y="534989"/>
            <a:ext cx="7950200" cy="5502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a:extLst>
              <a:ext uri="{FF2B5EF4-FFF2-40B4-BE49-F238E27FC236}">
                <a16:creationId xmlns:a16="http://schemas.microsoft.com/office/drawing/2014/main" id="{78B58F31-8D9E-4C57-98A9-C73570243029}"/>
              </a:ext>
            </a:extLst>
          </p:cNvPr>
          <p:cNvSpPr>
            <a:spLocks noGrp="1" noChangeArrowheads="1"/>
          </p:cNvSpPr>
          <p:nvPr>
            <p:ph type="sldNum" sz="quarter" idx="10"/>
          </p:nvPr>
        </p:nvSpPr>
        <p:spPr>
          <a:ln/>
        </p:spPr>
        <p:txBody>
          <a:bodyPr/>
          <a:lstStyle>
            <a:lvl1pPr>
              <a:defRPr/>
            </a:lvl1pPr>
          </a:lstStyle>
          <a:p>
            <a:fld id="{AD167145-2A78-4262-BC63-7934B7EA8D20}"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259537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8">
            <a:extLst>
              <a:ext uri="{FF2B5EF4-FFF2-40B4-BE49-F238E27FC236}">
                <a16:creationId xmlns:a16="http://schemas.microsoft.com/office/drawing/2014/main" id="{A0851D99-DA67-42AC-B498-AA37C7ED3411}"/>
              </a:ext>
            </a:extLst>
          </p:cNvPr>
          <p:cNvSpPr>
            <a:spLocks noGrp="1" noChangeArrowheads="1"/>
          </p:cNvSpPr>
          <p:nvPr>
            <p:ph type="sldNum" sz="quarter" idx="10"/>
          </p:nvPr>
        </p:nvSpPr>
        <p:spPr>
          <a:ln/>
        </p:spPr>
        <p:txBody>
          <a:bodyPr/>
          <a:lstStyle>
            <a:lvl1pPr>
              <a:defRPr/>
            </a:lvl1pPr>
          </a:lstStyle>
          <a:p>
            <a:fld id="{A1978B94-A486-420A-B06E-EA6292836A0A}"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120753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EB76ADB9-41F2-496B-8AA3-5A5848EA7556}"/>
              </a:ext>
            </a:extLst>
          </p:cNvPr>
          <p:cNvSpPr>
            <a:spLocks noGrp="1" noChangeArrowheads="1"/>
          </p:cNvSpPr>
          <p:nvPr>
            <p:ph type="sldNum" sz="quarter" idx="10"/>
          </p:nvPr>
        </p:nvSpPr>
        <p:spPr>
          <a:ln/>
        </p:spPr>
        <p:txBody>
          <a:bodyPr/>
          <a:lstStyle>
            <a:lvl1pPr>
              <a:defRPr/>
            </a:lvl1pPr>
          </a:lstStyle>
          <a:p>
            <a:fld id="{59D9C679-9449-455B-8239-C8A1E4FFAF33}"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354962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711200" y="1681163"/>
            <a:ext cx="5334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6248400" y="1681163"/>
            <a:ext cx="533400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8">
            <a:extLst>
              <a:ext uri="{FF2B5EF4-FFF2-40B4-BE49-F238E27FC236}">
                <a16:creationId xmlns:a16="http://schemas.microsoft.com/office/drawing/2014/main" id="{25A68024-DFBB-4EBC-A1CC-B01AE44F48B2}"/>
              </a:ext>
            </a:extLst>
          </p:cNvPr>
          <p:cNvSpPr>
            <a:spLocks noGrp="1" noChangeArrowheads="1"/>
          </p:cNvSpPr>
          <p:nvPr>
            <p:ph type="sldNum" sz="quarter" idx="10"/>
          </p:nvPr>
        </p:nvSpPr>
        <p:spPr>
          <a:ln/>
        </p:spPr>
        <p:txBody>
          <a:bodyPr/>
          <a:lstStyle>
            <a:lvl1pPr>
              <a:defRPr/>
            </a:lvl1pPr>
          </a:lstStyle>
          <a:p>
            <a:fld id="{62C41CF5-5A6D-4510-B954-EB5DCB56F155}"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306640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8">
            <a:extLst>
              <a:ext uri="{FF2B5EF4-FFF2-40B4-BE49-F238E27FC236}">
                <a16:creationId xmlns:a16="http://schemas.microsoft.com/office/drawing/2014/main" id="{2B95C2CC-E211-47A5-AE53-BD87BEE8011C}"/>
              </a:ext>
            </a:extLst>
          </p:cNvPr>
          <p:cNvSpPr>
            <a:spLocks noGrp="1" noChangeArrowheads="1"/>
          </p:cNvSpPr>
          <p:nvPr>
            <p:ph type="sldNum" sz="quarter" idx="10"/>
          </p:nvPr>
        </p:nvSpPr>
        <p:spPr>
          <a:ln/>
        </p:spPr>
        <p:txBody>
          <a:bodyPr/>
          <a:lstStyle>
            <a:lvl1pPr>
              <a:defRPr/>
            </a:lvl1pPr>
          </a:lstStyle>
          <a:p>
            <a:fld id="{5811F79F-67D9-47C0-BCF3-58DE4607DCBA}"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165236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8">
            <a:extLst>
              <a:ext uri="{FF2B5EF4-FFF2-40B4-BE49-F238E27FC236}">
                <a16:creationId xmlns:a16="http://schemas.microsoft.com/office/drawing/2014/main" id="{A0AB066A-778B-4534-8DD6-51A4078472B7}"/>
              </a:ext>
            </a:extLst>
          </p:cNvPr>
          <p:cNvSpPr>
            <a:spLocks noGrp="1" noChangeArrowheads="1"/>
          </p:cNvSpPr>
          <p:nvPr>
            <p:ph type="sldNum" sz="quarter" idx="10"/>
          </p:nvPr>
        </p:nvSpPr>
        <p:spPr>
          <a:ln/>
        </p:spPr>
        <p:txBody>
          <a:bodyPr/>
          <a:lstStyle>
            <a:lvl1pPr>
              <a:defRPr/>
            </a:lvl1pPr>
          </a:lstStyle>
          <a:p>
            <a:fld id="{57809E2B-6B06-412D-9278-11EEB5705162}"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159367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4E729AB2-3E95-4BD2-997F-352C18E517D1}"/>
              </a:ext>
            </a:extLst>
          </p:cNvPr>
          <p:cNvSpPr>
            <a:spLocks noGrp="1" noChangeArrowheads="1"/>
          </p:cNvSpPr>
          <p:nvPr>
            <p:ph type="sldNum" sz="quarter" idx="10"/>
          </p:nvPr>
        </p:nvSpPr>
        <p:spPr>
          <a:ln/>
        </p:spPr>
        <p:txBody>
          <a:bodyPr/>
          <a:lstStyle>
            <a:lvl1pPr>
              <a:defRPr/>
            </a:lvl1pPr>
          </a:lstStyle>
          <a:p>
            <a:fld id="{4DD2A75A-3DC4-4F2B-9149-8FA8DFEB79C4}"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47157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4E21C2E4-E3F3-478C-84E1-D9E1FE295368}"/>
              </a:ext>
            </a:extLst>
          </p:cNvPr>
          <p:cNvSpPr>
            <a:spLocks noGrp="1" noChangeArrowheads="1"/>
          </p:cNvSpPr>
          <p:nvPr>
            <p:ph type="sldNum" sz="quarter" idx="10"/>
          </p:nvPr>
        </p:nvSpPr>
        <p:spPr>
          <a:ln/>
        </p:spPr>
        <p:txBody>
          <a:bodyPr/>
          <a:lstStyle>
            <a:lvl1pPr>
              <a:defRPr/>
            </a:lvl1pPr>
          </a:lstStyle>
          <a:p>
            <a:fld id="{EDA5B005-8A12-4406-83A9-C73917E81F19}"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227033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CC389F5D-2380-4210-BD05-36663F6D997C}"/>
              </a:ext>
            </a:extLst>
          </p:cNvPr>
          <p:cNvSpPr>
            <a:spLocks noGrp="1" noChangeArrowheads="1"/>
          </p:cNvSpPr>
          <p:nvPr>
            <p:ph type="sldNum" sz="quarter" idx="10"/>
          </p:nvPr>
        </p:nvSpPr>
        <p:spPr>
          <a:ln/>
        </p:spPr>
        <p:txBody>
          <a:bodyPr/>
          <a:lstStyle>
            <a:lvl1pPr>
              <a:defRPr/>
            </a:lvl1pPr>
          </a:lstStyle>
          <a:p>
            <a:fld id="{F9A58328-7375-4D64-9343-009620D20D1F}" type="slidenum">
              <a:rPr lang="en-US" altLang="de-DE"/>
              <a:pPr/>
              <a:t>‹#›</a:t>
            </a:fld>
            <a:endParaRPr lang="en-US" altLang="de-DE">
              <a:solidFill>
                <a:srgbClr val="0040A6"/>
              </a:solidFill>
            </a:endParaRPr>
          </a:p>
        </p:txBody>
      </p:sp>
    </p:spTree>
    <p:extLst>
      <p:ext uri="{BB962C8B-B14F-4D97-AF65-F5344CB8AC3E}">
        <p14:creationId xmlns:p14="http://schemas.microsoft.com/office/powerpoint/2010/main" val="273298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3">
            <a:extLst>
              <a:ext uri="{FF2B5EF4-FFF2-40B4-BE49-F238E27FC236}">
                <a16:creationId xmlns:a16="http://schemas.microsoft.com/office/drawing/2014/main" id="{DB236EDF-E95D-41E4-89C2-383922D73AC9}"/>
              </a:ext>
            </a:extLst>
          </p:cNvPr>
          <p:cNvSpPr>
            <a:spLocks noChangeArrowheads="1"/>
          </p:cNvSpPr>
          <p:nvPr/>
        </p:nvSpPr>
        <p:spPr bwMode="auto">
          <a:xfrm>
            <a:off x="1" y="6316664"/>
            <a:ext cx="12189884" cy="541337"/>
          </a:xfrm>
          <a:prstGeom prst="rect">
            <a:avLst/>
          </a:prstGeom>
          <a:gradFill rotWithShape="0">
            <a:gsLst>
              <a:gs pos="0">
                <a:srgbClr val="FFFFFF"/>
              </a:gs>
              <a:gs pos="100000">
                <a:srgbClr val="66CCFF"/>
              </a:gs>
            </a:gsLst>
            <a:lin ang="5400000" scaled="1"/>
          </a:gradFill>
          <a:ln>
            <a:noFill/>
          </a:ln>
        </p:spPr>
        <p:txBody>
          <a:bodyPr wrap="none" anchor="ctr"/>
          <a:lstStyle>
            <a:lvl1pPr>
              <a:defRPr sz="2400">
                <a:solidFill>
                  <a:schemeClr val="tx1"/>
                </a:solidFill>
                <a:latin typeface="Wingdings 3" pitchFamily="18" charset="2"/>
                <a:ea typeface="ヒラギノ角ゴ Pro W3" pitchFamily="1" charset="-128"/>
                <a:sym typeface="Wingdings 3" pitchFamily="18" charset="2"/>
              </a:defRPr>
            </a:lvl1pPr>
            <a:lvl2pPr marL="742950" indent="-285750">
              <a:defRPr sz="2400">
                <a:solidFill>
                  <a:schemeClr val="tx1"/>
                </a:solidFill>
                <a:latin typeface="Wingdings 3" pitchFamily="18" charset="2"/>
                <a:ea typeface="ヒラギノ角ゴ Pro W3" pitchFamily="1" charset="-128"/>
                <a:sym typeface="Wingdings 3" pitchFamily="18" charset="2"/>
              </a:defRPr>
            </a:lvl2pPr>
            <a:lvl3pPr marL="1143000" indent="-228600">
              <a:defRPr sz="2400">
                <a:solidFill>
                  <a:schemeClr val="tx1"/>
                </a:solidFill>
                <a:latin typeface="Wingdings 3" pitchFamily="18" charset="2"/>
                <a:ea typeface="ヒラギノ角ゴ Pro W3" pitchFamily="1" charset="-128"/>
                <a:sym typeface="Wingdings 3" pitchFamily="18" charset="2"/>
              </a:defRPr>
            </a:lvl3pPr>
            <a:lvl4pPr marL="1600200" indent="-228600">
              <a:defRPr sz="2400">
                <a:solidFill>
                  <a:schemeClr val="tx1"/>
                </a:solidFill>
                <a:latin typeface="Wingdings 3" pitchFamily="18" charset="2"/>
                <a:ea typeface="ヒラギノ角ゴ Pro W3" pitchFamily="1" charset="-128"/>
                <a:sym typeface="Wingdings 3" pitchFamily="18" charset="2"/>
              </a:defRPr>
            </a:lvl4pPr>
            <a:lvl5pPr marL="2057400" indent="-228600">
              <a:defRPr sz="2400">
                <a:solidFill>
                  <a:schemeClr val="tx1"/>
                </a:solidFill>
                <a:latin typeface="Wingdings 3" pitchFamily="18" charset="2"/>
                <a:ea typeface="ヒラギノ角ゴ Pro W3" pitchFamily="1" charset="-128"/>
                <a:sym typeface="Wingdings 3" pitchFamily="18" charset="2"/>
              </a:defRPr>
            </a:lvl5pPr>
            <a:lvl6pPr marL="25146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6pPr>
            <a:lvl7pPr marL="29718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7pPr>
            <a:lvl8pPr marL="34290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8pPr>
            <a:lvl9pPr marL="38862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9pPr>
          </a:lstStyle>
          <a:p>
            <a:pPr algn="ctr" eaLnBrk="0" hangingPunct="0">
              <a:defRPr/>
            </a:pPr>
            <a:endParaRPr lang="de-DE" altLang="de-DE" sz="2400">
              <a:cs typeface="+mn-cs"/>
            </a:endParaRPr>
          </a:p>
        </p:txBody>
      </p:sp>
      <p:sp>
        <p:nvSpPr>
          <p:cNvPr id="1027" name="Rectangle 21">
            <a:extLst>
              <a:ext uri="{FF2B5EF4-FFF2-40B4-BE49-F238E27FC236}">
                <a16:creationId xmlns:a16="http://schemas.microsoft.com/office/drawing/2014/main" id="{861DC8F2-9D5D-4C73-BE37-8EDF6EAC9EF7}"/>
              </a:ext>
            </a:extLst>
          </p:cNvPr>
          <p:cNvSpPr>
            <a:spLocks noChangeArrowheads="1"/>
          </p:cNvSpPr>
          <p:nvPr/>
        </p:nvSpPr>
        <p:spPr bwMode="auto">
          <a:xfrm>
            <a:off x="1" y="0"/>
            <a:ext cx="12189884" cy="541338"/>
          </a:xfrm>
          <a:prstGeom prst="rect">
            <a:avLst/>
          </a:prstGeom>
          <a:gradFill rotWithShape="0">
            <a:gsLst>
              <a:gs pos="0">
                <a:srgbClr val="66CCFF"/>
              </a:gs>
              <a:gs pos="100000">
                <a:srgbClr val="FFFFFF"/>
              </a:gs>
            </a:gsLst>
            <a:lin ang="5400000" scaled="1"/>
          </a:gradFill>
          <a:ln>
            <a:noFill/>
          </a:ln>
        </p:spPr>
        <p:txBody>
          <a:bodyPr wrap="none" anchor="ctr"/>
          <a:lstStyle>
            <a:lvl1pPr>
              <a:defRPr sz="2400">
                <a:solidFill>
                  <a:schemeClr val="tx1"/>
                </a:solidFill>
                <a:latin typeface="Wingdings 3" pitchFamily="18" charset="2"/>
                <a:ea typeface="ヒラギノ角ゴ Pro W3" pitchFamily="1" charset="-128"/>
                <a:sym typeface="Wingdings 3" pitchFamily="18" charset="2"/>
              </a:defRPr>
            </a:lvl1pPr>
            <a:lvl2pPr marL="742950" indent="-285750">
              <a:defRPr sz="2400">
                <a:solidFill>
                  <a:schemeClr val="tx1"/>
                </a:solidFill>
                <a:latin typeface="Wingdings 3" pitchFamily="18" charset="2"/>
                <a:ea typeface="ヒラギノ角ゴ Pro W3" pitchFamily="1" charset="-128"/>
                <a:sym typeface="Wingdings 3" pitchFamily="18" charset="2"/>
              </a:defRPr>
            </a:lvl2pPr>
            <a:lvl3pPr marL="1143000" indent="-228600">
              <a:defRPr sz="2400">
                <a:solidFill>
                  <a:schemeClr val="tx1"/>
                </a:solidFill>
                <a:latin typeface="Wingdings 3" pitchFamily="18" charset="2"/>
                <a:ea typeface="ヒラギノ角ゴ Pro W3" pitchFamily="1" charset="-128"/>
                <a:sym typeface="Wingdings 3" pitchFamily="18" charset="2"/>
              </a:defRPr>
            </a:lvl3pPr>
            <a:lvl4pPr marL="1600200" indent="-228600">
              <a:defRPr sz="2400">
                <a:solidFill>
                  <a:schemeClr val="tx1"/>
                </a:solidFill>
                <a:latin typeface="Wingdings 3" pitchFamily="18" charset="2"/>
                <a:ea typeface="ヒラギノ角ゴ Pro W3" pitchFamily="1" charset="-128"/>
                <a:sym typeface="Wingdings 3" pitchFamily="18" charset="2"/>
              </a:defRPr>
            </a:lvl4pPr>
            <a:lvl5pPr marL="2057400" indent="-228600">
              <a:defRPr sz="2400">
                <a:solidFill>
                  <a:schemeClr val="tx1"/>
                </a:solidFill>
                <a:latin typeface="Wingdings 3" pitchFamily="18" charset="2"/>
                <a:ea typeface="ヒラギノ角ゴ Pro W3" pitchFamily="1" charset="-128"/>
                <a:sym typeface="Wingdings 3" pitchFamily="18" charset="2"/>
              </a:defRPr>
            </a:lvl5pPr>
            <a:lvl6pPr marL="25146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6pPr>
            <a:lvl7pPr marL="29718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7pPr>
            <a:lvl8pPr marL="34290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8pPr>
            <a:lvl9pPr marL="3886200" indent="-228600" algn="ctr" eaLnBrk="0" fontAlgn="base" hangingPunct="0">
              <a:spcBef>
                <a:spcPct val="0"/>
              </a:spcBef>
              <a:spcAft>
                <a:spcPct val="0"/>
              </a:spcAft>
              <a:defRPr sz="2400">
                <a:solidFill>
                  <a:schemeClr val="tx1"/>
                </a:solidFill>
                <a:latin typeface="Wingdings 3" pitchFamily="18" charset="2"/>
                <a:ea typeface="ヒラギノ角ゴ Pro W3" pitchFamily="1" charset="-128"/>
                <a:sym typeface="Wingdings 3" pitchFamily="18" charset="2"/>
              </a:defRPr>
            </a:lvl9pPr>
          </a:lstStyle>
          <a:p>
            <a:pPr algn="ctr" eaLnBrk="0" hangingPunct="0">
              <a:defRPr/>
            </a:pPr>
            <a:endParaRPr lang="de-DE" altLang="de-DE" sz="2400">
              <a:cs typeface="+mn-cs"/>
            </a:endParaRPr>
          </a:p>
        </p:txBody>
      </p:sp>
      <p:sp>
        <p:nvSpPr>
          <p:cNvPr id="1032" name="Rectangle 8">
            <a:extLst>
              <a:ext uri="{FF2B5EF4-FFF2-40B4-BE49-F238E27FC236}">
                <a16:creationId xmlns:a16="http://schemas.microsoft.com/office/drawing/2014/main" id="{95139631-588F-4485-9329-C11DD18A0476}"/>
              </a:ext>
            </a:extLst>
          </p:cNvPr>
          <p:cNvSpPr>
            <a:spLocks noGrp="1" noChangeArrowheads="1"/>
          </p:cNvSpPr>
          <p:nvPr>
            <p:ph type="sldNum" sz="quarter" idx="4"/>
          </p:nvPr>
        </p:nvSpPr>
        <p:spPr bwMode="auto">
          <a:xfrm>
            <a:off x="9652000" y="6265863"/>
            <a:ext cx="193040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defRPr sz="1400">
                <a:latin typeface="Arial" panose="020B0604020202020204" pitchFamily="34" charset="0"/>
              </a:defRPr>
            </a:lvl1pPr>
          </a:lstStyle>
          <a:p>
            <a:fld id="{63755643-8252-46E3-8D56-6B31687D31B1}" type="slidenum">
              <a:rPr lang="en-US" altLang="de-DE"/>
              <a:pPr/>
              <a:t>‹#›</a:t>
            </a:fld>
            <a:endParaRPr lang="en-US" altLang="de-DE">
              <a:solidFill>
                <a:srgbClr val="0040A6"/>
              </a:solidFill>
            </a:endParaRPr>
          </a:p>
        </p:txBody>
      </p:sp>
      <p:sp>
        <p:nvSpPr>
          <p:cNvPr id="1029" name="Rectangle 9">
            <a:extLst>
              <a:ext uri="{FF2B5EF4-FFF2-40B4-BE49-F238E27FC236}">
                <a16:creationId xmlns:a16="http://schemas.microsoft.com/office/drawing/2014/main" id="{2BC14BC0-80E0-4AA5-9CE0-3B53FC418FB8}"/>
              </a:ext>
            </a:extLst>
          </p:cNvPr>
          <p:cNvSpPr>
            <a:spLocks noGrp="1" noChangeArrowheads="1"/>
          </p:cNvSpPr>
          <p:nvPr>
            <p:ph type="title"/>
          </p:nvPr>
        </p:nvSpPr>
        <p:spPr bwMode="auto">
          <a:xfrm>
            <a:off x="711200" y="534989"/>
            <a:ext cx="108712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Mastertitelformat bearbeiten</a:t>
            </a:r>
          </a:p>
        </p:txBody>
      </p:sp>
      <p:sp>
        <p:nvSpPr>
          <p:cNvPr id="1030" name="Rectangle 10">
            <a:extLst>
              <a:ext uri="{FF2B5EF4-FFF2-40B4-BE49-F238E27FC236}">
                <a16:creationId xmlns:a16="http://schemas.microsoft.com/office/drawing/2014/main" id="{71E1CA25-3E5C-46F7-A49B-069E2DA62807}"/>
              </a:ext>
            </a:extLst>
          </p:cNvPr>
          <p:cNvSpPr>
            <a:spLocks noGrp="1" noChangeArrowheads="1"/>
          </p:cNvSpPr>
          <p:nvPr>
            <p:ph type="body" idx="1"/>
          </p:nvPr>
        </p:nvSpPr>
        <p:spPr bwMode="auto">
          <a:xfrm>
            <a:off x="711200" y="1681163"/>
            <a:ext cx="108712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4163"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hf hdr="0" ftr="0" dt="0"/>
  <p:txStyles>
    <p:titleStyle>
      <a:lvl1pPr algn="l" rtl="0" eaLnBrk="0" fontAlgn="base" hangingPunct="0">
        <a:spcBef>
          <a:spcPct val="0"/>
        </a:spcBef>
        <a:spcAft>
          <a:spcPct val="0"/>
        </a:spcAft>
        <a:defRPr sz="2400" b="1">
          <a:solidFill>
            <a:srgbClr val="0045B1"/>
          </a:solidFill>
          <a:latin typeface="+mj-lt"/>
          <a:ea typeface="+mj-ea"/>
          <a:cs typeface="ヒラギノ角ゴ Pro W3"/>
        </a:defRPr>
      </a:lvl1pPr>
      <a:lvl2pPr algn="l" rtl="0" eaLnBrk="0" fontAlgn="base" hangingPunct="0">
        <a:spcBef>
          <a:spcPct val="0"/>
        </a:spcBef>
        <a:spcAft>
          <a:spcPct val="0"/>
        </a:spcAft>
        <a:defRPr sz="2400" b="1">
          <a:solidFill>
            <a:srgbClr val="0045B1"/>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400" b="1">
          <a:solidFill>
            <a:srgbClr val="0045B1"/>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400" b="1">
          <a:solidFill>
            <a:srgbClr val="0045B1"/>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400" b="1">
          <a:solidFill>
            <a:srgbClr val="0045B1"/>
          </a:solidFill>
          <a:latin typeface="Arial" charset="0"/>
          <a:ea typeface="ヒラギノ角ゴ Pro W3" pitchFamily="1" charset="-128"/>
          <a:cs typeface="ヒラギノ角ゴ Pro W3"/>
        </a:defRPr>
      </a:lvl5pPr>
      <a:lvl6pPr marL="457200" algn="l" rtl="0" fontAlgn="base">
        <a:spcBef>
          <a:spcPct val="0"/>
        </a:spcBef>
        <a:spcAft>
          <a:spcPct val="0"/>
        </a:spcAft>
        <a:defRPr sz="2400" b="1">
          <a:solidFill>
            <a:srgbClr val="0045B1"/>
          </a:solidFill>
          <a:latin typeface="Arial" charset="0"/>
          <a:ea typeface="ヒラギノ角ゴ Pro W3" pitchFamily="1" charset="-128"/>
        </a:defRPr>
      </a:lvl6pPr>
      <a:lvl7pPr marL="914400" algn="l" rtl="0" fontAlgn="base">
        <a:spcBef>
          <a:spcPct val="0"/>
        </a:spcBef>
        <a:spcAft>
          <a:spcPct val="0"/>
        </a:spcAft>
        <a:defRPr sz="2400" b="1">
          <a:solidFill>
            <a:srgbClr val="0045B1"/>
          </a:solidFill>
          <a:latin typeface="Arial" charset="0"/>
          <a:ea typeface="ヒラギノ角ゴ Pro W3" pitchFamily="1" charset="-128"/>
        </a:defRPr>
      </a:lvl7pPr>
      <a:lvl8pPr marL="1371600" algn="l" rtl="0" fontAlgn="base">
        <a:spcBef>
          <a:spcPct val="0"/>
        </a:spcBef>
        <a:spcAft>
          <a:spcPct val="0"/>
        </a:spcAft>
        <a:defRPr sz="2400" b="1">
          <a:solidFill>
            <a:srgbClr val="0045B1"/>
          </a:solidFill>
          <a:latin typeface="Arial" charset="0"/>
          <a:ea typeface="ヒラギノ角ゴ Pro W3" pitchFamily="1" charset="-128"/>
        </a:defRPr>
      </a:lvl8pPr>
      <a:lvl9pPr marL="1828800" algn="l" rtl="0" fontAlgn="base">
        <a:spcBef>
          <a:spcPct val="0"/>
        </a:spcBef>
        <a:spcAft>
          <a:spcPct val="0"/>
        </a:spcAft>
        <a:defRPr sz="2400" b="1">
          <a:solidFill>
            <a:srgbClr val="0045B1"/>
          </a:solidFill>
          <a:latin typeface="Arial" charset="0"/>
          <a:ea typeface="ヒラギノ角ゴ Pro W3" pitchFamily="1" charset="-128"/>
        </a:defRPr>
      </a:lvl9pPr>
    </p:titleStyle>
    <p:bodyStyle>
      <a:lvl1pPr marL="190500" indent="-1905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cs typeface="ヒラギノ角ゴ Pro W3"/>
        </a:defRPr>
      </a:lvl1pPr>
      <a:lvl2pPr marL="666750" indent="-28575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cs typeface="ヒラギノ角ゴ Pro W3"/>
        </a:defRPr>
      </a:lvl2pPr>
      <a:lvl3pPr marL="108585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cs typeface="ヒラギノ角ゴ Pro W3"/>
        </a:defRPr>
      </a:lvl3pPr>
      <a:lvl4pPr marL="150495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cs typeface="ヒラギノ角ゴ Pro W3"/>
        </a:defRPr>
      </a:lvl4pPr>
      <a:lvl5pPr marL="192405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cs typeface="ヒラギノ角ゴ Pro W3"/>
        </a:defRPr>
      </a:lvl5pPr>
      <a:lvl6pPr marL="2381250" indent="-228600" algn="l" rtl="0" fontAlgn="base">
        <a:spcBef>
          <a:spcPct val="20000"/>
        </a:spcBef>
        <a:spcAft>
          <a:spcPct val="0"/>
        </a:spcAft>
        <a:buFont typeface="Wingdings" pitchFamily="1" charset="2"/>
        <a:buChar char="§"/>
        <a:defRPr>
          <a:solidFill>
            <a:schemeClr val="tx1"/>
          </a:solidFill>
          <a:latin typeface="+mn-lt"/>
          <a:ea typeface="+mn-ea"/>
        </a:defRPr>
      </a:lvl6pPr>
      <a:lvl7pPr marL="2838450" indent="-228600" algn="l" rtl="0" fontAlgn="base">
        <a:spcBef>
          <a:spcPct val="20000"/>
        </a:spcBef>
        <a:spcAft>
          <a:spcPct val="0"/>
        </a:spcAft>
        <a:buFont typeface="Wingdings" pitchFamily="1" charset="2"/>
        <a:buChar char="§"/>
        <a:defRPr>
          <a:solidFill>
            <a:schemeClr val="tx1"/>
          </a:solidFill>
          <a:latin typeface="+mn-lt"/>
          <a:ea typeface="+mn-ea"/>
        </a:defRPr>
      </a:lvl7pPr>
      <a:lvl8pPr marL="3295650" indent="-228600" algn="l" rtl="0" fontAlgn="base">
        <a:spcBef>
          <a:spcPct val="20000"/>
        </a:spcBef>
        <a:spcAft>
          <a:spcPct val="0"/>
        </a:spcAft>
        <a:buFont typeface="Wingdings" pitchFamily="1" charset="2"/>
        <a:buChar char="§"/>
        <a:defRPr>
          <a:solidFill>
            <a:schemeClr val="tx1"/>
          </a:solidFill>
          <a:latin typeface="+mn-lt"/>
          <a:ea typeface="+mn-ea"/>
        </a:defRPr>
      </a:lvl8pPr>
      <a:lvl9pPr marL="3752850" indent="-228600" algn="l" rtl="0" fontAlgn="base">
        <a:spcBef>
          <a:spcPct val="20000"/>
        </a:spcBef>
        <a:spcAft>
          <a:spcPct val="0"/>
        </a:spcAft>
        <a:buFont typeface="Wingdings" pitchFamily="1" charset="2"/>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acintosh%20HD:AT%20Kunden:Kommed:080710%20SalivaDent_Praxispersonal:Pr&#228;sentation%20Bilder:Tropfen+Gesicht%20abgesoftet.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acintosh%20HD:AT%20Kunden:Kommed:080710%20SalivaDent_Praxispersonal:Abbildungen%20Pr&#228;sentation:Reversible%20Karies%20RGB.jpg" TargetMode="External"/><Relationship Id="rId5" Type="http://schemas.openxmlformats.org/officeDocument/2006/relationships/image" Target="../media/image9.jpeg"/><Relationship Id="rId4" Type="http://schemas.openxmlformats.org/officeDocument/2006/relationships/image" Target="Macintosh%20HD:AT%20Kunden:Kommed:080710%20SalivaDent_Praxispersonal:Abbildungen%20Pr&#228;sentation:Pellikel+Mund.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acintosh%20HD:AT%20Kunden:Kommed:080710%20SalivaDent_Praxispersonal:Abbildungen%20Pr&#228;sentation:De-%20und%20Remineralisation%20RGB.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acintosh%20HD:AT%20Kunden:Kommed:080710%20SalivaDent_Praxispersonal:SalivaDent_2009____PPT-Pr&#228;sentation:Abbildungen%20Pr&#228;sentation:Ausrufezeichen.png" TargetMode="External"/><Relationship Id="rId5" Type="http://schemas.openxmlformats.org/officeDocument/2006/relationships/image" Target="../media/image13.png"/><Relationship Id="rId4" Type="http://schemas.openxmlformats.org/officeDocument/2006/relationships/image" Target="Macintosh%20HD:AT%20Kunden:Kommed:080710%20SalivaDent_Praxispersonal:Pr&#228;sentation%20Bilder:Pellikel_RGB.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SalivaDent_2009____PPT-Pr&#228;sentation:Abbildungen%20Pr&#228;sentation:Ausrufezeichen.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Tropfen+Gesicht%20abgesoftet.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Abbildungen%20Pr&#228;sentation:Pellikel+Mund.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Tropfen+Gesicht%20abgesoftet.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SalivaDent_2009____PPT-Pr&#228;sentation:Abbildungen%20Pr&#228;sentation:Kreise%20Chart%2024.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SalivaDent_2009____PPT-Pr&#228;sentation:Abbildungen%20Pr&#228;sentation:Abb.%20pH-Verlauf%20Chart%2023.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Tropfen+Gesicht%20abgesoftet.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Tropfen+Gesicht%20abgesoftet.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SalivaDent_2009____PPT-Pr&#228;sentation:Abbildungen%20Pr&#228;sentation:Ausrufezeichen.p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SalivaDent_2009____PPT-Pr&#228;sentation:Abbildungen%20Pr&#228;sentation:Ausrufezeichen.p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Tropfen+Gesicht%20abgesoftet.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SalivaDent_2009____PPT-Pr&#228;sentation:Abbildungen%20Pr&#228;sentation:Abb.%2022%20Chart%2035.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acintosh%20HD:AT%20Kunden:Kommed:070704%20Wrigley%20Studenten-Programm_PPT:Grafiken%20neu:Kap.3%20Grafik3.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Titel_W&#252;ste%2003.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Titel_W&#252;ste%2003.jp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Tropfen+Gesicht%20abgesoftet.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Abbildungen%20Pr&#228;sentation:Zahn-Querschnitt_DVD.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Tropfen+Gesicht%20abgesoftet.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Abbildungen%20Pr&#228;sentation:17459726.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Abbildungen%20Pr&#228;sentation:6.1.2._externe%20Verf&#228;rbungen_Lussi.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Verf&#228;rbungen%20Kielbassa.jpg"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SalivaDent_2009____PPT-Pr&#228;sentation:Abbildungen%20Pr&#228;sentation:Ausrufezeichen.pn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Pr&#228;sentation%20Bilder:Tropfen+Gesicht%20abgesoftet.j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acintosh%20HD:AT%20Kunden:Kommed:080710%20SalivaDent_Praxispersonal:SalivaDent_2009____PPT-Pr&#228;sentation:Abbildungen%20Pr&#228;sentation:Ausrufezeichen.p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jpeg"/><Relationship Id="rId7"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acintosh%20HD:AT%20Kunden:Kommed:080710%20SalivaDent_Praxispersonal:Pr&#228;sentation%20Bilder:Tropfen+Gesicht%20abgesoftet.jpg" TargetMode="External"/><Relationship Id="rId9"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3.png"/><Relationship Id="rId7"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customXml" Target="../ink/ink2.xml"/><Relationship Id="rId4" Type="http://schemas.openxmlformats.org/officeDocument/2006/relationships/image" Target="Macintosh%20HD:AT%20Kunden:Kommed:080710%20SalivaDent_Praxispersonal:SalivaDent_2009____PPT-Pr&#228;sentation:Abbildungen%20Pr&#228;sentation:Ausrufezeichen.png" TargetMode="External"/><Relationship Id="rId9" Type="http://schemas.openxmlformats.org/officeDocument/2006/relationships/image" Target="../media/image6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acintosh%20HD:AT%20Kunden:Kommed:080710%20SalivaDent_Praxispersonal:bigstockphoto_2859042_AOK%20ret.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0" descr="Macintosh HD:AT Kunden:Kommed:080710 SalivaDent_Praxispersonal:Präsentation Bilder:Tropfen+Gesicht abgesoftet.jpg">
            <a:extLst>
              <a:ext uri="{FF2B5EF4-FFF2-40B4-BE49-F238E27FC236}">
                <a16:creationId xmlns:a16="http://schemas.microsoft.com/office/drawing/2014/main" id="{28538C4A-EFCE-D218-7A1E-A7BB9B5496A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8610"/>
          <a:stretch>
            <a:fillRect/>
          </a:stretch>
        </p:blipFill>
        <p:spPr bwMode="auto">
          <a:xfrm>
            <a:off x="0" y="0"/>
            <a:ext cx="12288688" cy="720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7">
            <a:extLst>
              <a:ext uri="{FF2B5EF4-FFF2-40B4-BE49-F238E27FC236}">
                <a16:creationId xmlns:a16="http://schemas.microsoft.com/office/drawing/2014/main" id="{D5D328B5-19C1-4161-8ED6-0B32E18D16C1}"/>
              </a:ext>
            </a:extLst>
          </p:cNvPr>
          <p:cNvSpPr>
            <a:spLocks noChangeArrowheads="1"/>
          </p:cNvSpPr>
          <p:nvPr/>
        </p:nvSpPr>
        <p:spPr bwMode="auto">
          <a:xfrm>
            <a:off x="720000" y="1231900"/>
            <a:ext cx="815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 typeface="Wingdings" panose="05000000000000000000" pitchFamily="2" charset="2"/>
              <a:buNone/>
            </a:pPr>
            <a:r>
              <a:rPr lang="de-DE" altLang="de-DE" sz="1800" dirty="0"/>
              <a:t>Unterrichtsfolien</a:t>
            </a:r>
            <a:r>
              <a:rPr lang="en-US" altLang="de-DE" sz="1800" dirty="0"/>
              <a:t> </a:t>
            </a:r>
            <a:r>
              <a:rPr lang="en-US" altLang="de-DE" sz="1800" dirty="0" err="1"/>
              <a:t>zur</a:t>
            </a:r>
            <a:r>
              <a:rPr lang="en-US" altLang="de-DE" sz="1800" dirty="0"/>
              <a:t> </a:t>
            </a:r>
            <a:r>
              <a:rPr lang="en-US" altLang="de-DE" sz="1800" dirty="0" err="1"/>
              <a:t>präventionsorientierten</a:t>
            </a:r>
            <a:r>
              <a:rPr lang="en-US" altLang="de-DE" sz="1800" dirty="0"/>
              <a:t> </a:t>
            </a:r>
            <a:r>
              <a:rPr lang="en-US" altLang="de-DE" sz="1800" dirty="0" err="1"/>
              <a:t>Fortbildung</a:t>
            </a:r>
            <a:r>
              <a:rPr lang="en-US" altLang="de-DE" sz="1800" dirty="0"/>
              <a:t> </a:t>
            </a:r>
            <a:br>
              <a:rPr lang="en-US" altLang="de-DE" sz="1800" dirty="0"/>
            </a:br>
            <a:r>
              <a:rPr lang="en-US" altLang="de-DE" sz="1800" dirty="0"/>
              <a:t>des </a:t>
            </a:r>
            <a:r>
              <a:rPr lang="en-US" altLang="de-DE" sz="1800" dirty="0" err="1"/>
              <a:t>zahnärztlichen</a:t>
            </a:r>
            <a:r>
              <a:rPr lang="en-US" altLang="de-DE" sz="1800" dirty="0"/>
              <a:t> </a:t>
            </a:r>
            <a:r>
              <a:rPr lang="en-US" altLang="de-DE" sz="1800" dirty="0" err="1"/>
              <a:t>Fachpersonals</a:t>
            </a:r>
            <a:endParaRPr lang="en-US" altLang="de-DE" sz="1800" dirty="0"/>
          </a:p>
          <a:p>
            <a:pPr eaLnBrk="1" hangingPunct="1">
              <a:spcBef>
                <a:spcPct val="0"/>
              </a:spcBef>
              <a:buFont typeface="Wingdings" panose="05000000000000000000" pitchFamily="2" charset="2"/>
              <a:buNone/>
            </a:pPr>
            <a:endParaRPr lang="en-US" altLang="de-DE" sz="1800" dirty="0"/>
          </a:p>
          <a:p>
            <a:pPr eaLnBrk="1" hangingPunct="1">
              <a:spcBef>
                <a:spcPct val="0"/>
              </a:spcBef>
              <a:buFont typeface="Wingdings" panose="05000000000000000000" pitchFamily="2" charset="2"/>
              <a:buNone/>
            </a:pPr>
            <a:r>
              <a:rPr lang="en-US" altLang="de-DE" sz="1400" b="1" dirty="0" err="1"/>
              <a:t>Autoren</a:t>
            </a:r>
            <a:r>
              <a:rPr lang="en-US" altLang="de-DE" sz="1400" b="1" dirty="0"/>
              <a:t> (</a:t>
            </a:r>
            <a:r>
              <a:rPr lang="en-US" altLang="de-DE" sz="1400" b="1" dirty="0" err="1"/>
              <a:t>verantwortlich</a:t>
            </a:r>
            <a:r>
              <a:rPr lang="en-US" altLang="de-DE" sz="1400" b="1" dirty="0"/>
              <a:t> für den </a:t>
            </a:r>
            <a:r>
              <a:rPr lang="en-US" altLang="de-DE" sz="1400" b="1" dirty="0" err="1"/>
              <a:t>Inhalt</a:t>
            </a:r>
            <a:r>
              <a:rPr lang="en-US" altLang="de-DE" sz="1400" b="1" dirty="0"/>
              <a:t>): </a:t>
            </a:r>
          </a:p>
          <a:p>
            <a:pPr eaLnBrk="1" hangingPunct="1">
              <a:spcBef>
                <a:spcPct val="0"/>
              </a:spcBef>
              <a:buFont typeface="Wingdings" panose="05000000000000000000" pitchFamily="2" charset="2"/>
              <a:buNone/>
            </a:pPr>
            <a:r>
              <a:rPr lang="en-US" altLang="de-DE" sz="1400" dirty="0"/>
              <a:t>Dr. Lutz Laurisch, </a:t>
            </a:r>
            <a:r>
              <a:rPr lang="en-US" altLang="de-DE" sz="1400" dirty="0" err="1"/>
              <a:t>Korschenbroich</a:t>
            </a:r>
            <a:endParaRPr lang="en-US" altLang="de-DE" sz="1400" dirty="0"/>
          </a:p>
          <a:p>
            <a:pPr eaLnBrk="1" hangingPunct="1">
              <a:spcBef>
                <a:spcPct val="0"/>
              </a:spcBef>
              <a:buFont typeface="Wingdings" panose="05000000000000000000" pitchFamily="2" charset="2"/>
              <a:buNone/>
            </a:pPr>
            <a:r>
              <a:rPr lang="de-DE" altLang="de-DE" sz="1400" dirty="0"/>
              <a:t>Prof. Dr. Stefan Zimmer, Universität Witten/Herdecke</a:t>
            </a:r>
            <a:endParaRPr lang="en-US" altLang="de-DE" sz="1400" dirty="0"/>
          </a:p>
        </p:txBody>
      </p:sp>
      <p:sp>
        <p:nvSpPr>
          <p:cNvPr id="3075" name="Rectangle 8">
            <a:extLst>
              <a:ext uri="{FF2B5EF4-FFF2-40B4-BE49-F238E27FC236}">
                <a16:creationId xmlns:a16="http://schemas.microsoft.com/office/drawing/2014/main" id="{3202132C-96DE-4E06-8BB8-ACEABB43A560}"/>
              </a:ext>
            </a:extLst>
          </p:cNvPr>
          <p:cNvSpPr>
            <a:spLocks noChangeArrowheads="1"/>
          </p:cNvSpPr>
          <p:nvPr/>
        </p:nvSpPr>
        <p:spPr bwMode="auto">
          <a:xfrm>
            <a:off x="720000" y="540000"/>
            <a:ext cx="815181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err="1"/>
              <a:t>Saliva</a:t>
            </a:r>
            <a:r>
              <a:rPr lang="de-DE" altLang="de-DE" b="1" dirty="0" err="1">
                <a:solidFill>
                  <a:srgbClr val="0045B1"/>
                </a:solidFill>
              </a:rPr>
              <a:t>Dent</a:t>
            </a:r>
            <a:r>
              <a:rPr lang="de-DE" altLang="de-DE" b="1" dirty="0">
                <a:solidFill>
                  <a:srgbClr val="0045B1"/>
                </a:solidFill>
              </a:rPr>
              <a:t> – Speichel &amp; Mundgesundheit</a:t>
            </a:r>
          </a:p>
        </p:txBody>
      </p:sp>
      <p:sp>
        <p:nvSpPr>
          <p:cNvPr id="3076" name="Rectangle 38">
            <a:extLst>
              <a:ext uri="{FF2B5EF4-FFF2-40B4-BE49-F238E27FC236}">
                <a16:creationId xmlns:a16="http://schemas.microsoft.com/office/drawing/2014/main" id="{E848A93B-FAA2-4496-BA9E-387561F8F10C}"/>
              </a:ext>
            </a:extLst>
          </p:cNvPr>
          <p:cNvSpPr>
            <a:spLocks noChangeArrowheads="1"/>
          </p:cNvSpPr>
          <p:nvPr/>
        </p:nvSpPr>
        <p:spPr bwMode="auto">
          <a:xfrm>
            <a:off x="9648000" y="6267600"/>
            <a:ext cx="19296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r">
              <a:spcBef>
                <a:spcPct val="0"/>
              </a:spcBef>
              <a:buFontTx/>
              <a:buNone/>
            </a:pPr>
            <a:fld id="{FC996B88-BAA0-4092-BB56-34EBE2D301EE}" type="slidenum">
              <a:rPr lang="en-US" altLang="de-DE" sz="1400"/>
              <a:pPr algn="r">
                <a:spcBef>
                  <a:spcPct val="0"/>
                </a:spcBef>
                <a:buFontTx/>
                <a:buNone/>
              </a:pPr>
              <a:t>1</a:t>
            </a:fld>
            <a:endParaRPr lang="en-US" altLang="de-DE" sz="1400" dirty="0">
              <a:solidFill>
                <a:srgbClr val="0040A6"/>
              </a:solidFill>
            </a:endParaRPr>
          </a:p>
        </p:txBody>
      </p:sp>
      <p:sp>
        <p:nvSpPr>
          <p:cNvPr id="3077" name="Rectangle 40">
            <a:extLst>
              <a:ext uri="{FF2B5EF4-FFF2-40B4-BE49-F238E27FC236}">
                <a16:creationId xmlns:a16="http://schemas.microsoft.com/office/drawing/2014/main" id="{84C0E441-687A-4598-87ED-FCBBFF32FB35}"/>
              </a:ext>
            </a:extLst>
          </p:cNvPr>
          <p:cNvSpPr>
            <a:spLocks noChangeArrowheads="1"/>
          </p:cNvSpPr>
          <p:nvPr/>
        </p:nvSpPr>
        <p:spPr bwMode="auto">
          <a:xfrm>
            <a:off x="720000" y="5961064"/>
            <a:ext cx="82296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lnSpc>
                <a:spcPct val="110000"/>
              </a:lnSpc>
              <a:spcBef>
                <a:spcPct val="0"/>
              </a:spcBef>
              <a:buFont typeface="Arial" panose="020B0604020202020204" pitchFamily="34" charset="0"/>
              <a:buNone/>
            </a:pPr>
            <a:r>
              <a:rPr lang="en-GB" altLang="de-DE" sz="1600" dirty="0" err="1"/>
              <a:t>Mit</a:t>
            </a:r>
            <a:r>
              <a:rPr lang="en-GB" altLang="de-DE" sz="1600" dirty="0"/>
              <a:t> </a:t>
            </a:r>
            <a:r>
              <a:rPr lang="en-GB" altLang="de-DE" sz="1600" dirty="0" err="1"/>
              <a:t>freundlicher</a:t>
            </a:r>
            <a:r>
              <a:rPr lang="en-GB" altLang="de-DE" sz="1600" dirty="0"/>
              <a:t> </a:t>
            </a:r>
            <a:r>
              <a:rPr lang="en-GB" altLang="de-DE" sz="1600" dirty="0" err="1"/>
              <a:t>Unterstützung</a:t>
            </a:r>
            <a:r>
              <a:rPr lang="en-GB" altLang="de-DE" sz="1600" dirty="0"/>
              <a:t> des </a:t>
            </a:r>
            <a:r>
              <a:rPr lang="en-US" altLang="de-DE" sz="1600" b="1" dirty="0"/>
              <a:t>Wrigley</a:t>
            </a:r>
            <a:r>
              <a:rPr lang="ru-RU" altLang="de-DE" sz="1600" b="1" dirty="0"/>
              <a:t> </a:t>
            </a:r>
            <a:r>
              <a:rPr lang="en-US" altLang="de-DE" sz="1600" b="1" dirty="0"/>
              <a:t>Oral Healthcare Program</a:t>
            </a:r>
            <a:r>
              <a:rPr lang="de-DE" altLang="de-DE" sz="1600" dirty="0"/>
              <a:t>,</a:t>
            </a:r>
            <a:r>
              <a:rPr lang="en-US" altLang="de-DE" sz="1600" dirty="0"/>
              <a:t> </a:t>
            </a:r>
            <a:br>
              <a:rPr lang="en-US" altLang="de-DE" sz="1600" dirty="0"/>
            </a:br>
            <a:r>
              <a:rPr lang="de-DE" altLang="de-DE" sz="1600" dirty="0"/>
              <a:t>gegründet 1989 zur Förderung der Kariesprophylaxe in Forschung und Praxis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rafik 3">
            <a:extLst>
              <a:ext uri="{FF2B5EF4-FFF2-40B4-BE49-F238E27FC236}">
                <a16:creationId xmlns:a16="http://schemas.microsoft.com/office/drawing/2014/main" id="{FC6DD5B5-6FFA-4BC8-B75A-4E84826976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1673" y="4365104"/>
            <a:ext cx="27447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a:extLst>
              <a:ext uri="{FF2B5EF4-FFF2-40B4-BE49-F238E27FC236}">
                <a16:creationId xmlns:a16="http://schemas.microsoft.com/office/drawing/2014/main" id="{CA902742-A986-43E6-9E47-FB3A2152709B}"/>
              </a:ext>
            </a:extLst>
          </p:cNvPr>
          <p:cNvSpPr txBox="1">
            <a:spLocks noChangeArrowheads="1"/>
          </p:cNvSpPr>
          <p:nvPr/>
        </p:nvSpPr>
        <p:spPr bwMode="auto">
          <a:xfrm>
            <a:off x="1703512" y="1681164"/>
            <a:ext cx="9289032"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4163" indent="-28416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2.	Bestimmung Fließrate und Pufferkapazität mit dem </a:t>
            </a:r>
            <a:r>
              <a:rPr lang="de-DE" altLang="de-DE" sz="1800" b="1" dirty="0" err="1"/>
              <a:t>KariesScreenTest</a:t>
            </a:r>
            <a:r>
              <a:rPr lang="de-DE" altLang="de-DE" sz="1800" b="1" dirty="0"/>
              <a:t> + P</a:t>
            </a:r>
          </a:p>
          <a:p>
            <a:pPr>
              <a:spcBef>
                <a:spcPct val="0"/>
              </a:spcBef>
            </a:pPr>
            <a:r>
              <a:rPr lang="de-DE" altLang="de-DE" sz="1800" dirty="0"/>
              <a:t>Patienten ein Paraffinpellet 6 min kauen lassen, während der ersten Minute</a:t>
            </a:r>
          </a:p>
          <a:p>
            <a:pPr marL="271463" indent="-271463">
              <a:spcBef>
                <a:spcPct val="0"/>
              </a:spcBef>
              <a:buNone/>
            </a:pPr>
            <a:r>
              <a:rPr lang="de-DE" altLang="de-DE" sz="1800" dirty="0"/>
              <a:t>	den Speichel hinunterschlucken lassen</a:t>
            </a:r>
          </a:p>
          <a:p>
            <a:pPr>
              <a:spcBef>
                <a:spcPct val="0"/>
              </a:spcBef>
            </a:pPr>
            <a:r>
              <a:rPr lang="de-DE" altLang="de-DE" sz="1800" dirty="0"/>
              <a:t>Die restlichen 5 min wird der Speichel in einem Gefäß gesammelt und die</a:t>
            </a:r>
          </a:p>
          <a:p>
            <a:pPr marL="271463" indent="-271463">
              <a:spcBef>
                <a:spcPct val="0"/>
              </a:spcBef>
              <a:buNone/>
            </a:pPr>
            <a:r>
              <a:rPr lang="de-DE" altLang="de-DE" sz="1800" dirty="0"/>
              <a:t>	Sekretionsrate und der pH-Wert ermittelt und beurteilt (vgl. vorherige Folie)</a:t>
            </a:r>
          </a:p>
          <a:p>
            <a:pPr>
              <a:spcBef>
                <a:spcPct val="0"/>
              </a:spcBef>
            </a:pPr>
            <a:r>
              <a:rPr lang="de-DE" altLang="de-DE" sz="1800" dirty="0"/>
              <a:t>Nun mit der Messpipette 1 ml Speichel aus dem Gefäß mit dem </a:t>
            </a:r>
          </a:p>
          <a:p>
            <a:pPr marL="271463" indent="-271463">
              <a:spcBef>
                <a:spcPct val="0"/>
              </a:spcBef>
              <a:buNone/>
            </a:pPr>
            <a:r>
              <a:rPr lang="de-DE" altLang="de-DE" sz="1800" dirty="0"/>
              <a:t> 	gewonnenen Speichel entnehmen und in das Fläschchen mit der </a:t>
            </a:r>
          </a:p>
          <a:p>
            <a:pPr marL="271463" indent="-271463">
              <a:spcBef>
                <a:spcPct val="0"/>
              </a:spcBef>
              <a:buNone/>
            </a:pPr>
            <a:r>
              <a:rPr lang="de-DE" altLang="de-DE" sz="1800" dirty="0"/>
              <a:t>    	vorbereiteten Pufferlösung geben. Kurz schütteln</a:t>
            </a:r>
          </a:p>
          <a:p>
            <a:pPr>
              <a:spcBef>
                <a:spcPct val="0"/>
              </a:spcBef>
            </a:pPr>
            <a:r>
              <a:rPr lang="de-DE" altLang="de-DE" sz="1800" dirty="0"/>
              <a:t>Nach fünf Minuten den pH-Messstreifen kurz eintauchen und den </a:t>
            </a:r>
          </a:p>
          <a:p>
            <a:pPr marL="271463" indent="-271463">
              <a:spcBef>
                <a:spcPct val="0"/>
              </a:spcBef>
              <a:buNone/>
            </a:pPr>
            <a:r>
              <a:rPr lang="de-DE" altLang="de-DE" sz="1800" dirty="0"/>
              <a:t>    	pH-Wert durch Vergleich mit der Farbkarte bestimmen </a:t>
            </a:r>
          </a:p>
          <a:p>
            <a:pPr>
              <a:spcBef>
                <a:spcPct val="0"/>
              </a:spcBef>
            </a:pPr>
            <a:endParaRPr lang="de-DE" altLang="de-DE" sz="1800" dirty="0"/>
          </a:p>
          <a:p>
            <a:pPr>
              <a:spcBef>
                <a:spcPct val="0"/>
              </a:spcBef>
            </a:pPr>
            <a:endParaRPr lang="de-DE" altLang="de-DE" sz="1800" dirty="0"/>
          </a:p>
        </p:txBody>
      </p:sp>
      <p:sp>
        <p:nvSpPr>
          <p:cNvPr id="15" name="Slide Number Placeholder 3">
            <a:extLst>
              <a:ext uri="{FF2B5EF4-FFF2-40B4-BE49-F238E27FC236}">
                <a16:creationId xmlns:a16="http://schemas.microsoft.com/office/drawing/2014/main" id="{8C1683D4-3FAD-477C-9620-5D06A00BFF5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31C30E96-29FB-4BFD-A0F6-FBB4A0C34571}" type="slidenum">
              <a:rPr lang="en-US" altLang="de-DE" sz="1400">
                <a:latin typeface="Arial" panose="020B0604020202020204" pitchFamily="34" charset="0"/>
              </a:rPr>
              <a:pPr/>
              <a:t>10</a:t>
            </a:fld>
            <a:endParaRPr lang="en-US" altLang="de-DE" sz="1400">
              <a:solidFill>
                <a:srgbClr val="0040A6"/>
              </a:solidFill>
              <a:latin typeface="Arial" panose="020B0604020202020204" pitchFamily="34" charset="0"/>
            </a:endParaRPr>
          </a:p>
        </p:txBody>
      </p:sp>
      <p:sp>
        <p:nvSpPr>
          <p:cNvPr id="16" name="Rectangle 3">
            <a:extLst>
              <a:ext uri="{FF2B5EF4-FFF2-40B4-BE49-F238E27FC236}">
                <a16:creationId xmlns:a16="http://schemas.microsoft.com/office/drawing/2014/main" id="{B999088B-5894-423A-8CD4-64C22C9DB862}"/>
              </a:ext>
            </a:extLst>
          </p:cNvPr>
          <p:cNvSpPr txBox="1">
            <a:spLocks noChangeArrowheads="1"/>
          </p:cNvSpPr>
          <p:nvPr/>
        </p:nvSpPr>
        <p:spPr bwMode="auto">
          <a:xfrm>
            <a:off x="720000" y="540000"/>
            <a:ext cx="8153400" cy="839788"/>
          </a:xfrm>
          <a:prstGeom prst="rect">
            <a:avLst/>
          </a:prstGeom>
          <a:noFill/>
          <a:ln w="9525">
            <a:noFill/>
            <a:miter lim="800000"/>
            <a:headEnd/>
            <a:tailEnd/>
          </a:ln>
          <a:effectLst/>
        </p:spPr>
        <p:txBody>
          <a:bodyPr lIns="0" tIns="0" rIns="0" bIns="0"/>
          <a:lstStyle/>
          <a:p>
            <a:pPr>
              <a:defRPr/>
            </a:pPr>
            <a:r>
              <a:rPr lang="en-US" b="1" dirty="0">
                <a:solidFill>
                  <a:srgbClr val="0045B1"/>
                </a:solidFill>
                <a:latin typeface="+mj-lt"/>
                <a:ea typeface="+mj-ea"/>
                <a:cs typeface="+mj-cs"/>
                <a:sym typeface="Wingdings 3" pitchFamily="1" charset="2"/>
              </a:rPr>
              <a:t>1.2	</a:t>
            </a:r>
            <a:r>
              <a:rPr lang="de-DE" b="1" dirty="0">
                <a:solidFill>
                  <a:srgbClr val="0045B1"/>
                </a:solidFill>
                <a:latin typeface="+mj-lt"/>
                <a:ea typeface="+mj-ea"/>
                <a:cs typeface="+mj-cs"/>
                <a:sym typeface="Wingdings 3" pitchFamily="1" charset="2"/>
              </a:rPr>
              <a:t>Rund um den Speichel – </a:t>
            </a:r>
            <a:r>
              <a:rPr lang="en-US" b="1" dirty="0" err="1">
                <a:solidFill>
                  <a:srgbClr val="0045B1"/>
                </a:solidFill>
                <a:latin typeface="+mj-lt"/>
                <a:ea typeface="+mj-ea"/>
                <a:cs typeface="+mj-cs"/>
                <a:sym typeface="Wingdings 3" pitchFamily="1" charset="2"/>
              </a:rPr>
              <a:t>Behandlungen</a:t>
            </a:r>
            <a:r>
              <a:rPr lang="de-DE" b="1" dirty="0">
                <a:solidFill>
                  <a:srgbClr val="0045B1"/>
                </a:solidFill>
                <a:latin typeface="+mj-lt"/>
                <a:ea typeface="+mj-ea"/>
                <a:cs typeface="+mj-cs"/>
                <a:sym typeface="Wingdings 3" pitchFamily="1" charset="2"/>
              </a:rPr>
              <a:t> </a:t>
            </a:r>
            <a:br>
              <a:rPr lang="en-US" b="1" dirty="0">
                <a:solidFill>
                  <a:srgbClr val="0045B1"/>
                </a:solidFill>
                <a:latin typeface="+mj-lt"/>
                <a:ea typeface="+mj-ea"/>
                <a:cs typeface="+mj-cs"/>
                <a:sym typeface="Wingdings 3" pitchFamily="1" charset="2"/>
              </a:rPr>
            </a:br>
            <a:r>
              <a:rPr lang="en-US" b="1" dirty="0">
                <a:solidFill>
                  <a:srgbClr val="0045B1"/>
                </a:solidFill>
                <a:latin typeface="+mj-lt"/>
                <a:ea typeface="+mj-ea"/>
                <a:cs typeface="+mj-cs"/>
                <a:sym typeface="Wingdings 3" pitchFamily="1" charset="2"/>
              </a:rPr>
              <a:t>1.2.1	</a:t>
            </a:r>
            <a:r>
              <a:rPr lang="de-DE" b="1" dirty="0">
                <a:solidFill>
                  <a:srgbClr val="0045B1"/>
                </a:solidFill>
                <a:latin typeface="+mj-lt"/>
                <a:ea typeface="+mj-ea"/>
                <a:cs typeface="+mj-cs"/>
                <a:sym typeface="Wingdings 3" pitchFamily="1" charset="2"/>
              </a:rPr>
              <a:t>Speichel-Diagnostik </a:t>
            </a:r>
          </a:p>
        </p:txBody>
      </p:sp>
      <p:sp>
        <p:nvSpPr>
          <p:cNvPr id="5" name="Textfeld 4">
            <a:extLst>
              <a:ext uri="{FF2B5EF4-FFF2-40B4-BE49-F238E27FC236}">
                <a16:creationId xmlns:a16="http://schemas.microsoft.com/office/drawing/2014/main" id="{E31C4727-AD3D-473A-AA00-DD3CDB8A4EEC}"/>
              </a:ext>
            </a:extLst>
          </p:cNvPr>
          <p:cNvSpPr txBox="1"/>
          <p:nvPr/>
        </p:nvSpPr>
        <p:spPr>
          <a:xfrm>
            <a:off x="4734001" y="4995194"/>
            <a:ext cx="3527425" cy="954087"/>
          </a:xfrm>
          <a:prstGeom prst="rect">
            <a:avLst/>
          </a:prstGeom>
          <a:noFill/>
        </p:spPr>
        <p:txBody>
          <a:bodyPr>
            <a:spAutoFit/>
          </a:bodyPr>
          <a:lstStyle/>
          <a:p>
            <a:pPr eaLnBrk="0" hangingPunct="0">
              <a:defRPr/>
            </a:pPr>
            <a:r>
              <a:rPr lang="de-DE" sz="1400" dirty="0">
                <a:latin typeface="+mn-lt"/>
                <a:ea typeface="ヒラギノ角ゴ Pro W3" pitchFamily="1" charset="-128"/>
                <a:cs typeface="+mn-cs"/>
              </a:rPr>
              <a:t>pH &gt; 6,0 sehr gute Pufferkapazität</a:t>
            </a:r>
          </a:p>
          <a:p>
            <a:pPr eaLnBrk="0" hangingPunct="0">
              <a:defRPr/>
            </a:pPr>
            <a:r>
              <a:rPr lang="de-DE" sz="1400" dirty="0">
                <a:latin typeface="+mn-lt"/>
                <a:ea typeface="ヒラギノ角ゴ Pro W3" pitchFamily="1" charset="-128"/>
                <a:cs typeface="+mn-cs"/>
              </a:rPr>
              <a:t>pH &gt; 5,0 gute Pufferkapazität</a:t>
            </a:r>
          </a:p>
          <a:p>
            <a:pPr eaLnBrk="0" hangingPunct="0">
              <a:defRPr/>
            </a:pPr>
            <a:r>
              <a:rPr lang="de-DE" sz="1400" dirty="0">
                <a:latin typeface="+mn-lt"/>
                <a:ea typeface="ヒラギノ角ゴ Pro W3" pitchFamily="1" charset="-128"/>
                <a:cs typeface="+mn-cs"/>
              </a:rPr>
              <a:t>pH &lt; 5,0 ungünstige Pufferkapazität</a:t>
            </a:r>
          </a:p>
          <a:p>
            <a:pPr eaLnBrk="0" hangingPunct="0">
              <a:defRPr/>
            </a:pPr>
            <a:r>
              <a:rPr lang="de-DE" sz="1400" dirty="0">
                <a:latin typeface="+mn-lt"/>
                <a:ea typeface="ヒラギノ角ゴ Pro W3" pitchFamily="1" charset="-128"/>
                <a:cs typeface="+mn-cs"/>
              </a:rPr>
              <a:t>pH &lt; 4,0 extrem schlechte Pufferkapazität</a:t>
            </a: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473" y="3545332"/>
            <a:ext cx="565993" cy="2546973"/>
          </a:xfrm>
          <a:prstGeom prst="rect">
            <a:avLst/>
          </a:prstGeom>
        </p:spPr>
      </p:pic>
    </p:spTree>
    <p:extLst>
      <p:ext uri="{BB962C8B-B14F-4D97-AF65-F5344CB8AC3E}">
        <p14:creationId xmlns:p14="http://schemas.microsoft.com/office/powerpoint/2010/main" val="306701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307A6F05-984D-4353-B306-762A765428B6}"/>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6F68EFD8-AA1B-4234-917B-A2A2A42285DD}" type="slidenum">
              <a:rPr lang="en-US" altLang="de-DE" sz="1400">
                <a:latin typeface="Arial" panose="020B0604020202020204" pitchFamily="34" charset="0"/>
              </a:rPr>
              <a:pPr/>
              <a:t>11</a:t>
            </a:fld>
            <a:endParaRPr lang="en-US" altLang="de-DE" sz="1400">
              <a:solidFill>
                <a:srgbClr val="0040A6"/>
              </a:solidFill>
              <a:latin typeface="Arial" panose="020B0604020202020204" pitchFamily="34" charset="0"/>
            </a:endParaRPr>
          </a:p>
        </p:txBody>
      </p:sp>
      <p:sp>
        <p:nvSpPr>
          <p:cNvPr id="12291" name="Rectangle 21">
            <a:extLst>
              <a:ext uri="{FF2B5EF4-FFF2-40B4-BE49-F238E27FC236}">
                <a16:creationId xmlns:a16="http://schemas.microsoft.com/office/drawing/2014/main" id="{2CCE7846-1962-4AF4-B61F-638E2EFE615B}"/>
              </a:ext>
            </a:extLst>
          </p:cNvPr>
          <p:cNvSpPr>
            <a:spLocks noGrp="1" noChangeArrowheads="1"/>
          </p:cNvSpPr>
          <p:nvPr>
            <p:ph type="body" idx="1"/>
          </p:nvPr>
        </p:nvSpPr>
        <p:spPr>
          <a:xfrm>
            <a:off x="1631504" y="1679576"/>
            <a:ext cx="8153400" cy="3959225"/>
          </a:xfrm>
        </p:spPr>
        <p:txBody>
          <a:bodyPr wrap="none"/>
          <a:lstStyle/>
          <a:p>
            <a:pPr marL="188913" indent="-188913" eaLnBrk="1" hangingPunct="1">
              <a:spcBef>
                <a:spcPct val="30000"/>
              </a:spcBef>
              <a:buNone/>
            </a:pPr>
            <a:r>
              <a:rPr lang="de-DE" altLang="de-DE" b="1" dirty="0"/>
              <a:t>Vielfältige Auswirkungen auf die Mundgesundheit bei reduzierten</a:t>
            </a:r>
          </a:p>
          <a:p>
            <a:pPr marL="188913" indent="-188913" eaLnBrk="1" hangingPunct="1">
              <a:spcBef>
                <a:spcPct val="30000"/>
              </a:spcBef>
              <a:buNone/>
            </a:pPr>
            <a:r>
              <a:rPr lang="de-DE" altLang="de-DE" b="1" dirty="0"/>
              <a:t>Speichel-Fließraten:</a:t>
            </a:r>
          </a:p>
          <a:p>
            <a:pPr marL="188913" indent="-188913">
              <a:spcBef>
                <a:spcPct val="0"/>
              </a:spcBef>
              <a:buNone/>
            </a:pPr>
            <a:endParaRPr lang="de-DE" altLang="de-DE" b="1" dirty="0"/>
          </a:p>
          <a:p>
            <a:pPr marL="188913" indent="-188913">
              <a:spcBef>
                <a:spcPct val="0"/>
              </a:spcBef>
            </a:pPr>
            <a:r>
              <a:rPr lang="de-DE" altLang="de-DE" dirty="0">
                <a:solidFill>
                  <a:srgbClr val="000000"/>
                </a:solidFill>
              </a:rPr>
              <a:t>Verminderte Spülfunktion</a:t>
            </a:r>
          </a:p>
          <a:p>
            <a:pPr marL="188913" indent="-188913" eaLnBrk="1" hangingPunct="1">
              <a:spcBef>
                <a:spcPct val="30000"/>
              </a:spcBef>
            </a:pPr>
            <a:r>
              <a:rPr lang="de-DE" altLang="de-DE" dirty="0">
                <a:solidFill>
                  <a:srgbClr val="000000"/>
                </a:solidFill>
              </a:rPr>
              <a:t>Schlechtere Pufferung</a:t>
            </a:r>
          </a:p>
          <a:p>
            <a:pPr marL="188913" indent="-188913" eaLnBrk="1" hangingPunct="1">
              <a:spcBef>
                <a:spcPct val="30000"/>
              </a:spcBef>
            </a:pPr>
            <a:r>
              <a:rPr lang="de-DE" altLang="de-DE" dirty="0">
                <a:solidFill>
                  <a:srgbClr val="000000"/>
                </a:solidFill>
              </a:rPr>
              <a:t>Verzögerte Remineralisation</a:t>
            </a:r>
          </a:p>
          <a:p>
            <a:pPr marL="188913" indent="-188913" eaLnBrk="1" hangingPunct="1">
              <a:spcBef>
                <a:spcPct val="30000"/>
              </a:spcBef>
            </a:pPr>
            <a:r>
              <a:rPr lang="de-DE" altLang="de-DE" dirty="0">
                <a:solidFill>
                  <a:srgbClr val="000000"/>
                </a:solidFill>
              </a:rPr>
              <a:t>Fehlende Beschichtung </a:t>
            </a:r>
            <a:br>
              <a:rPr lang="de-DE" altLang="de-DE" dirty="0">
                <a:solidFill>
                  <a:srgbClr val="000000"/>
                </a:solidFill>
              </a:rPr>
            </a:br>
            <a:r>
              <a:rPr lang="de-DE" altLang="de-DE" dirty="0">
                <a:solidFill>
                  <a:srgbClr val="000000"/>
                </a:solidFill>
              </a:rPr>
              <a:t>durch Schmelzoberhäutchen </a:t>
            </a:r>
            <a:br>
              <a:rPr lang="de-DE" altLang="de-DE" dirty="0">
                <a:solidFill>
                  <a:srgbClr val="000000"/>
                </a:solidFill>
              </a:rPr>
            </a:br>
            <a:r>
              <a:rPr lang="de-DE" altLang="de-DE" dirty="0">
                <a:solidFill>
                  <a:srgbClr val="000000"/>
                </a:solidFill>
              </a:rPr>
              <a:t>(</a:t>
            </a:r>
            <a:r>
              <a:rPr lang="de-DE" altLang="de-DE" dirty="0" err="1">
                <a:solidFill>
                  <a:srgbClr val="000000"/>
                </a:solidFill>
              </a:rPr>
              <a:t>Pellikel</a:t>
            </a:r>
            <a:r>
              <a:rPr lang="de-DE" altLang="de-DE" dirty="0">
                <a:solidFill>
                  <a:srgbClr val="000000"/>
                </a:solidFill>
              </a:rPr>
              <a:t>)</a:t>
            </a:r>
          </a:p>
          <a:p>
            <a:pPr marL="188913" indent="-188913" eaLnBrk="1" hangingPunct="1">
              <a:spcBef>
                <a:spcPct val="30000"/>
              </a:spcBef>
            </a:pPr>
            <a:r>
              <a:rPr lang="de-DE" altLang="de-DE" dirty="0">
                <a:solidFill>
                  <a:srgbClr val="000000"/>
                </a:solidFill>
              </a:rPr>
              <a:t>Störung des ökologischen </a:t>
            </a:r>
            <a:br>
              <a:rPr lang="de-DE" altLang="de-DE" dirty="0">
                <a:solidFill>
                  <a:srgbClr val="000000"/>
                </a:solidFill>
              </a:rPr>
            </a:br>
            <a:r>
              <a:rPr lang="de-DE" altLang="de-DE" dirty="0">
                <a:solidFill>
                  <a:srgbClr val="000000"/>
                </a:solidFill>
              </a:rPr>
              <a:t>Gleichgewichtes im Mund</a:t>
            </a:r>
          </a:p>
          <a:p>
            <a:pPr marL="188913" indent="-188913" eaLnBrk="1" hangingPunct="1">
              <a:spcBef>
                <a:spcPct val="30000"/>
              </a:spcBef>
            </a:pPr>
            <a:r>
              <a:rPr lang="de-DE" altLang="de-DE" dirty="0"/>
              <a:t>Austrocknung der Mundschleimhaut; diese wird schmerzhaft</a:t>
            </a:r>
          </a:p>
          <a:p>
            <a:pPr marL="188913" indent="-188913" eaLnBrk="1" hangingPunct="1">
              <a:spcBef>
                <a:spcPct val="30000"/>
              </a:spcBef>
            </a:pPr>
            <a:r>
              <a:rPr lang="de-DE" altLang="de-DE" dirty="0" err="1"/>
              <a:t>Biofilm</a:t>
            </a:r>
            <a:r>
              <a:rPr lang="de-DE" altLang="de-DE" dirty="0"/>
              <a:t> nimmt an </a:t>
            </a:r>
            <a:r>
              <a:rPr lang="de-DE" altLang="de-DE" dirty="0" err="1"/>
              <a:t>Kariogenität</a:t>
            </a:r>
            <a:r>
              <a:rPr lang="de-DE" altLang="de-DE" dirty="0"/>
              <a:t> zu </a:t>
            </a:r>
          </a:p>
        </p:txBody>
      </p:sp>
      <p:sp>
        <p:nvSpPr>
          <p:cNvPr id="12292" name="Rectangle 56">
            <a:extLst>
              <a:ext uri="{FF2B5EF4-FFF2-40B4-BE49-F238E27FC236}">
                <a16:creationId xmlns:a16="http://schemas.microsoft.com/office/drawing/2014/main" id="{6FB3E453-C25C-4A8A-A1E9-ECBCFEF5E9B0}"/>
              </a:ext>
            </a:extLst>
          </p:cNvPr>
          <p:cNvSpPr>
            <a:spLocks noChangeArrowheads="1"/>
          </p:cNvSpPr>
          <p:nvPr/>
        </p:nvSpPr>
        <p:spPr bwMode="auto">
          <a:xfrm>
            <a:off x="1637854" y="6092826"/>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4163" indent="-28416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ja-JP" sz="1800" b="1" dirty="0">
                <a:solidFill>
                  <a:srgbClr val="D90B9C"/>
                </a:solidFill>
                <a:latin typeface="Wingdings 3" panose="05040102010807070707" pitchFamily="18" charset="2"/>
              </a:rPr>
              <a:t>_</a:t>
            </a:r>
            <a:r>
              <a:rPr lang="de-DE" altLang="de-DE" sz="1800" b="1" dirty="0">
                <a:solidFill>
                  <a:srgbClr val="D90B9C"/>
                </a:solidFill>
                <a:sym typeface="Wingdings" panose="05000000000000000000" pitchFamily="2" charset="2"/>
              </a:rPr>
              <a:t>	Erhöhtes Erosions- und Kariesrisiko</a:t>
            </a:r>
          </a:p>
        </p:txBody>
      </p:sp>
      <p:sp>
        <p:nvSpPr>
          <p:cNvPr id="12293" name="Text Box 11">
            <a:extLst>
              <a:ext uri="{FF2B5EF4-FFF2-40B4-BE49-F238E27FC236}">
                <a16:creationId xmlns:a16="http://schemas.microsoft.com/office/drawing/2014/main" id="{3639C4F3-8031-40D2-99D4-4972BF72EB5E}"/>
              </a:ext>
            </a:extLst>
          </p:cNvPr>
          <p:cNvSpPr txBox="1">
            <a:spLocks noChangeArrowheads="1"/>
          </p:cNvSpPr>
          <p:nvPr/>
        </p:nvSpPr>
        <p:spPr bwMode="auto">
          <a:xfrm>
            <a:off x="6445696" y="4902200"/>
            <a:ext cx="411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a:t>Erhöhtes Erosions- und Kariesrisiko bei verminderter Speichelfließrate.</a:t>
            </a:r>
          </a:p>
        </p:txBody>
      </p:sp>
      <p:pic>
        <p:nvPicPr>
          <p:cNvPr id="12294" name="Picture 63" descr="Macintosh HD:AT Kunden:Kommed:080710 SalivaDent_Praxispersonal:Abbildungen Präsentation:Pellikel+Mund.jpg">
            <a:extLst>
              <a:ext uri="{FF2B5EF4-FFF2-40B4-BE49-F238E27FC236}">
                <a16:creationId xmlns:a16="http://schemas.microsoft.com/office/drawing/2014/main" id="{C4BE7BF1-3E4C-4924-981B-9773EE56E55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445696" y="2514601"/>
            <a:ext cx="4114800" cy="2314575"/>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4" descr="Macintosh HD:AT Kunden:Kommed:080710 SalivaDent_Praxispersonal:Abbildungen Präsentation:Reversible Karies RGB.jpg">
            <a:extLst>
              <a:ext uri="{FF2B5EF4-FFF2-40B4-BE49-F238E27FC236}">
                <a16:creationId xmlns:a16="http://schemas.microsoft.com/office/drawing/2014/main" id="{4BB1321A-913F-402C-B68E-B807A2E74C80}"/>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l="35100" t="26331" r="5592" b="15686"/>
          <a:stretch>
            <a:fillRect/>
          </a:stretch>
        </p:blipFill>
        <p:spPr bwMode="auto">
          <a:xfrm>
            <a:off x="7436296" y="3128963"/>
            <a:ext cx="1828800" cy="1168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DA6F08B3-0D39-47E6-B501-94E498C180BA}"/>
              </a:ext>
            </a:extLst>
          </p:cNvPr>
          <p:cNvSpPr txBox="1">
            <a:spLocks noChangeArrowheads="1"/>
          </p:cNvSpPr>
          <p:nvPr/>
        </p:nvSpPr>
        <p:spPr bwMode="auto">
          <a:xfrm>
            <a:off x="720000" y="540000"/>
            <a:ext cx="8610600" cy="839788"/>
          </a:xfrm>
          <a:prstGeom prst="rect">
            <a:avLst/>
          </a:prstGeom>
          <a:noFill/>
          <a:ln w="9525">
            <a:noFill/>
            <a:miter lim="800000"/>
            <a:headEnd/>
            <a:tailEnd/>
          </a:ln>
          <a:effectLst/>
        </p:spPr>
        <p:txBody>
          <a:bodyPr lIns="0" tIns="0" rIns="0" bIns="0"/>
          <a:lstStyle/>
          <a:p>
            <a:pPr>
              <a:defRPr/>
            </a:pPr>
            <a:r>
              <a:rPr lang="en-US" b="1" dirty="0">
                <a:solidFill>
                  <a:srgbClr val="0045B1"/>
                </a:solidFill>
                <a:latin typeface="+mj-lt"/>
                <a:ea typeface="+mj-ea"/>
                <a:cs typeface="+mj-cs"/>
                <a:sym typeface="Wingdings 3" pitchFamily="1" charset="2"/>
              </a:rPr>
              <a:t>1.2	</a:t>
            </a:r>
            <a:r>
              <a:rPr lang="de-DE" b="1" dirty="0">
                <a:solidFill>
                  <a:srgbClr val="0045B1"/>
                </a:solidFill>
                <a:latin typeface="+mj-lt"/>
                <a:ea typeface="+mj-ea"/>
                <a:cs typeface="+mj-cs"/>
                <a:sym typeface="Wingdings 3" pitchFamily="1" charset="2"/>
              </a:rPr>
              <a:t>Rund um den Speichel – </a:t>
            </a:r>
            <a:r>
              <a:rPr lang="en-US" b="1" dirty="0" err="1">
                <a:solidFill>
                  <a:srgbClr val="0045B1"/>
                </a:solidFill>
                <a:latin typeface="+mj-lt"/>
                <a:ea typeface="+mj-ea"/>
                <a:cs typeface="+mj-cs"/>
                <a:sym typeface="Wingdings 3" pitchFamily="1" charset="2"/>
              </a:rPr>
              <a:t>Behandlungen</a:t>
            </a:r>
            <a:r>
              <a:rPr lang="de-DE" b="1" dirty="0">
                <a:solidFill>
                  <a:srgbClr val="0045B1"/>
                </a:solidFill>
                <a:latin typeface="+mj-lt"/>
                <a:ea typeface="+mj-ea"/>
                <a:cs typeface="+mj-cs"/>
                <a:sym typeface="Wingdings 3" pitchFamily="1" charset="2"/>
              </a:rPr>
              <a:t> </a:t>
            </a:r>
            <a:br>
              <a:rPr lang="en-US" b="1" dirty="0">
                <a:solidFill>
                  <a:srgbClr val="0045B1"/>
                </a:solidFill>
                <a:latin typeface="+mj-lt"/>
                <a:ea typeface="+mj-ea"/>
                <a:cs typeface="+mj-cs"/>
                <a:sym typeface="Wingdings 3" pitchFamily="1" charset="2"/>
              </a:rPr>
            </a:br>
            <a:r>
              <a:rPr lang="en-US" b="1" dirty="0">
                <a:solidFill>
                  <a:srgbClr val="0045B1"/>
                </a:solidFill>
                <a:latin typeface="+mj-lt"/>
                <a:ea typeface="+mj-ea"/>
                <a:cs typeface="+mj-cs"/>
                <a:sym typeface="Wingdings 3" pitchFamily="1" charset="2"/>
              </a:rPr>
              <a:t>1.2.2	</a:t>
            </a:r>
            <a:r>
              <a:rPr lang="en-US" b="1" dirty="0" err="1">
                <a:solidFill>
                  <a:srgbClr val="0045B1"/>
                </a:solidFill>
                <a:latin typeface="+mj-lt"/>
                <a:ea typeface="+mj-ea"/>
                <a:cs typeface="+mj-cs"/>
                <a:sym typeface="Wingdings 3" pitchFamily="1" charset="2"/>
              </a:rPr>
              <a:t>Speichelmangel</a:t>
            </a:r>
            <a:endParaRPr lang="de-DE" b="1" dirty="0">
              <a:solidFill>
                <a:srgbClr val="0045B1"/>
              </a:solidFill>
              <a:latin typeface="+mj-lt"/>
              <a:ea typeface="+mj-ea"/>
              <a:cs typeface="+mj-cs"/>
              <a:sym typeface="Wingdings 3" pitchFamily="1" charset="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a:extLst>
              <a:ext uri="{FF2B5EF4-FFF2-40B4-BE49-F238E27FC236}">
                <a16:creationId xmlns:a16="http://schemas.microsoft.com/office/drawing/2014/main" id="{18C1D643-32E2-464F-AF0B-7D25841B590B}"/>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98C075DB-ABA9-406A-A046-569DF5D2940F}" type="slidenum">
              <a:rPr lang="en-US" altLang="de-DE" sz="1400">
                <a:latin typeface="Arial" panose="020B0604020202020204" pitchFamily="34" charset="0"/>
              </a:rPr>
              <a:pPr/>
              <a:t>12</a:t>
            </a:fld>
            <a:endParaRPr lang="en-US" altLang="de-DE" sz="1400">
              <a:solidFill>
                <a:srgbClr val="0040A6"/>
              </a:solidFill>
              <a:latin typeface="Arial" panose="020B0604020202020204" pitchFamily="34" charset="0"/>
            </a:endParaRPr>
          </a:p>
        </p:txBody>
      </p:sp>
      <p:sp>
        <p:nvSpPr>
          <p:cNvPr id="13315" name="Rectangle 71">
            <a:extLst>
              <a:ext uri="{FF2B5EF4-FFF2-40B4-BE49-F238E27FC236}">
                <a16:creationId xmlns:a16="http://schemas.microsoft.com/office/drawing/2014/main" id="{398C8F43-1847-46E5-AF44-5F977145EC05}"/>
              </a:ext>
            </a:extLst>
          </p:cNvPr>
          <p:cNvSpPr>
            <a:spLocks noGrp="1" noChangeArrowheads="1"/>
          </p:cNvSpPr>
          <p:nvPr>
            <p:ph type="body" idx="1"/>
          </p:nvPr>
        </p:nvSpPr>
        <p:spPr>
          <a:xfrm>
            <a:off x="1660648" y="5732464"/>
            <a:ext cx="4883150" cy="306387"/>
          </a:xfrm>
        </p:spPr>
        <p:txBody>
          <a:bodyPr/>
          <a:lstStyle/>
          <a:p>
            <a:pPr marL="0" indent="0" eaLnBrk="1" hangingPunct="1">
              <a:lnSpc>
                <a:spcPct val="90000"/>
              </a:lnSpc>
              <a:buNone/>
            </a:pPr>
            <a:r>
              <a:rPr lang="de-DE" altLang="de-DE" sz="1000"/>
              <a:t>(Edgar 1993)</a:t>
            </a:r>
            <a:endParaRPr lang="de-DE" altLang="de-DE"/>
          </a:p>
        </p:txBody>
      </p:sp>
      <p:sp>
        <p:nvSpPr>
          <p:cNvPr id="390213" name="Rectangle 69">
            <a:extLst>
              <a:ext uri="{FF2B5EF4-FFF2-40B4-BE49-F238E27FC236}">
                <a16:creationId xmlns:a16="http://schemas.microsoft.com/office/drawing/2014/main" id="{9B81CFB3-1EE9-4A0D-886E-6C0730419933}"/>
              </a:ext>
            </a:extLst>
          </p:cNvPr>
          <p:cNvSpPr>
            <a:spLocks noChangeArrowheads="1"/>
          </p:cNvSpPr>
          <p:nvPr/>
        </p:nvSpPr>
        <p:spPr bwMode="auto">
          <a:xfrm>
            <a:off x="1660648" y="1676400"/>
            <a:ext cx="4857750" cy="3962400"/>
          </a:xfrm>
          <a:prstGeom prst="rect">
            <a:avLst/>
          </a:prstGeom>
          <a:gradFill rotWithShape="0">
            <a:gsLst>
              <a:gs pos="0">
                <a:srgbClr val="F3CCD9"/>
              </a:gs>
              <a:gs pos="50000">
                <a:schemeClr val="bg1"/>
              </a:gs>
              <a:gs pos="100000">
                <a:srgbClr val="F3CCD9"/>
              </a:gs>
            </a:gsLst>
            <a:lin ang="5400000" scaled="1"/>
          </a:gradFill>
          <a:ln w="28575">
            <a:noFill/>
            <a:miter lim="800000"/>
            <a:headEnd/>
            <a:tailEnd/>
          </a:ln>
          <a:effectLst>
            <a:outerShdw dist="35921" dir="2700000" algn="ctr" rotWithShape="0">
              <a:schemeClr val="bg2"/>
            </a:outerShdw>
          </a:effectLst>
        </p:spPr>
        <p:txBody>
          <a:bodyPr wrap="none" anchor="ctr"/>
          <a:lstStyle/>
          <a:p>
            <a:pPr algn="ctr" eaLnBrk="0" hangingPunct="0">
              <a:defRPr/>
            </a:pPr>
            <a:endParaRPr lang="de-DE">
              <a:latin typeface="Wingdings 3" pitchFamily="1" charset="2"/>
              <a:ea typeface="ヒラギノ角ゴ Pro W3" pitchFamily="1" charset="-128"/>
              <a:cs typeface="+mn-cs"/>
              <a:sym typeface="Wingdings 3" pitchFamily="1" charset="2"/>
            </a:endParaRPr>
          </a:p>
        </p:txBody>
      </p:sp>
      <p:sp>
        <p:nvSpPr>
          <p:cNvPr id="13317" name="Rectangle 70">
            <a:extLst>
              <a:ext uri="{FF2B5EF4-FFF2-40B4-BE49-F238E27FC236}">
                <a16:creationId xmlns:a16="http://schemas.microsoft.com/office/drawing/2014/main" id="{A2CA4B9D-23CB-4853-BC97-60EC77B4CF91}"/>
              </a:ext>
            </a:extLst>
          </p:cNvPr>
          <p:cNvSpPr>
            <a:spLocks noChangeArrowheads="1"/>
          </p:cNvSpPr>
          <p:nvPr/>
        </p:nvSpPr>
        <p:spPr bwMode="auto">
          <a:xfrm>
            <a:off x="1703512" y="1697038"/>
            <a:ext cx="597693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buFont typeface="Wingdings" panose="05000000000000000000" pitchFamily="2" charset="2"/>
              <a:buNone/>
            </a:pPr>
            <a:r>
              <a:rPr lang="de-DE" altLang="de-DE" sz="1400" b="1"/>
              <a:t>Fließraten des Speichels unter Stimulation</a:t>
            </a:r>
          </a:p>
        </p:txBody>
      </p:sp>
      <p:sp>
        <p:nvSpPr>
          <p:cNvPr id="13318" name="Rectangle 73">
            <a:extLst>
              <a:ext uri="{FF2B5EF4-FFF2-40B4-BE49-F238E27FC236}">
                <a16:creationId xmlns:a16="http://schemas.microsoft.com/office/drawing/2014/main" id="{95BC1F1B-08A9-4E58-8E2B-EE060992A3B8}"/>
              </a:ext>
            </a:extLst>
          </p:cNvPr>
          <p:cNvSpPr>
            <a:spLocks noChangeArrowheads="1"/>
          </p:cNvSpPr>
          <p:nvPr/>
        </p:nvSpPr>
        <p:spPr bwMode="auto">
          <a:xfrm>
            <a:off x="2432173" y="2260600"/>
            <a:ext cx="3868738" cy="2152650"/>
          </a:xfrm>
          <a:prstGeom prst="rect">
            <a:avLst/>
          </a:prstGeom>
          <a:solidFill>
            <a:schemeClr val="bg1">
              <a:alpha val="61176"/>
            </a:schemeClr>
          </a:solidFill>
          <a:ln>
            <a:noFill/>
          </a:ln>
          <a:extLst>
            <a:ext uri="{91240B29-F687-4F45-9708-019B960494DF}">
              <a14:hiddenLine xmlns:a14="http://schemas.microsoft.com/office/drawing/2010/main" w="18034">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13319" name="Line 80">
            <a:extLst>
              <a:ext uri="{FF2B5EF4-FFF2-40B4-BE49-F238E27FC236}">
                <a16:creationId xmlns:a16="http://schemas.microsoft.com/office/drawing/2014/main" id="{C153C550-3526-49F0-90E8-CE4D6ABA8787}"/>
              </a:ext>
            </a:extLst>
          </p:cNvPr>
          <p:cNvSpPr>
            <a:spLocks noChangeShapeType="1"/>
          </p:cNvSpPr>
          <p:nvPr/>
        </p:nvSpPr>
        <p:spPr bwMode="auto">
          <a:xfrm flipV="1">
            <a:off x="2430587" y="4410075"/>
            <a:ext cx="1587" cy="698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0" name="Line 85">
            <a:extLst>
              <a:ext uri="{FF2B5EF4-FFF2-40B4-BE49-F238E27FC236}">
                <a16:creationId xmlns:a16="http://schemas.microsoft.com/office/drawing/2014/main" id="{1A1076DF-D282-49BF-A074-96A31BC03D66}"/>
              </a:ext>
            </a:extLst>
          </p:cNvPr>
          <p:cNvSpPr>
            <a:spLocks noChangeShapeType="1"/>
          </p:cNvSpPr>
          <p:nvPr/>
        </p:nvSpPr>
        <p:spPr bwMode="auto">
          <a:xfrm flipV="1">
            <a:off x="3659312" y="4410075"/>
            <a:ext cx="1587" cy="698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1" name="Line 86">
            <a:extLst>
              <a:ext uri="{FF2B5EF4-FFF2-40B4-BE49-F238E27FC236}">
                <a16:creationId xmlns:a16="http://schemas.microsoft.com/office/drawing/2014/main" id="{95F3FE0B-4E44-4D8F-816E-50D9E88B7822}"/>
              </a:ext>
            </a:extLst>
          </p:cNvPr>
          <p:cNvSpPr>
            <a:spLocks noChangeShapeType="1"/>
          </p:cNvSpPr>
          <p:nvPr/>
        </p:nvSpPr>
        <p:spPr bwMode="auto">
          <a:xfrm flipV="1">
            <a:off x="5030912" y="4410075"/>
            <a:ext cx="1587" cy="698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2" name="Line 87">
            <a:extLst>
              <a:ext uri="{FF2B5EF4-FFF2-40B4-BE49-F238E27FC236}">
                <a16:creationId xmlns:a16="http://schemas.microsoft.com/office/drawing/2014/main" id="{AF10C178-1BCB-4AE9-9E1E-591982E78231}"/>
              </a:ext>
            </a:extLst>
          </p:cNvPr>
          <p:cNvSpPr>
            <a:spLocks noChangeShapeType="1"/>
          </p:cNvSpPr>
          <p:nvPr/>
        </p:nvSpPr>
        <p:spPr bwMode="auto">
          <a:xfrm flipV="1">
            <a:off x="6297737" y="4410075"/>
            <a:ext cx="1587" cy="698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23" name="Rectangle 91">
            <a:extLst>
              <a:ext uri="{FF2B5EF4-FFF2-40B4-BE49-F238E27FC236}">
                <a16:creationId xmlns:a16="http://schemas.microsoft.com/office/drawing/2014/main" id="{1D21C550-9B69-496A-B83F-CB0A111793CF}"/>
              </a:ext>
            </a:extLst>
          </p:cNvPr>
          <p:cNvSpPr>
            <a:spLocks noChangeArrowheads="1"/>
          </p:cNvSpPr>
          <p:nvPr/>
        </p:nvSpPr>
        <p:spPr bwMode="auto">
          <a:xfrm>
            <a:off x="2252306" y="429736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400">
                <a:solidFill>
                  <a:srgbClr val="000000"/>
                </a:solidFill>
              </a:rPr>
              <a:t>0</a:t>
            </a:r>
            <a:endParaRPr lang="de-DE" altLang="de-DE" sz="1400"/>
          </a:p>
        </p:txBody>
      </p:sp>
      <p:sp>
        <p:nvSpPr>
          <p:cNvPr id="13324" name="Rectangle 92">
            <a:extLst>
              <a:ext uri="{FF2B5EF4-FFF2-40B4-BE49-F238E27FC236}">
                <a16:creationId xmlns:a16="http://schemas.microsoft.com/office/drawing/2014/main" id="{181F6FDA-2E77-48E0-8409-15C930DF0813}"/>
              </a:ext>
            </a:extLst>
          </p:cNvPr>
          <p:cNvSpPr>
            <a:spLocks noChangeArrowheads="1"/>
          </p:cNvSpPr>
          <p:nvPr/>
        </p:nvSpPr>
        <p:spPr bwMode="auto">
          <a:xfrm>
            <a:off x="2252306" y="387032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400">
                <a:solidFill>
                  <a:srgbClr val="000000"/>
                </a:solidFill>
              </a:rPr>
              <a:t>5</a:t>
            </a:r>
            <a:endParaRPr lang="de-DE" altLang="de-DE" sz="1400"/>
          </a:p>
        </p:txBody>
      </p:sp>
      <p:sp>
        <p:nvSpPr>
          <p:cNvPr id="13325" name="Rectangle 93">
            <a:extLst>
              <a:ext uri="{FF2B5EF4-FFF2-40B4-BE49-F238E27FC236}">
                <a16:creationId xmlns:a16="http://schemas.microsoft.com/office/drawing/2014/main" id="{5313D460-66C0-4D80-8D1F-47DFBB5D3EE9}"/>
              </a:ext>
            </a:extLst>
          </p:cNvPr>
          <p:cNvSpPr>
            <a:spLocks noChangeArrowheads="1"/>
          </p:cNvSpPr>
          <p:nvPr/>
        </p:nvSpPr>
        <p:spPr bwMode="auto">
          <a:xfrm>
            <a:off x="2155781" y="346392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400">
                <a:solidFill>
                  <a:srgbClr val="000000"/>
                </a:solidFill>
              </a:rPr>
              <a:t>10</a:t>
            </a:r>
            <a:endParaRPr lang="de-DE" altLang="de-DE" sz="1400"/>
          </a:p>
        </p:txBody>
      </p:sp>
      <p:sp>
        <p:nvSpPr>
          <p:cNvPr id="13326" name="Rectangle 94">
            <a:extLst>
              <a:ext uri="{FF2B5EF4-FFF2-40B4-BE49-F238E27FC236}">
                <a16:creationId xmlns:a16="http://schemas.microsoft.com/office/drawing/2014/main" id="{9DBB7E64-C0F2-4B01-A343-F88A9A8BB208}"/>
              </a:ext>
            </a:extLst>
          </p:cNvPr>
          <p:cNvSpPr>
            <a:spLocks noChangeArrowheads="1"/>
          </p:cNvSpPr>
          <p:nvPr/>
        </p:nvSpPr>
        <p:spPr bwMode="auto">
          <a:xfrm>
            <a:off x="2155781" y="300672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400">
                <a:solidFill>
                  <a:srgbClr val="000000"/>
                </a:solidFill>
              </a:rPr>
              <a:t>15</a:t>
            </a:r>
            <a:endParaRPr lang="de-DE" altLang="de-DE" sz="1400"/>
          </a:p>
        </p:txBody>
      </p:sp>
      <p:sp>
        <p:nvSpPr>
          <p:cNvPr id="13327" name="Rectangle 95">
            <a:extLst>
              <a:ext uri="{FF2B5EF4-FFF2-40B4-BE49-F238E27FC236}">
                <a16:creationId xmlns:a16="http://schemas.microsoft.com/office/drawing/2014/main" id="{4ACB1027-0AC8-473C-A7A3-122E3CFA7CD5}"/>
              </a:ext>
            </a:extLst>
          </p:cNvPr>
          <p:cNvSpPr>
            <a:spLocks noChangeArrowheads="1"/>
          </p:cNvSpPr>
          <p:nvPr/>
        </p:nvSpPr>
        <p:spPr bwMode="auto">
          <a:xfrm>
            <a:off x="2155781" y="258445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400">
                <a:solidFill>
                  <a:srgbClr val="000000"/>
                </a:solidFill>
              </a:rPr>
              <a:t>20</a:t>
            </a:r>
            <a:endParaRPr lang="de-DE" altLang="de-DE" sz="1400"/>
          </a:p>
        </p:txBody>
      </p:sp>
      <p:sp>
        <p:nvSpPr>
          <p:cNvPr id="13328" name="Rectangle 96">
            <a:extLst>
              <a:ext uri="{FF2B5EF4-FFF2-40B4-BE49-F238E27FC236}">
                <a16:creationId xmlns:a16="http://schemas.microsoft.com/office/drawing/2014/main" id="{B7A508A6-A112-42A7-B04F-3EF891025A33}"/>
              </a:ext>
            </a:extLst>
          </p:cNvPr>
          <p:cNvSpPr>
            <a:spLocks noChangeArrowheads="1"/>
          </p:cNvSpPr>
          <p:nvPr/>
        </p:nvSpPr>
        <p:spPr bwMode="auto">
          <a:xfrm>
            <a:off x="2155781" y="214947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400">
                <a:solidFill>
                  <a:srgbClr val="000000"/>
                </a:solidFill>
              </a:rPr>
              <a:t>25</a:t>
            </a:r>
            <a:endParaRPr lang="de-DE" altLang="de-DE" sz="1400"/>
          </a:p>
        </p:txBody>
      </p:sp>
      <p:sp>
        <p:nvSpPr>
          <p:cNvPr id="13329" name="Rectangle 97">
            <a:extLst>
              <a:ext uri="{FF2B5EF4-FFF2-40B4-BE49-F238E27FC236}">
                <a16:creationId xmlns:a16="http://schemas.microsoft.com/office/drawing/2014/main" id="{E41989BE-9B96-4F84-A0A6-5F19DD359E91}"/>
              </a:ext>
            </a:extLst>
          </p:cNvPr>
          <p:cNvSpPr>
            <a:spLocks noChangeArrowheads="1"/>
          </p:cNvSpPr>
          <p:nvPr/>
        </p:nvSpPr>
        <p:spPr bwMode="auto">
          <a:xfrm>
            <a:off x="2445643" y="4498976"/>
            <a:ext cx="1154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400">
                <a:solidFill>
                  <a:srgbClr val="000000"/>
                </a:solidFill>
              </a:rPr>
              <a:t>Unstimulierter </a:t>
            </a:r>
            <a:br>
              <a:rPr lang="en-US" altLang="de-DE" sz="1400">
                <a:solidFill>
                  <a:srgbClr val="000000"/>
                </a:solidFill>
              </a:rPr>
            </a:br>
            <a:r>
              <a:rPr lang="en-US" altLang="de-DE" sz="1400">
                <a:solidFill>
                  <a:srgbClr val="000000"/>
                </a:solidFill>
              </a:rPr>
              <a:t>Speichel</a:t>
            </a:r>
            <a:endParaRPr lang="de-DE" altLang="de-DE" sz="1400"/>
          </a:p>
        </p:txBody>
      </p:sp>
      <p:sp>
        <p:nvSpPr>
          <p:cNvPr id="13330" name="Rectangle 98">
            <a:extLst>
              <a:ext uri="{FF2B5EF4-FFF2-40B4-BE49-F238E27FC236}">
                <a16:creationId xmlns:a16="http://schemas.microsoft.com/office/drawing/2014/main" id="{47ECD861-2311-4608-8E2B-F20D673D93B1}"/>
              </a:ext>
            </a:extLst>
          </p:cNvPr>
          <p:cNvSpPr>
            <a:spLocks noChangeArrowheads="1"/>
          </p:cNvSpPr>
          <p:nvPr/>
        </p:nvSpPr>
        <p:spPr bwMode="auto">
          <a:xfrm>
            <a:off x="3774280" y="4498975"/>
            <a:ext cx="11750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400">
                <a:solidFill>
                  <a:srgbClr val="000000"/>
                </a:solidFill>
              </a:rPr>
              <a:t>Stimulierter </a:t>
            </a:r>
          </a:p>
          <a:p>
            <a:pPr algn="ctr">
              <a:spcBef>
                <a:spcPct val="0"/>
              </a:spcBef>
              <a:buFontTx/>
              <a:buNone/>
            </a:pPr>
            <a:r>
              <a:rPr lang="en-US" altLang="de-DE" sz="1400">
                <a:solidFill>
                  <a:srgbClr val="000000"/>
                </a:solidFill>
              </a:rPr>
              <a:t>Speichel nach </a:t>
            </a:r>
          </a:p>
          <a:p>
            <a:pPr algn="ctr">
              <a:spcBef>
                <a:spcPct val="0"/>
              </a:spcBef>
              <a:buFontTx/>
              <a:buNone/>
            </a:pPr>
            <a:r>
              <a:rPr lang="en-US" altLang="de-DE" sz="1400">
                <a:solidFill>
                  <a:srgbClr val="000000"/>
                </a:solidFill>
              </a:rPr>
              <a:t>Kauen von </a:t>
            </a:r>
          </a:p>
          <a:p>
            <a:pPr algn="ctr">
              <a:spcBef>
                <a:spcPct val="0"/>
              </a:spcBef>
              <a:buFontTx/>
              <a:buNone/>
            </a:pPr>
            <a:r>
              <a:rPr lang="en-US" altLang="de-DE" sz="1400">
                <a:solidFill>
                  <a:srgbClr val="000000"/>
                </a:solidFill>
              </a:rPr>
              <a:t>Paraffin</a:t>
            </a:r>
            <a:endParaRPr lang="de-DE" altLang="de-DE" sz="1400">
              <a:solidFill>
                <a:srgbClr val="000000"/>
              </a:solidFill>
            </a:endParaRPr>
          </a:p>
        </p:txBody>
      </p:sp>
      <p:sp>
        <p:nvSpPr>
          <p:cNvPr id="13331" name="Rectangle 99">
            <a:extLst>
              <a:ext uri="{FF2B5EF4-FFF2-40B4-BE49-F238E27FC236}">
                <a16:creationId xmlns:a16="http://schemas.microsoft.com/office/drawing/2014/main" id="{37C89DA8-7CFE-48A5-95ED-E076EBA46815}"/>
              </a:ext>
            </a:extLst>
          </p:cNvPr>
          <p:cNvSpPr>
            <a:spLocks noChangeArrowheads="1"/>
          </p:cNvSpPr>
          <p:nvPr/>
        </p:nvSpPr>
        <p:spPr bwMode="auto">
          <a:xfrm>
            <a:off x="5114130" y="4498975"/>
            <a:ext cx="11750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400">
                <a:solidFill>
                  <a:srgbClr val="000000"/>
                </a:solidFill>
              </a:rPr>
              <a:t>Stimulierter </a:t>
            </a:r>
          </a:p>
          <a:p>
            <a:pPr algn="ctr">
              <a:spcBef>
                <a:spcPct val="0"/>
              </a:spcBef>
              <a:buFontTx/>
              <a:buNone/>
            </a:pPr>
            <a:r>
              <a:rPr lang="en-US" altLang="de-DE" sz="1400">
                <a:solidFill>
                  <a:srgbClr val="000000"/>
                </a:solidFill>
              </a:rPr>
              <a:t>Speichel nach </a:t>
            </a:r>
          </a:p>
          <a:p>
            <a:pPr algn="ctr">
              <a:spcBef>
                <a:spcPct val="0"/>
              </a:spcBef>
              <a:buFontTx/>
              <a:buNone/>
            </a:pPr>
            <a:r>
              <a:rPr lang="en-US" altLang="de-DE" sz="1400">
                <a:solidFill>
                  <a:srgbClr val="000000"/>
                </a:solidFill>
              </a:rPr>
              <a:t>Kauen von </a:t>
            </a:r>
          </a:p>
          <a:p>
            <a:pPr algn="ctr">
              <a:spcBef>
                <a:spcPct val="0"/>
              </a:spcBef>
              <a:buFontTx/>
              <a:buNone/>
            </a:pPr>
            <a:r>
              <a:rPr lang="en-US" altLang="de-DE" sz="1400">
                <a:solidFill>
                  <a:srgbClr val="000000"/>
                </a:solidFill>
              </a:rPr>
              <a:t>zuckerfreiem</a:t>
            </a:r>
          </a:p>
          <a:p>
            <a:pPr algn="ctr">
              <a:spcBef>
                <a:spcPct val="0"/>
              </a:spcBef>
              <a:buFontTx/>
              <a:buNone/>
            </a:pPr>
            <a:r>
              <a:rPr lang="en-US" altLang="de-DE" sz="1400">
                <a:solidFill>
                  <a:srgbClr val="000000"/>
                </a:solidFill>
              </a:rPr>
              <a:t>Kaugummi</a:t>
            </a:r>
            <a:endParaRPr lang="de-DE" altLang="de-DE" sz="1400">
              <a:solidFill>
                <a:srgbClr val="000000"/>
              </a:solidFill>
            </a:endParaRPr>
          </a:p>
        </p:txBody>
      </p:sp>
      <p:sp>
        <p:nvSpPr>
          <p:cNvPr id="13332" name="Rectangle 100">
            <a:extLst>
              <a:ext uri="{FF2B5EF4-FFF2-40B4-BE49-F238E27FC236}">
                <a16:creationId xmlns:a16="http://schemas.microsoft.com/office/drawing/2014/main" id="{54E8FF9C-C2F5-48F4-AA13-8DE84A92385A}"/>
              </a:ext>
            </a:extLst>
          </p:cNvPr>
          <p:cNvSpPr>
            <a:spLocks noChangeArrowheads="1"/>
          </p:cNvSpPr>
          <p:nvPr/>
        </p:nvSpPr>
        <p:spPr bwMode="auto">
          <a:xfrm rot="-5400000">
            <a:off x="748630" y="3199835"/>
            <a:ext cx="23415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400">
                <a:solidFill>
                  <a:srgbClr val="000000"/>
                </a:solidFill>
              </a:rPr>
              <a:t>Speichelfluss (ml in 20 min)</a:t>
            </a:r>
            <a:endParaRPr lang="de-DE" altLang="de-DE" sz="1400"/>
          </a:p>
        </p:txBody>
      </p:sp>
      <p:sp>
        <p:nvSpPr>
          <p:cNvPr id="13333" name="Line 117">
            <a:extLst>
              <a:ext uri="{FF2B5EF4-FFF2-40B4-BE49-F238E27FC236}">
                <a16:creationId xmlns:a16="http://schemas.microsoft.com/office/drawing/2014/main" id="{1953D7ED-32E4-4B0B-A12F-3EC256B16A03}"/>
              </a:ext>
            </a:extLst>
          </p:cNvPr>
          <p:cNvSpPr>
            <a:spLocks noChangeShapeType="1"/>
          </p:cNvSpPr>
          <p:nvPr/>
        </p:nvSpPr>
        <p:spPr bwMode="auto">
          <a:xfrm>
            <a:off x="2378198" y="3975100"/>
            <a:ext cx="3925888" cy="1588"/>
          </a:xfrm>
          <a:prstGeom prst="line">
            <a:avLst/>
          </a:prstGeom>
          <a:noFill/>
          <a:ln w="19050">
            <a:solidFill>
              <a:srgbClr val="ECECE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4" name="Line 84">
            <a:extLst>
              <a:ext uri="{FF2B5EF4-FFF2-40B4-BE49-F238E27FC236}">
                <a16:creationId xmlns:a16="http://schemas.microsoft.com/office/drawing/2014/main" id="{EFA4A660-7089-499D-9985-7306B2E9188F}"/>
              </a:ext>
            </a:extLst>
          </p:cNvPr>
          <p:cNvSpPr>
            <a:spLocks noChangeShapeType="1"/>
          </p:cNvSpPr>
          <p:nvPr/>
        </p:nvSpPr>
        <p:spPr bwMode="auto">
          <a:xfrm>
            <a:off x="2379787" y="4410075"/>
            <a:ext cx="392588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5" name="Line 75">
            <a:extLst>
              <a:ext uri="{FF2B5EF4-FFF2-40B4-BE49-F238E27FC236}">
                <a16:creationId xmlns:a16="http://schemas.microsoft.com/office/drawing/2014/main" id="{059F36AD-7461-4535-B8AE-7DD77447575E}"/>
              </a:ext>
            </a:extLst>
          </p:cNvPr>
          <p:cNvSpPr>
            <a:spLocks noChangeShapeType="1"/>
          </p:cNvSpPr>
          <p:nvPr/>
        </p:nvSpPr>
        <p:spPr bwMode="auto">
          <a:xfrm>
            <a:off x="2382962" y="3975100"/>
            <a:ext cx="476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6" name="Line 118">
            <a:extLst>
              <a:ext uri="{FF2B5EF4-FFF2-40B4-BE49-F238E27FC236}">
                <a16:creationId xmlns:a16="http://schemas.microsoft.com/office/drawing/2014/main" id="{23D1589C-35A2-4B56-AB2C-E58AD5DF5765}"/>
              </a:ext>
            </a:extLst>
          </p:cNvPr>
          <p:cNvSpPr>
            <a:spLocks noChangeShapeType="1"/>
          </p:cNvSpPr>
          <p:nvPr/>
        </p:nvSpPr>
        <p:spPr bwMode="auto">
          <a:xfrm>
            <a:off x="2382962" y="3556000"/>
            <a:ext cx="3925887" cy="1588"/>
          </a:xfrm>
          <a:prstGeom prst="line">
            <a:avLst/>
          </a:prstGeom>
          <a:noFill/>
          <a:ln w="19050">
            <a:solidFill>
              <a:srgbClr val="ECECE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7" name="Line 119">
            <a:extLst>
              <a:ext uri="{FF2B5EF4-FFF2-40B4-BE49-F238E27FC236}">
                <a16:creationId xmlns:a16="http://schemas.microsoft.com/office/drawing/2014/main" id="{B1F88EA8-8622-42F6-9543-2D2CFBE12094}"/>
              </a:ext>
            </a:extLst>
          </p:cNvPr>
          <p:cNvSpPr>
            <a:spLocks noChangeShapeType="1"/>
          </p:cNvSpPr>
          <p:nvPr/>
        </p:nvSpPr>
        <p:spPr bwMode="auto">
          <a:xfrm>
            <a:off x="2382962" y="3121025"/>
            <a:ext cx="3925887" cy="1588"/>
          </a:xfrm>
          <a:prstGeom prst="line">
            <a:avLst/>
          </a:prstGeom>
          <a:noFill/>
          <a:ln w="19050">
            <a:solidFill>
              <a:srgbClr val="ECECE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8" name="Line 120">
            <a:extLst>
              <a:ext uri="{FF2B5EF4-FFF2-40B4-BE49-F238E27FC236}">
                <a16:creationId xmlns:a16="http://schemas.microsoft.com/office/drawing/2014/main" id="{FAC71EE2-3C5E-42FE-85C8-F3E6B7EE25AC}"/>
              </a:ext>
            </a:extLst>
          </p:cNvPr>
          <p:cNvSpPr>
            <a:spLocks noChangeShapeType="1"/>
          </p:cNvSpPr>
          <p:nvPr/>
        </p:nvSpPr>
        <p:spPr bwMode="auto">
          <a:xfrm>
            <a:off x="2382962" y="2698750"/>
            <a:ext cx="3925887" cy="1588"/>
          </a:xfrm>
          <a:prstGeom prst="line">
            <a:avLst/>
          </a:prstGeom>
          <a:noFill/>
          <a:ln w="19050">
            <a:solidFill>
              <a:srgbClr val="ECECE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39" name="Line 121">
            <a:extLst>
              <a:ext uri="{FF2B5EF4-FFF2-40B4-BE49-F238E27FC236}">
                <a16:creationId xmlns:a16="http://schemas.microsoft.com/office/drawing/2014/main" id="{494001A6-CA65-4F6B-8305-44D49C88BFEB}"/>
              </a:ext>
            </a:extLst>
          </p:cNvPr>
          <p:cNvSpPr>
            <a:spLocks noChangeShapeType="1"/>
          </p:cNvSpPr>
          <p:nvPr/>
        </p:nvSpPr>
        <p:spPr bwMode="auto">
          <a:xfrm>
            <a:off x="2382962" y="2262189"/>
            <a:ext cx="3925887" cy="1587"/>
          </a:xfrm>
          <a:prstGeom prst="line">
            <a:avLst/>
          </a:prstGeom>
          <a:noFill/>
          <a:ln w="19050">
            <a:solidFill>
              <a:srgbClr val="ECECED"/>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40" name="Line 76">
            <a:extLst>
              <a:ext uri="{FF2B5EF4-FFF2-40B4-BE49-F238E27FC236}">
                <a16:creationId xmlns:a16="http://schemas.microsoft.com/office/drawing/2014/main" id="{8670E211-8236-4916-BF1E-6D12F7C7F892}"/>
              </a:ext>
            </a:extLst>
          </p:cNvPr>
          <p:cNvSpPr>
            <a:spLocks noChangeShapeType="1"/>
          </p:cNvSpPr>
          <p:nvPr/>
        </p:nvSpPr>
        <p:spPr bwMode="auto">
          <a:xfrm>
            <a:off x="2382962" y="3556000"/>
            <a:ext cx="476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41" name="Line 77">
            <a:extLst>
              <a:ext uri="{FF2B5EF4-FFF2-40B4-BE49-F238E27FC236}">
                <a16:creationId xmlns:a16="http://schemas.microsoft.com/office/drawing/2014/main" id="{066D5B81-F846-41B2-A1FE-7E249204C109}"/>
              </a:ext>
            </a:extLst>
          </p:cNvPr>
          <p:cNvSpPr>
            <a:spLocks noChangeShapeType="1"/>
          </p:cNvSpPr>
          <p:nvPr/>
        </p:nvSpPr>
        <p:spPr bwMode="auto">
          <a:xfrm>
            <a:off x="2382962" y="3119438"/>
            <a:ext cx="476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42" name="Line 78">
            <a:extLst>
              <a:ext uri="{FF2B5EF4-FFF2-40B4-BE49-F238E27FC236}">
                <a16:creationId xmlns:a16="http://schemas.microsoft.com/office/drawing/2014/main" id="{BB9E6B2A-F06B-4C6E-B3BA-14E13B05D88C}"/>
              </a:ext>
            </a:extLst>
          </p:cNvPr>
          <p:cNvSpPr>
            <a:spLocks noChangeShapeType="1"/>
          </p:cNvSpPr>
          <p:nvPr/>
        </p:nvSpPr>
        <p:spPr bwMode="auto">
          <a:xfrm>
            <a:off x="2382962" y="2700338"/>
            <a:ext cx="476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43" name="Line 79">
            <a:extLst>
              <a:ext uri="{FF2B5EF4-FFF2-40B4-BE49-F238E27FC236}">
                <a16:creationId xmlns:a16="http://schemas.microsoft.com/office/drawing/2014/main" id="{024C10DF-D694-4403-89A3-3B7A53F14498}"/>
              </a:ext>
            </a:extLst>
          </p:cNvPr>
          <p:cNvSpPr>
            <a:spLocks noChangeShapeType="1"/>
          </p:cNvSpPr>
          <p:nvPr/>
        </p:nvSpPr>
        <p:spPr bwMode="auto">
          <a:xfrm>
            <a:off x="2382962" y="2265364"/>
            <a:ext cx="476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44" name="Line 74">
            <a:extLst>
              <a:ext uri="{FF2B5EF4-FFF2-40B4-BE49-F238E27FC236}">
                <a16:creationId xmlns:a16="http://schemas.microsoft.com/office/drawing/2014/main" id="{49CFBE52-F7DE-43F3-9418-A471DD929332}"/>
              </a:ext>
            </a:extLst>
          </p:cNvPr>
          <p:cNvSpPr>
            <a:spLocks noChangeShapeType="1"/>
          </p:cNvSpPr>
          <p:nvPr/>
        </p:nvSpPr>
        <p:spPr bwMode="auto">
          <a:xfrm>
            <a:off x="2430587" y="2259014"/>
            <a:ext cx="1587" cy="21478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3345" name="Rectangle 81">
            <a:extLst>
              <a:ext uri="{FF2B5EF4-FFF2-40B4-BE49-F238E27FC236}">
                <a16:creationId xmlns:a16="http://schemas.microsoft.com/office/drawing/2014/main" id="{5189F1F4-7764-4AA8-A0C1-E9BCD32459EB}"/>
              </a:ext>
            </a:extLst>
          </p:cNvPr>
          <p:cNvSpPr>
            <a:spLocks noChangeArrowheads="1"/>
          </p:cNvSpPr>
          <p:nvPr/>
        </p:nvSpPr>
        <p:spPr bwMode="auto">
          <a:xfrm>
            <a:off x="2662362" y="4044951"/>
            <a:ext cx="706437" cy="365125"/>
          </a:xfrm>
          <a:prstGeom prst="rect">
            <a:avLst/>
          </a:prstGeom>
          <a:solidFill>
            <a:schemeClr val="tx2"/>
          </a:solidFill>
          <a:ln w="19050">
            <a:solidFill>
              <a:srgbClr val="000000"/>
            </a:solidFill>
            <a:miter lim="800000"/>
            <a:headEnd/>
            <a:tailEnd/>
          </a:ln>
        </p:spPr>
        <p:txBody>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13346" name="Rectangle 82">
            <a:extLst>
              <a:ext uri="{FF2B5EF4-FFF2-40B4-BE49-F238E27FC236}">
                <a16:creationId xmlns:a16="http://schemas.microsoft.com/office/drawing/2014/main" id="{C01A3A47-4798-42A0-9F37-48FDB6D7C2F3}"/>
              </a:ext>
            </a:extLst>
          </p:cNvPr>
          <p:cNvSpPr>
            <a:spLocks noChangeArrowheads="1"/>
          </p:cNvSpPr>
          <p:nvPr/>
        </p:nvSpPr>
        <p:spPr bwMode="auto">
          <a:xfrm>
            <a:off x="3989511" y="3008313"/>
            <a:ext cx="715962" cy="1401762"/>
          </a:xfrm>
          <a:prstGeom prst="rect">
            <a:avLst/>
          </a:prstGeom>
          <a:solidFill>
            <a:schemeClr val="accent2"/>
          </a:solidFill>
          <a:ln w="19050">
            <a:solidFill>
              <a:srgbClr val="000000"/>
            </a:solidFill>
            <a:miter lim="800000"/>
            <a:headEnd/>
            <a:tailEnd/>
          </a:ln>
        </p:spPr>
        <p:txBody>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13347" name="Rectangle 83">
            <a:extLst>
              <a:ext uri="{FF2B5EF4-FFF2-40B4-BE49-F238E27FC236}">
                <a16:creationId xmlns:a16="http://schemas.microsoft.com/office/drawing/2014/main" id="{DF635318-B14E-4E11-B658-DF1E7E401506}"/>
              </a:ext>
            </a:extLst>
          </p:cNvPr>
          <p:cNvSpPr>
            <a:spLocks noChangeArrowheads="1"/>
          </p:cNvSpPr>
          <p:nvPr/>
        </p:nvSpPr>
        <p:spPr bwMode="auto">
          <a:xfrm>
            <a:off x="5327774" y="2447925"/>
            <a:ext cx="708025" cy="1962150"/>
          </a:xfrm>
          <a:prstGeom prst="rect">
            <a:avLst/>
          </a:prstGeom>
          <a:solidFill>
            <a:schemeClr val="hlink"/>
          </a:solidFill>
          <a:ln w="19050">
            <a:solidFill>
              <a:srgbClr val="000000"/>
            </a:solidFill>
            <a:miter lim="800000"/>
            <a:headEnd/>
            <a:tailEnd/>
          </a:ln>
        </p:spPr>
        <p:txBody>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13348" name="Rectangle 88">
            <a:extLst>
              <a:ext uri="{FF2B5EF4-FFF2-40B4-BE49-F238E27FC236}">
                <a16:creationId xmlns:a16="http://schemas.microsoft.com/office/drawing/2014/main" id="{F8107FC9-C454-45F8-8FB1-76940008D8FE}"/>
              </a:ext>
            </a:extLst>
          </p:cNvPr>
          <p:cNvSpPr>
            <a:spLocks noChangeArrowheads="1"/>
          </p:cNvSpPr>
          <p:nvPr/>
        </p:nvSpPr>
        <p:spPr bwMode="auto">
          <a:xfrm>
            <a:off x="5335712" y="2513014"/>
            <a:ext cx="708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600" b="1">
                <a:solidFill>
                  <a:schemeClr val="bg1"/>
                </a:solidFill>
              </a:rPr>
              <a:t>22,8</a:t>
            </a:r>
            <a:endParaRPr lang="de-DE" altLang="de-DE" sz="1600" b="1">
              <a:solidFill>
                <a:schemeClr val="bg1"/>
              </a:solidFill>
            </a:endParaRPr>
          </a:p>
        </p:txBody>
      </p:sp>
      <p:sp>
        <p:nvSpPr>
          <p:cNvPr id="13349" name="Rectangle 89">
            <a:extLst>
              <a:ext uri="{FF2B5EF4-FFF2-40B4-BE49-F238E27FC236}">
                <a16:creationId xmlns:a16="http://schemas.microsoft.com/office/drawing/2014/main" id="{A7CD3BDA-0955-4E54-82A5-9168B0363F29}"/>
              </a:ext>
            </a:extLst>
          </p:cNvPr>
          <p:cNvSpPr>
            <a:spLocks noChangeArrowheads="1"/>
          </p:cNvSpPr>
          <p:nvPr/>
        </p:nvSpPr>
        <p:spPr bwMode="auto">
          <a:xfrm>
            <a:off x="3997448" y="3076576"/>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600" b="1">
                <a:solidFill>
                  <a:schemeClr val="bg1"/>
                </a:solidFill>
              </a:rPr>
              <a:t>16,4</a:t>
            </a:r>
            <a:endParaRPr lang="de-DE" altLang="de-DE" sz="1600" b="1">
              <a:solidFill>
                <a:schemeClr val="bg1"/>
              </a:solidFill>
            </a:endParaRPr>
          </a:p>
        </p:txBody>
      </p:sp>
      <p:sp>
        <p:nvSpPr>
          <p:cNvPr id="13350" name="Rectangle 90">
            <a:extLst>
              <a:ext uri="{FF2B5EF4-FFF2-40B4-BE49-F238E27FC236}">
                <a16:creationId xmlns:a16="http://schemas.microsoft.com/office/drawing/2014/main" id="{48254B77-8176-4895-90FF-3C845A1B4121}"/>
              </a:ext>
            </a:extLst>
          </p:cNvPr>
          <p:cNvSpPr>
            <a:spLocks noChangeArrowheads="1"/>
          </p:cNvSpPr>
          <p:nvPr/>
        </p:nvSpPr>
        <p:spPr bwMode="auto">
          <a:xfrm>
            <a:off x="2668711" y="4110039"/>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en-US" altLang="de-DE" sz="1600" b="1">
                <a:solidFill>
                  <a:schemeClr val="bg1"/>
                </a:solidFill>
              </a:rPr>
              <a:t>4,3</a:t>
            </a:r>
            <a:endParaRPr lang="de-DE" altLang="de-DE" sz="1600" b="1">
              <a:solidFill>
                <a:schemeClr val="bg1"/>
              </a:solidFill>
            </a:endParaRPr>
          </a:p>
        </p:txBody>
      </p:sp>
      <p:sp>
        <p:nvSpPr>
          <p:cNvPr id="42" name="Rectangle 3">
            <a:extLst>
              <a:ext uri="{FF2B5EF4-FFF2-40B4-BE49-F238E27FC236}">
                <a16:creationId xmlns:a16="http://schemas.microsoft.com/office/drawing/2014/main" id="{2C1446FA-6DE7-41DF-A243-870CE0B0149B}"/>
              </a:ext>
            </a:extLst>
          </p:cNvPr>
          <p:cNvSpPr txBox="1">
            <a:spLocks noChangeArrowheads="1"/>
          </p:cNvSpPr>
          <p:nvPr/>
        </p:nvSpPr>
        <p:spPr bwMode="auto">
          <a:xfrm>
            <a:off x="720000" y="540000"/>
            <a:ext cx="8153400" cy="863600"/>
          </a:xfrm>
          <a:prstGeom prst="rect">
            <a:avLst/>
          </a:prstGeom>
          <a:noFill/>
          <a:ln w="9525">
            <a:noFill/>
            <a:miter lim="800000"/>
            <a:headEnd/>
            <a:tailEnd/>
          </a:ln>
          <a:effectLst/>
        </p:spPr>
        <p:txBody>
          <a:bodyPr lIns="0" tIns="0" rIns="0" bIns="0"/>
          <a:lstStyle/>
          <a:p>
            <a:pPr>
              <a:defRPr/>
            </a:pPr>
            <a:r>
              <a:rPr lang="en-US" b="1" dirty="0">
                <a:solidFill>
                  <a:srgbClr val="0045B1"/>
                </a:solidFill>
                <a:latin typeface="+mj-lt"/>
                <a:ea typeface="+mj-ea"/>
                <a:cs typeface="+mj-cs"/>
                <a:sym typeface="Wingdings 3" pitchFamily="1" charset="2"/>
              </a:rPr>
              <a:t>1.2	</a:t>
            </a:r>
            <a:r>
              <a:rPr lang="de-DE" b="1" dirty="0">
                <a:solidFill>
                  <a:srgbClr val="0045B1"/>
                </a:solidFill>
                <a:latin typeface="+mj-lt"/>
                <a:ea typeface="+mj-ea"/>
                <a:cs typeface="+mj-cs"/>
                <a:sym typeface="Wingdings 3" pitchFamily="1" charset="2"/>
              </a:rPr>
              <a:t>Rund um den Speichel – </a:t>
            </a:r>
            <a:r>
              <a:rPr lang="en-US" b="1" dirty="0" err="1">
                <a:solidFill>
                  <a:srgbClr val="0045B1"/>
                </a:solidFill>
                <a:latin typeface="+mj-lt"/>
                <a:ea typeface="+mj-ea"/>
                <a:cs typeface="+mj-cs"/>
                <a:sym typeface="Wingdings 3" pitchFamily="1" charset="2"/>
              </a:rPr>
              <a:t>Behandlungen</a:t>
            </a:r>
            <a:r>
              <a:rPr lang="de-DE" b="1" dirty="0">
                <a:solidFill>
                  <a:srgbClr val="0045B1"/>
                </a:solidFill>
                <a:latin typeface="+mj-lt"/>
                <a:ea typeface="+mj-ea"/>
                <a:cs typeface="+mj-cs"/>
                <a:sym typeface="Wingdings 3" pitchFamily="1" charset="2"/>
              </a:rPr>
              <a:t> </a:t>
            </a:r>
            <a:br>
              <a:rPr lang="en-US" b="1" dirty="0">
                <a:solidFill>
                  <a:srgbClr val="0045B1"/>
                </a:solidFill>
                <a:latin typeface="+mj-lt"/>
                <a:ea typeface="+mj-ea"/>
                <a:cs typeface="+mj-cs"/>
                <a:sym typeface="Wingdings 3" pitchFamily="1" charset="2"/>
              </a:rPr>
            </a:br>
            <a:r>
              <a:rPr lang="en-US" b="1" dirty="0">
                <a:solidFill>
                  <a:srgbClr val="0045B1"/>
                </a:solidFill>
                <a:latin typeface="+mj-lt"/>
                <a:ea typeface="+mj-ea"/>
                <a:cs typeface="+mj-cs"/>
                <a:sym typeface="Wingdings 3" pitchFamily="1" charset="2"/>
              </a:rPr>
              <a:t>1.2.3	</a:t>
            </a:r>
            <a:r>
              <a:rPr lang="de-DE" b="1" dirty="0">
                <a:solidFill>
                  <a:srgbClr val="0045B1"/>
                </a:solidFill>
                <a:latin typeface="+mj-lt"/>
                <a:ea typeface="+mj-ea"/>
                <a:cs typeface="+mj-cs"/>
                <a:sym typeface="Wingdings 3" pitchFamily="1" charset="2"/>
              </a:rPr>
              <a:t>Stärkung der Spülfunktion des Speichels </a:t>
            </a:r>
          </a:p>
        </p:txBody>
      </p:sp>
      <p:sp>
        <p:nvSpPr>
          <p:cNvPr id="44" name="Rectangle 101">
            <a:extLst>
              <a:ext uri="{FF2B5EF4-FFF2-40B4-BE49-F238E27FC236}">
                <a16:creationId xmlns:a16="http://schemas.microsoft.com/office/drawing/2014/main" id="{50DA30A1-20E8-4937-8412-6BF08BC03168}"/>
              </a:ext>
            </a:extLst>
          </p:cNvPr>
          <p:cNvSpPr>
            <a:spLocks noChangeArrowheads="1"/>
          </p:cNvSpPr>
          <p:nvPr/>
        </p:nvSpPr>
        <p:spPr bwMode="auto">
          <a:xfrm>
            <a:off x="7473880" y="1700214"/>
            <a:ext cx="30480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algn="l">
              <a:spcBef>
                <a:spcPct val="20000"/>
              </a:spcBef>
              <a:buFont typeface="Wingdings" pitchFamily="2" charset="2"/>
              <a:buChar char="§"/>
              <a:defRPr>
                <a:solidFill>
                  <a:schemeClr val="tx1"/>
                </a:solidFill>
                <a:latin typeface="Arial" charset="0"/>
                <a:ea typeface="ヒラギノ角ゴ Pro W3" pitchFamily="1" charset="-128"/>
              </a:defRPr>
            </a:lvl1pPr>
            <a:lvl2pPr marL="742950" indent="-285750" algn="l">
              <a:spcBef>
                <a:spcPct val="20000"/>
              </a:spcBef>
              <a:buFont typeface="Wingdings" pitchFamily="2" charset="2"/>
              <a:buChar char="§"/>
              <a:defRPr>
                <a:solidFill>
                  <a:schemeClr val="tx1"/>
                </a:solidFill>
                <a:latin typeface="Arial" charset="0"/>
                <a:ea typeface="ヒラギノ角ゴ Pro W3" pitchFamily="1" charset="-128"/>
              </a:defRPr>
            </a:lvl2pPr>
            <a:lvl3pPr marL="1143000" indent="-228600" algn="l">
              <a:spcBef>
                <a:spcPct val="20000"/>
              </a:spcBef>
              <a:buFont typeface="Wingdings" pitchFamily="2" charset="2"/>
              <a:buChar char="§"/>
              <a:defRPr>
                <a:solidFill>
                  <a:schemeClr val="tx1"/>
                </a:solidFill>
                <a:latin typeface="Arial" charset="0"/>
                <a:ea typeface="ヒラギノ角ゴ Pro W3" pitchFamily="1" charset="-128"/>
              </a:defRPr>
            </a:lvl3pPr>
            <a:lvl4pPr marL="1600200" indent="-228600" algn="l">
              <a:spcBef>
                <a:spcPct val="20000"/>
              </a:spcBef>
              <a:buFont typeface="Wingdings" pitchFamily="2" charset="2"/>
              <a:buChar char="§"/>
              <a:defRPr>
                <a:solidFill>
                  <a:schemeClr val="tx1"/>
                </a:solidFill>
                <a:latin typeface="Arial" charset="0"/>
                <a:ea typeface="ヒラギノ角ゴ Pro W3" pitchFamily="1" charset="-128"/>
              </a:defRPr>
            </a:lvl4pPr>
            <a:lvl5pPr marL="2057400" indent="-228600" algn="l">
              <a:spcBef>
                <a:spcPct val="20000"/>
              </a:spcBef>
              <a:buFont typeface="Wingdings" pitchFamily="2" charset="2"/>
              <a:buChar char="§"/>
              <a:defRPr>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Font typeface="Wingdings" pitchFamily="2" charset="2"/>
              <a:buChar char="§"/>
              <a:defRPr>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Font typeface="Wingdings" pitchFamily="2" charset="2"/>
              <a:buChar char="§"/>
              <a:defRPr>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Font typeface="Wingdings" pitchFamily="2" charset="2"/>
              <a:buChar char="§"/>
              <a:defRPr>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Font typeface="Wingdings" pitchFamily="2" charset="2"/>
              <a:buChar char="§"/>
              <a:defRPr>
                <a:solidFill>
                  <a:schemeClr val="tx1"/>
                </a:solidFill>
                <a:latin typeface="Arial" charset="0"/>
                <a:ea typeface="ヒラギノ角ゴ Pro W3" pitchFamily="1" charset="-128"/>
              </a:defRPr>
            </a:lvl9pPr>
          </a:lstStyle>
          <a:p>
            <a:pPr>
              <a:spcBef>
                <a:spcPct val="30000"/>
              </a:spcBef>
              <a:defRPr/>
            </a:pPr>
            <a:r>
              <a:rPr lang="de-DE" altLang="de-DE" sz="1800" dirty="0">
                <a:cs typeface="+mn-cs"/>
              </a:rPr>
              <a:t>„Leeres“ Kauen ohne Geschmackszusatz (z. B. </a:t>
            </a:r>
            <a:br>
              <a:rPr lang="de-DE" altLang="de-DE" sz="1800" dirty="0">
                <a:cs typeface="+mn-cs"/>
              </a:rPr>
            </a:br>
            <a:r>
              <a:rPr lang="de-DE" altLang="de-DE" sz="1800" dirty="0">
                <a:cs typeface="+mn-cs"/>
              </a:rPr>
              <a:t>von Paraffin) stimuliert </a:t>
            </a:r>
            <a:br>
              <a:rPr lang="de-DE" altLang="de-DE" sz="1800" dirty="0">
                <a:cs typeface="+mn-cs"/>
              </a:rPr>
            </a:br>
            <a:r>
              <a:rPr lang="de-DE" altLang="de-DE" sz="1800" dirty="0">
                <a:cs typeface="+mn-cs"/>
              </a:rPr>
              <a:t>bis um das 5-Fache.*</a:t>
            </a:r>
          </a:p>
          <a:p>
            <a:pPr>
              <a:spcBef>
                <a:spcPct val="30000"/>
              </a:spcBef>
              <a:defRPr/>
            </a:pPr>
            <a:r>
              <a:rPr lang="de-DE" altLang="de-DE" sz="1800" dirty="0">
                <a:cs typeface="+mn-cs"/>
              </a:rPr>
              <a:t>Kaugummikauen steigert die Speichel-Fließrate bis um das 10-Fache.* </a:t>
            </a:r>
          </a:p>
          <a:p>
            <a:pPr>
              <a:spcBef>
                <a:spcPct val="30000"/>
              </a:spcBef>
              <a:buFont typeface="Wingdings 3" pitchFamily="18" charset="2"/>
              <a:buChar char="_"/>
              <a:defRPr/>
            </a:pPr>
            <a:r>
              <a:rPr lang="de-DE" altLang="de-DE" sz="1800" dirty="0">
                <a:cs typeface="+mn-cs"/>
              </a:rPr>
              <a:t>Kauen von zuckerfreiem Kaugummi zur Zahnpflege mit Geschmackszusatz verbessert Spülung und beschleunigt Abtransport von löslichen Bestand-teilen (</a:t>
            </a:r>
            <a:r>
              <a:rPr lang="de-DE" altLang="de-DE" sz="1800" dirty="0" err="1">
                <a:cs typeface="+mn-cs"/>
              </a:rPr>
              <a:t>Clearance</a:t>
            </a:r>
            <a:r>
              <a:rPr lang="de-DE" altLang="de-DE" sz="1800" dirty="0">
                <a:cs typeface="+mn-cs"/>
              </a:rPr>
              <a:t>-Rate).</a:t>
            </a:r>
          </a:p>
          <a:p>
            <a:pPr marL="0" indent="0">
              <a:spcBef>
                <a:spcPct val="30000"/>
              </a:spcBef>
              <a:buNone/>
              <a:defRPr/>
            </a:pPr>
            <a:r>
              <a:rPr lang="de-DE" altLang="de-DE" sz="1200" dirty="0">
                <a:cs typeface="+mn-cs"/>
              </a:rPr>
              <a:t>       * Maximalwerte in der Fachliteratur</a:t>
            </a:r>
          </a:p>
        </p:txBody>
      </p:sp>
      <p:sp>
        <p:nvSpPr>
          <p:cNvPr id="45" name="Rectangle 102">
            <a:extLst>
              <a:ext uri="{FF2B5EF4-FFF2-40B4-BE49-F238E27FC236}">
                <a16:creationId xmlns:a16="http://schemas.microsoft.com/office/drawing/2014/main" id="{3E636BE9-9A02-4C37-8DD2-0C8259DE258B}"/>
              </a:ext>
            </a:extLst>
          </p:cNvPr>
          <p:cNvSpPr>
            <a:spLocks noChangeArrowheads="1"/>
          </p:cNvSpPr>
          <p:nvPr/>
        </p:nvSpPr>
        <p:spPr bwMode="auto">
          <a:xfrm>
            <a:off x="1666999" y="5949951"/>
            <a:ext cx="83534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66700" indent="-2667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panose="05040102010807070707" pitchFamily="18" charset="2"/>
              <a:buChar char="_"/>
            </a:pPr>
            <a:r>
              <a:rPr lang="de-DE" altLang="de-DE" sz="1800" b="1" dirty="0">
                <a:solidFill>
                  <a:srgbClr val="D90B9C"/>
                </a:solidFill>
              </a:rPr>
              <a:t>Kauen von zuckerfreiem Kaugummi zur</a:t>
            </a:r>
          </a:p>
          <a:p>
            <a:pPr>
              <a:spcBef>
                <a:spcPct val="0"/>
              </a:spcBef>
              <a:buFont typeface="Wingdings" panose="05000000000000000000" pitchFamily="2" charset="2"/>
              <a:buNone/>
            </a:pPr>
            <a:r>
              <a:rPr lang="de-DE" altLang="de-DE" sz="1800" b="1" dirty="0">
                <a:solidFill>
                  <a:srgbClr val="D90B9C"/>
                </a:solidFill>
              </a:rPr>
              <a:t>    Zahnpflege löst eine starke Speichel-Fließrate aus.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1">
            <a:extLst>
              <a:ext uri="{FF2B5EF4-FFF2-40B4-BE49-F238E27FC236}">
                <a16:creationId xmlns:a16="http://schemas.microsoft.com/office/drawing/2014/main" id="{A6F504A2-B827-427F-84E5-80BC540E57A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15480" y="1700214"/>
            <a:ext cx="5111750" cy="3614737"/>
          </a:xfrm>
        </p:spPr>
      </p:pic>
      <p:sp>
        <p:nvSpPr>
          <p:cNvPr id="16" name="Slide Number Placeholder 3">
            <a:extLst>
              <a:ext uri="{FF2B5EF4-FFF2-40B4-BE49-F238E27FC236}">
                <a16:creationId xmlns:a16="http://schemas.microsoft.com/office/drawing/2014/main" id="{31B59008-33F4-4FB5-9FE2-AAA88B985463}"/>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6BA41F33-4F23-4135-804C-A49BEB01A08E}" type="slidenum">
              <a:rPr lang="en-US" altLang="de-DE" sz="1400">
                <a:latin typeface="Arial" panose="020B0604020202020204" pitchFamily="34" charset="0"/>
              </a:rPr>
              <a:pPr/>
              <a:t>13</a:t>
            </a:fld>
            <a:endParaRPr lang="en-US" altLang="de-DE" sz="1400">
              <a:solidFill>
                <a:srgbClr val="0040A6"/>
              </a:solidFill>
              <a:latin typeface="Arial" panose="020B0604020202020204" pitchFamily="34" charset="0"/>
            </a:endParaRPr>
          </a:p>
        </p:txBody>
      </p:sp>
      <p:sp>
        <p:nvSpPr>
          <p:cNvPr id="14347" name="Rectangle 262">
            <a:extLst>
              <a:ext uri="{FF2B5EF4-FFF2-40B4-BE49-F238E27FC236}">
                <a16:creationId xmlns:a16="http://schemas.microsoft.com/office/drawing/2014/main" id="{027A6341-C313-41AE-97AB-3466CC42739C}"/>
              </a:ext>
            </a:extLst>
          </p:cNvPr>
          <p:cNvSpPr>
            <a:spLocks noChangeArrowheads="1"/>
          </p:cNvSpPr>
          <p:nvPr/>
        </p:nvSpPr>
        <p:spPr bwMode="auto">
          <a:xfrm>
            <a:off x="1559943" y="5949951"/>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57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ja-JP" sz="1800" b="1" dirty="0">
                <a:solidFill>
                  <a:srgbClr val="D90B9C"/>
                </a:solidFill>
                <a:latin typeface="Wingdings 3" panose="05040102010807070707" pitchFamily="18" charset="2"/>
              </a:rPr>
              <a:t>_	</a:t>
            </a:r>
            <a:r>
              <a:rPr lang="de-DE" altLang="de-DE" sz="1800" b="1" dirty="0">
                <a:solidFill>
                  <a:srgbClr val="D90B9C"/>
                </a:solidFill>
              </a:rPr>
              <a:t>Schnell fließender Speichel neutralisiert Biofilm-Milieu (pH-Wert steigt an).</a:t>
            </a:r>
          </a:p>
        </p:txBody>
      </p:sp>
      <p:sp>
        <p:nvSpPr>
          <p:cNvPr id="17" name="Rectangle 2">
            <a:extLst>
              <a:ext uri="{FF2B5EF4-FFF2-40B4-BE49-F238E27FC236}">
                <a16:creationId xmlns:a16="http://schemas.microsoft.com/office/drawing/2014/main" id="{7BC6DD78-AE1C-4A59-8249-C728F7B4BA80}"/>
              </a:ext>
            </a:extLst>
          </p:cNvPr>
          <p:cNvSpPr txBox="1">
            <a:spLocks noChangeArrowheads="1"/>
          </p:cNvSpPr>
          <p:nvPr/>
        </p:nvSpPr>
        <p:spPr bwMode="auto">
          <a:xfrm>
            <a:off x="720000" y="540000"/>
            <a:ext cx="8153400" cy="839788"/>
          </a:xfrm>
          <a:prstGeom prst="rect">
            <a:avLst/>
          </a:prstGeom>
          <a:noFill/>
          <a:ln w="9525">
            <a:noFill/>
            <a:miter lim="800000"/>
            <a:headEnd/>
            <a:tailEnd/>
          </a:ln>
          <a:effectLst/>
        </p:spPr>
        <p:txBody>
          <a:bodyPr lIns="0" tIns="0" rIns="0" bIns="0"/>
          <a:lstStyle/>
          <a:p>
            <a:pPr>
              <a:tabLst>
                <a:tab pos="855663" algn="l"/>
              </a:tabLst>
              <a:defRPr/>
            </a:pPr>
            <a:r>
              <a:rPr lang="en-US" b="1" kern="0" dirty="0">
                <a:solidFill>
                  <a:srgbClr val="0045B1"/>
                </a:solidFill>
                <a:latin typeface="+mj-lt"/>
                <a:ea typeface="+mj-ea"/>
                <a:cs typeface="+mj-cs"/>
                <a:sym typeface="Wingdings 3" pitchFamily="1" charset="2"/>
              </a:rPr>
              <a:t>1.2	</a:t>
            </a:r>
            <a:r>
              <a:rPr lang="de-DE" b="1" kern="0" dirty="0">
                <a:solidFill>
                  <a:srgbClr val="0045B1"/>
                </a:solidFill>
                <a:latin typeface="+mj-lt"/>
                <a:ea typeface="+mj-ea"/>
                <a:cs typeface="+mj-cs"/>
                <a:sym typeface="Wingdings 3" pitchFamily="1" charset="2"/>
              </a:rPr>
              <a:t>Rund um den Speichel </a:t>
            </a:r>
            <a:r>
              <a:rPr lang="de-DE" b="1" kern="0" dirty="0">
                <a:solidFill>
                  <a:srgbClr val="0045B1"/>
                </a:solidFill>
                <a:latin typeface="+mj-lt"/>
                <a:ea typeface="ヒラギノ角ゴ ProN W6" pitchFamily="1" charset="-128"/>
                <a:cs typeface="+mj-cs"/>
                <a:sym typeface="Wingdings 3" pitchFamily="1" charset="2"/>
              </a:rPr>
              <a:t>–</a:t>
            </a:r>
            <a:r>
              <a:rPr lang="de-DE" b="1" kern="0" dirty="0">
                <a:solidFill>
                  <a:srgbClr val="0045B1"/>
                </a:solidFill>
                <a:latin typeface="+mj-lt"/>
                <a:ea typeface="+mj-ea"/>
                <a:cs typeface="+mj-cs"/>
                <a:sym typeface="Wingdings 3" pitchFamily="1" charset="2"/>
              </a:rPr>
              <a:t> </a:t>
            </a:r>
            <a:r>
              <a:rPr lang="en-US" b="1" kern="0" dirty="0" err="1">
                <a:solidFill>
                  <a:srgbClr val="0045B1"/>
                </a:solidFill>
                <a:latin typeface="+mj-lt"/>
                <a:ea typeface="+mj-ea"/>
                <a:cs typeface="+mj-cs"/>
                <a:sym typeface="Wingdings 3" pitchFamily="1" charset="2"/>
              </a:rPr>
              <a:t>Behandlungen</a:t>
            </a:r>
            <a:r>
              <a:rPr lang="de-DE" b="1" kern="0" dirty="0">
                <a:solidFill>
                  <a:srgbClr val="0045B1"/>
                </a:solidFill>
                <a:latin typeface="+mj-lt"/>
                <a:ea typeface="+mj-ea"/>
                <a:cs typeface="+mj-cs"/>
                <a:sym typeface="Wingdings 3" pitchFamily="1" charset="2"/>
              </a:rPr>
              <a:t> </a:t>
            </a:r>
            <a:br>
              <a:rPr lang="en-US" b="1" kern="0" dirty="0">
                <a:solidFill>
                  <a:srgbClr val="0045B1"/>
                </a:solidFill>
                <a:latin typeface="+mj-lt"/>
                <a:ea typeface="+mj-ea"/>
                <a:cs typeface="+mj-cs"/>
                <a:sym typeface="Wingdings 3" pitchFamily="1" charset="2"/>
              </a:rPr>
            </a:br>
            <a:r>
              <a:rPr lang="en-US" b="1" kern="0" dirty="0">
                <a:solidFill>
                  <a:srgbClr val="0045B1"/>
                </a:solidFill>
                <a:latin typeface="+mj-lt"/>
                <a:ea typeface="+mj-ea"/>
                <a:cs typeface="+mj-cs"/>
                <a:sym typeface="Wingdings 3" pitchFamily="1" charset="2"/>
              </a:rPr>
              <a:t>1.2.4	</a:t>
            </a:r>
            <a:r>
              <a:rPr lang="de-DE" b="1" kern="0" dirty="0">
                <a:solidFill>
                  <a:srgbClr val="0045B1"/>
                </a:solidFill>
                <a:latin typeface="+mj-lt"/>
                <a:ea typeface="+mj-ea"/>
                <a:cs typeface="+mj-cs"/>
                <a:sym typeface="Wingdings 3" pitchFamily="1" charset="2"/>
              </a:rPr>
              <a:t>Unterstützung bei der Pufferung der Säuren</a:t>
            </a:r>
          </a:p>
        </p:txBody>
      </p:sp>
      <p:sp>
        <p:nvSpPr>
          <p:cNvPr id="19" name="Rectangle 261">
            <a:extLst>
              <a:ext uri="{FF2B5EF4-FFF2-40B4-BE49-F238E27FC236}">
                <a16:creationId xmlns:a16="http://schemas.microsoft.com/office/drawing/2014/main" id="{E751EB59-E4CD-46F4-979F-FBFE293A2601}"/>
              </a:ext>
            </a:extLst>
          </p:cNvPr>
          <p:cNvSpPr>
            <a:spLocks noChangeArrowheads="1"/>
          </p:cNvSpPr>
          <p:nvPr/>
        </p:nvSpPr>
        <p:spPr bwMode="auto">
          <a:xfrm>
            <a:off x="7611964" y="1861560"/>
            <a:ext cx="3164556"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8913" indent="-18891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30000"/>
              </a:spcBef>
            </a:pPr>
            <a:r>
              <a:rPr lang="de-DE" altLang="de-DE" sz="1800" dirty="0"/>
              <a:t>Pufferkapazität ist die Fähigkeit, bakterielle und chemische Säuren zu neutralisieren (puffern).</a:t>
            </a:r>
          </a:p>
          <a:p>
            <a:pPr eaLnBrk="1" hangingPunct="1">
              <a:spcBef>
                <a:spcPct val="30000"/>
              </a:spcBef>
            </a:pPr>
            <a:r>
              <a:rPr lang="de-DE" altLang="de-DE" sz="1800" dirty="0"/>
              <a:t>Durch die erhöhte Puffer-kapazität des stimulierten Speichels steigt der pH-Wert an und die Einwirk-zeit der Säuren wird verkürzt.</a:t>
            </a:r>
          </a:p>
        </p:txBody>
      </p:sp>
      <p:sp>
        <p:nvSpPr>
          <p:cNvPr id="14343" name="Rectangle 2">
            <a:extLst>
              <a:ext uri="{FF2B5EF4-FFF2-40B4-BE49-F238E27FC236}">
                <a16:creationId xmlns:a16="http://schemas.microsoft.com/office/drawing/2014/main" id="{C872DD55-ACD9-4CBD-B159-251CE01400AA}"/>
              </a:ext>
            </a:extLst>
          </p:cNvPr>
          <p:cNvSpPr>
            <a:spLocks noChangeArrowheads="1"/>
          </p:cNvSpPr>
          <p:nvPr/>
        </p:nvSpPr>
        <p:spPr bwMode="auto">
          <a:xfrm>
            <a:off x="3934843" y="2060576"/>
            <a:ext cx="1873250" cy="288925"/>
          </a:xfrm>
          <a:prstGeom prst="rect">
            <a:avLst/>
          </a:prstGeom>
          <a:solidFill>
            <a:schemeClr val="bg1"/>
          </a:solidFill>
          <a:ln w="9525" algn="ctr">
            <a:solidFill>
              <a:schemeClr val="bg1"/>
            </a:solidFill>
            <a:round/>
            <a:headEnd/>
            <a:tailEnd/>
          </a:ln>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sz="1200">
                <a:solidFill>
                  <a:srgbClr val="306094"/>
                </a:solidFill>
                <a:latin typeface="Stag Sans Book" pitchFamily="34" charset="0"/>
              </a:rPr>
              <a:t>Mit zuckerfreien Kaugummi</a:t>
            </a:r>
          </a:p>
        </p:txBody>
      </p:sp>
      <p:sp>
        <p:nvSpPr>
          <p:cNvPr id="14344" name="Rectangle 8">
            <a:extLst>
              <a:ext uri="{FF2B5EF4-FFF2-40B4-BE49-F238E27FC236}">
                <a16:creationId xmlns:a16="http://schemas.microsoft.com/office/drawing/2014/main" id="{E2AF37E5-BB93-48D2-8D6E-7D6CB393DEE1}"/>
              </a:ext>
            </a:extLst>
          </p:cNvPr>
          <p:cNvSpPr>
            <a:spLocks noChangeArrowheads="1"/>
          </p:cNvSpPr>
          <p:nvPr/>
        </p:nvSpPr>
        <p:spPr bwMode="auto">
          <a:xfrm>
            <a:off x="3934843" y="3500439"/>
            <a:ext cx="1873250" cy="288925"/>
          </a:xfrm>
          <a:prstGeom prst="rect">
            <a:avLst/>
          </a:prstGeom>
          <a:solidFill>
            <a:schemeClr val="bg1"/>
          </a:solidFill>
          <a:ln w="9525" algn="ctr">
            <a:solidFill>
              <a:schemeClr val="bg1"/>
            </a:solidFill>
            <a:round/>
            <a:headEnd/>
            <a:tailEnd/>
          </a:ln>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sz="1200">
                <a:solidFill>
                  <a:srgbClr val="306094"/>
                </a:solidFill>
                <a:latin typeface="Stag Sans Book" pitchFamily="34" charset="0"/>
              </a:rPr>
              <a:t>Ohne zuckerfreien Kaugummi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7FC1641B-64D1-4402-8233-7A3E46AC292E}"/>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52868931-5FF3-4DF2-B6C5-CCBE7FF43F02}" type="slidenum">
              <a:rPr lang="en-US" altLang="de-DE" sz="1400">
                <a:latin typeface="Arial" panose="020B0604020202020204" pitchFamily="34" charset="0"/>
              </a:rPr>
              <a:pPr/>
              <a:t>14</a:t>
            </a:fld>
            <a:endParaRPr lang="en-US" altLang="de-DE" sz="1400">
              <a:solidFill>
                <a:srgbClr val="0040A6"/>
              </a:solidFill>
              <a:latin typeface="Arial" panose="020B0604020202020204" pitchFamily="34" charset="0"/>
            </a:endParaRPr>
          </a:p>
        </p:txBody>
      </p:sp>
      <p:pic>
        <p:nvPicPr>
          <p:cNvPr id="15363" name="Picture 36" descr="Macintosh HD:AT Kunden:Kommed:080710 SalivaDent_Praxispersonal:Abbildungen Präsentation:De- und Remineralisation RGB.png">
            <a:extLst>
              <a:ext uri="{FF2B5EF4-FFF2-40B4-BE49-F238E27FC236}">
                <a16:creationId xmlns:a16="http://schemas.microsoft.com/office/drawing/2014/main" id="{91D59E15-7767-4447-B1BF-C32BE5EC8738}"/>
              </a:ext>
            </a:extLst>
          </p:cNvPr>
          <p:cNvPicPr preferRelativeResize="0">
            <a:picLocks noChangeArrowheads="1"/>
          </p:cNvPicPr>
          <p:nvPr/>
        </p:nvPicPr>
        <p:blipFill>
          <a:blip r:embed="rId3" r:link="rId4">
            <a:extLst>
              <a:ext uri="{28A0092B-C50C-407E-A947-70E740481C1C}">
                <a14:useLocalDpi xmlns:a14="http://schemas.microsoft.com/office/drawing/2010/main" val="0"/>
              </a:ext>
            </a:extLst>
          </a:blip>
          <a:srcRect b="19962"/>
          <a:stretch>
            <a:fillRect/>
          </a:stretch>
        </p:blipFill>
        <p:spPr bwMode="auto">
          <a:xfrm>
            <a:off x="4152900" y="2616200"/>
            <a:ext cx="3886200" cy="2641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7">
            <a:extLst>
              <a:ext uri="{FF2B5EF4-FFF2-40B4-BE49-F238E27FC236}">
                <a16:creationId xmlns:a16="http://schemas.microsoft.com/office/drawing/2014/main" id="{65CC2817-B926-4C89-86EF-985B9BB40F96}"/>
              </a:ext>
            </a:extLst>
          </p:cNvPr>
          <p:cNvSpPr>
            <a:spLocks noGrp="1" noChangeArrowheads="1"/>
          </p:cNvSpPr>
          <p:nvPr>
            <p:ph type="body" idx="1"/>
          </p:nvPr>
        </p:nvSpPr>
        <p:spPr>
          <a:xfrm>
            <a:off x="1663701" y="1679576"/>
            <a:ext cx="8153400" cy="4403725"/>
          </a:xfrm>
        </p:spPr>
        <p:txBody>
          <a:bodyPr/>
          <a:lstStyle/>
          <a:p>
            <a:pPr marL="0" indent="0">
              <a:spcBef>
                <a:spcPct val="0"/>
              </a:spcBef>
              <a:buNone/>
            </a:pPr>
            <a:r>
              <a:rPr lang="de-DE" altLang="de-DE" sz="1800" b="1" dirty="0"/>
              <a:t>Unter physiologischen Bedingungen besteht ein Fließgleichgewicht zwischen De- und Remineralisation: Ein neutraler pH-Wert fördert die Remineralisation. </a:t>
            </a:r>
          </a:p>
        </p:txBody>
      </p:sp>
      <p:sp>
        <p:nvSpPr>
          <p:cNvPr id="15365" name="Rectangle 28">
            <a:extLst>
              <a:ext uri="{FF2B5EF4-FFF2-40B4-BE49-F238E27FC236}">
                <a16:creationId xmlns:a16="http://schemas.microsoft.com/office/drawing/2014/main" id="{95DA2C0F-BA56-4166-A732-2C1C64A76A58}"/>
              </a:ext>
            </a:extLst>
          </p:cNvPr>
          <p:cNvSpPr>
            <a:spLocks noChangeArrowheads="1"/>
          </p:cNvSpPr>
          <p:nvPr/>
        </p:nvSpPr>
        <p:spPr bwMode="auto">
          <a:xfrm>
            <a:off x="1662115" y="5391150"/>
            <a:ext cx="41925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ja-JP" sz="1800" b="1">
                <a:solidFill>
                  <a:srgbClr val="D90B9C"/>
                </a:solidFill>
                <a:latin typeface="Wingdings 3" panose="05040102010807070707" pitchFamily="18" charset="2"/>
              </a:rPr>
              <a:t>_	</a:t>
            </a:r>
            <a:r>
              <a:rPr lang="de-DE" altLang="de-DE" sz="1800" b="1">
                <a:solidFill>
                  <a:srgbClr val="D90B9C"/>
                </a:solidFill>
              </a:rPr>
              <a:t>Bei saurem pH-Wert werden </a:t>
            </a:r>
            <a:br>
              <a:rPr lang="de-DE" altLang="de-DE" sz="1800" b="1">
                <a:solidFill>
                  <a:srgbClr val="D90B9C"/>
                </a:solidFill>
              </a:rPr>
            </a:br>
            <a:r>
              <a:rPr lang="de-DE" altLang="de-DE" sz="1800" b="1">
                <a:solidFill>
                  <a:srgbClr val="D90B9C"/>
                </a:solidFill>
              </a:rPr>
              <a:t>dem Zahnschmelz Kalzium (Ca</a:t>
            </a:r>
            <a:r>
              <a:rPr lang="de-DE" altLang="de-DE" sz="1800" b="1" baseline="30000">
                <a:solidFill>
                  <a:srgbClr val="D90B9C"/>
                </a:solidFill>
              </a:rPr>
              <a:t>2+</a:t>
            </a:r>
            <a:r>
              <a:rPr lang="de-DE" altLang="de-DE" sz="1800" b="1">
                <a:solidFill>
                  <a:srgbClr val="D90B9C"/>
                </a:solidFill>
              </a:rPr>
              <a:t>) und Phosphat (PO</a:t>
            </a:r>
            <a:r>
              <a:rPr lang="de-DE" altLang="de-DE" sz="1800" b="1" baseline="-25000">
                <a:solidFill>
                  <a:srgbClr val="D90B9C"/>
                </a:solidFill>
              </a:rPr>
              <a:t>4</a:t>
            </a:r>
            <a:r>
              <a:rPr lang="de-DE" altLang="de-DE" sz="1800" b="1" baseline="30000">
                <a:solidFill>
                  <a:srgbClr val="D90B9C"/>
                </a:solidFill>
              </a:rPr>
              <a:t>3–</a:t>
            </a:r>
            <a:r>
              <a:rPr lang="de-DE" altLang="de-DE" sz="1800" b="1">
                <a:solidFill>
                  <a:srgbClr val="D90B9C"/>
                </a:solidFill>
              </a:rPr>
              <a:t>) entzogen (Demineralisation). </a:t>
            </a:r>
          </a:p>
        </p:txBody>
      </p:sp>
      <p:sp>
        <p:nvSpPr>
          <p:cNvPr id="15366" name="Rectangle 31">
            <a:extLst>
              <a:ext uri="{FF2B5EF4-FFF2-40B4-BE49-F238E27FC236}">
                <a16:creationId xmlns:a16="http://schemas.microsoft.com/office/drawing/2014/main" id="{31F2A500-1E6D-46CA-86E1-0C44E2843D48}"/>
              </a:ext>
            </a:extLst>
          </p:cNvPr>
          <p:cNvSpPr>
            <a:spLocks noChangeArrowheads="1"/>
          </p:cNvSpPr>
          <p:nvPr/>
        </p:nvSpPr>
        <p:spPr bwMode="auto">
          <a:xfrm>
            <a:off x="6973887" y="5391150"/>
            <a:ext cx="3554412"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panose="05040102010807070707" pitchFamily="18" charset="2"/>
              <a:buNone/>
            </a:pPr>
            <a:r>
              <a:rPr lang="de-DE" altLang="ja-JP" sz="1800" b="1" dirty="0">
                <a:solidFill>
                  <a:srgbClr val="D90B9C"/>
                </a:solidFill>
                <a:latin typeface="Wingdings 3" panose="05040102010807070707" pitchFamily="18" charset="2"/>
              </a:rPr>
              <a:t>_	</a:t>
            </a:r>
            <a:r>
              <a:rPr lang="de-DE" altLang="de-DE" sz="1800" b="1" dirty="0">
                <a:solidFill>
                  <a:srgbClr val="D90B9C"/>
                </a:solidFill>
              </a:rPr>
              <a:t>Bei neutralem pH-Wert </a:t>
            </a:r>
            <a:br>
              <a:rPr lang="de-DE" altLang="de-DE" sz="1800" b="1" dirty="0">
                <a:solidFill>
                  <a:srgbClr val="D90B9C"/>
                </a:solidFill>
              </a:rPr>
            </a:br>
            <a:r>
              <a:rPr lang="de-DE" altLang="de-DE" sz="1800" b="1" dirty="0">
                <a:solidFill>
                  <a:srgbClr val="D90B9C"/>
                </a:solidFill>
              </a:rPr>
              <a:t>wandern diese Mineralstoffe in den Zahnschmelz zurück (Remineralisation). </a:t>
            </a:r>
          </a:p>
        </p:txBody>
      </p:sp>
      <p:sp>
        <p:nvSpPr>
          <p:cNvPr id="15367" name="Line 34">
            <a:extLst>
              <a:ext uri="{FF2B5EF4-FFF2-40B4-BE49-F238E27FC236}">
                <a16:creationId xmlns:a16="http://schemas.microsoft.com/office/drawing/2014/main" id="{28808F96-E237-405D-880C-4A04D1F4E39F}"/>
              </a:ext>
            </a:extLst>
          </p:cNvPr>
          <p:cNvSpPr>
            <a:spLocks noChangeShapeType="1"/>
          </p:cNvSpPr>
          <p:nvPr/>
        </p:nvSpPr>
        <p:spPr bwMode="auto">
          <a:xfrm>
            <a:off x="6096000" y="2611438"/>
            <a:ext cx="0" cy="3865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5368" name="Rectangle 2">
            <a:extLst>
              <a:ext uri="{FF2B5EF4-FFF2-40B4-BE49-F238E27FC236}">
                <a16:creationId xmlns:a16="http://schemas.microsoft.com/office/drawing/2014/main" id="{4D9FBDFA-1F79-4C60-AA72-A360273CE318}"/>
              </a:ext>
            </a:extLst>
          </p:cNvPr>
          <p:cNvSpPr>
            <a:spLocks noGrp="1" noChangeArrowheads="1"/>
          </p:cNvSpPr>
          <p:nvPr>
            <p:ph type="title"/>
          </p:nvPr>
        </p:nvSpPr>
        <p:spPr>
          <a:xfrm>
            <a:off x="720000" y="540000"/>
            <a:ext cx="8610600" cy="839788"/>
          </a:xfrm>
        </p:spPr>
        <p:txBody>
          <a:bodyPr/>
          <a:lstStyle/>
          <a:p>
            <a:pPr eaLnBrk="1" hangingPunct="1"/>
            <a:r>
              <a:rPr lang="en-US" altLang="de-DE" dirty="0"/>
              <a:t>1.2	</a:t>
            </a:r>
            <a:r>
              <a:rPr lang="de-DE" altLang="de-DE" dirty="0"/>
              <a:t>Rund um den Speichel </a:t>
            </a:r>
            <a:r>
              <a:rPr lang="de-DE" altLang="de-DE" dirty="0">
                <a:ea typeface="ヒラギノ角ゴ ProN W6"/>
                <a:cs typeface="ヒラギノ角ゴ ProN W6"/>
              </a:rPr>
              <a:t>–</a:t>
            </a:r>
            <a:r>
              <a:rPr lang="de-DE" altLang="de-DE" dirty="0"/>
              <a:t> </a:t>
            </a:r>
            <a:r>
              <a:rPr lang="en-US" altLang="de-DE" dirty="0" err="1"/>
              <a:t>Behandlungen</a:t>
            </a:r>
            <a:r>
              <a:rPr lang="de-DE" altLang="de-DE" dirty="0"/>
              <a:t> </a:t>
            </a:r>
            <a:br>
              <a:rPr lang="en-US" altLang="de-DE" dirty="0"/>
            </a:br>
            <a:r>
              <a:rPr lang="en-US" altLang="de-DE" dirty="0"/>
              <a:t>1.2.5	</a:t>
            </a:r>
            <a:r>
              <a:rPr lang="de-DE" altLang="de-DE" dirty="0"/>
              <a:t>De- und Remineralisation – das Fließ-Gleichgewicht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9">
            <a:extLst>
              <a:ext uri="{FF2B5EF4-FFF2-40B4-BE49-F238E27FC236}">
                <a16:creationId xmlns:a16="http://schemas.microsoft.com/office/drawing/2014/main" id="{672C373E-A3AA-4290-A1AE-6DF2B8A52646}"/>
              </a:ext>
            </a:extLst>
          </p:cNvPr>
          <p:cNvSpPr>
            <a:spLocks noChangeArrowheads="1"/>
          </p:cNvSpPr>
          <p:nvPr/>
        </p:nvSpPr>
        <p:spPr bwMode="auto">
          <a:xfrm>
            <a:off x="1705520" y="5157788"/>
            <a:ext cx="8780960" cy="1252717"/>
          </a:xfrm>
          <a:prstGeom prst="rect">
            <a:avLst/>
          </a:prstGeom>
          <a:solidFill>
            <a:srgbClr val="F3CCD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16389" name="Text Box 30">
            <a:extLst>
              <a:ext uri="{FF2B5EF4-FFF2-40B4-BE49-F238E27FC236}">
                <a16:creationId xmlns:a16="http://schemas.microsoft.com/office/drawing/2014/main" id="{98C3F5F5-AED0-4C98-9D4E-5FDEF528F668}"/>
              </a:ext>
            </a:extLst>
          </p:cNvPr>
          <p:cNvSpPr txBox="1">
            <a:spLocks noChangeArrowheads="1"/>
          </p:cNvSpPr>
          <p:nvPr/>
        </p:nvSpPr>
        <p:spPr bwMode="auto">
          <a:xfrm>
            <a:off x="1838957" y="5181000"/>
            <a:ext cx="7823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0500" indent="-1905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panose="05000000000000000000" pitchFamily="2" charset="2"/>
              <a:buNone/>
            </a:pPr>
            <a:r>
              <a:rPr lang="de-DE" altLang="de-DE" sz="1800" b="1" dirty="0"/>
              <a:t>Achten Sie auf:</a:t>
            </a:r>
          </a:p>
          <a:p>
            <a:pPr>
              <a:spcBef>
                <a:spcPct val="0"/>
              </a:spcBef>
            </a:pPr>
            <a:r>
              <a:rPr lang="de-DE" altLang="de-DE" sz="1800" b="1" dirty="0"/>
              <a:t>Erhöhten Abrieb (Attrition), d. h. Zahn auf Zahn ohne Schutzschicht</a:t>
            </a:r>
          </a:p>
          <a:p>
            <a:pPr>
              <a:spcBef>
                <a:spcPct val="0"/>
              </a:spcBef>
            </a:pPr>
            <a:r>
              <a:rPr lang="de-DE" altLang="de-DE" sz="1800" b="1" dirty="0"/>
              <a:t>„Lebensspuren“ durch Erosionen, </a:t>
            </a:r>
            <a:r>
              <a:rPr lang="de-DE" altLang="de-DE" sz="1800" b="1" dirty="0" err="1"/>
              <a:t>Abrasionen</a:t>
            </a:r>
            <a:r>
              <a:rPr lang="de-DE" altLang="de-DE" sz="1800" b="1" dirty="0"/>
              <a:t>, Erosions-</a:t>
            </a:r>
            <a:r>
              <a:rPr lang="de-DE" altLang="de-DE" sz="1800" b="1" dirty="0" err="1"/>
              <a:t>Abrasionen</a:t>
            </a:r>
            <a:r>
              <a:rPr lang="de-DE" altLang="de-DE" sz="1800" b="1" dirty="0"/>
              <a:t> bzw. Rezessionen</a:t>
            </a:r>
          </a:p>
        </p:txBody>
      </p:sp>
      <p:sp>
        <p:nvSpPr>
          <p:cNvPr id="10" name="Slide Number Placeholder 3">
            <a:extLst>
              <a:ext uri="{FF2B5EF4-FFF2-40B4-BE49-F238E27FC236}">
                <a16:creationId xmlns:a16="http://schemas.microsoft.com/office/drawing/2014/main" id="{D0397141-3F5D-4A16-B97E-D7345A423AD0}"/>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8F6D5B9C-ADB0-40C5-8F31-22F0C8B31DF0}" type="slidenum">
              <a:rPr lang="en-US" altLang="de-DE" sz="1400">
                <a:latin typeface="Arial" panose="020B0604020202020204" pitchFamily="34" charset="0"/>
              </a:rPr>
              <a:pPr/>
              <a:t>15</a:t>
            </a:fld>
            <a:endParaRPr lang="en-US" altLang="de-DE" sz="1400">
              <a:solidFill>
                <a:srgbClr val="0040A6"/>
              </a:solidFill>
              <a:latin typeface="Arial" panose="020B0604020202020204" pitchFamily="34" charset="0"/>
            </a:endParaRPr>
          </a:p>
        </p:txBody>
      </p:sp>
      <p:sp>
        <p:nvSpPr>
          <p:cNvPr id="16387" name="Rectangle 18">
            <a:extLst>
              <a:ext uri="{FF2B5EF4-FFF2-40B4-BE49-F238E27FC236}">
                <a16:creationId xmlns:a16="http://schemas.microsoft.com/office/drawing/2014/main" id="{3004F154-A4CA-402A-B9B2-F8CC6777AB50}"/>
              </a:ext>
            </a:extLst>
          </p:cNvPr>
          <p:cNvSpPr>
            <a:spLocks noGrp="1" noChangeArrowheads="1"/>
          </p:cNvSpPr>
          <p:nvPr>
            <p:ph type="body" idx="1"/>
          </p:nvPr>
        </p:nvSpPr>
        <p:spPr>
          <a:xfrm>
            <a:off x="1705520" y="1628800"/>
            <a:ext cx="10871200" cy="4356100"/>
          </a:xfrm>
        </p:spPr>
        <p:txBody>
          <a:bodyPr/>
          <a:lstStyle/>
          <a:p>
            <a:pPr eaLnBrk="1" hangingPunct="1">
              <a:spcBef>
                <a:spcPct val="0"/>
              </a:spcBef>
              <a:buFont typeface="Wingdings" panose="05000000000000000000" pitchFamily="2" charset="2"/>
              <a:buNone/>
            </a:pPr>
            <a:r>
              <a:rPr lang="de-DE" altLang="de-DE" b="1" dirty="0"/>
              <a:t>Der Schutzfilm bildet sich „normal“ innerhalb von Sekunden.</a:t>
            </a:r>
          </a:p>
          <a:p>
            <a:pPr eaLnBrk="1" hangingPunct="1">
              <a:spcBef>
                <a:spcPct val="0"/>
              </a:spcBef>
              <a:buFont typeface="Wingdings" panose="05000000000000000000" pitchFamily="2" charset="2"/>
              <a:buNone/>
            </a:pPr>
            <a:r>
              <a:rPr lang="de-DE" altLang="de-DE" b="1" dirty="0"/>
              <a:t>Reduzierter Speichelfluss kann Pellikel-Bildung verhindern.</a:t>
            </a:r>
          </a:p>
          <a:p>
            <a:pPr>
              <a:spcBef>
                <a:spcPct val="0"/>
              </a:spcBef>
              <a:buFont typeface="Wingdings" panose="05000000000000000000" pitchFamily="2" charset="2"/>
              <a:buNone/>
            </a:pPr>
            <a:endParaRPr lang="de-DE" altLang="de-DE" b="1" dirty="0"/>
          </a:p>
          <a:p>
            <a:pPr>
              <a:spcBef>
                <a:spcPct val="0"/>
              </a:spcBef>
            </a:pPr>
            <a:endParaRPr lang="de-DE" altLang="de-DE" b="1" dirty="0"/>
          </a:p>
        </p:txBody>
      </p:sp>
      <p:pic>
        <p:nvPicPr>
          <p:cNvPr id="16390" name="Picture 32" descr="Macintosh HD:AT Kunden:Kommed:080710 SalivaDent_Praxispersonal:Präsentation Bilder:Pellikel_RGB.jpg">
            <a:extLst>
              <a:ext uri="{FF2B5EF4-FFF2-40B4-BE49-F238E27FC236}">
                <a16:creationId xmlns:a16="http://schemas.microsoft.com/office/drawing/2014/main" id="{7DC2FC34-2A48-40D8-9069-62C4CD07153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7936" t="10677" r="9525" b="17438"/>
          <a:stretch>
            <a:fillRect/>
          </a:stretch>
        </p:blipFill>
        <p:spPr bwMode="auto">
          <a:xfrm>
            <a:off x="1705520" y="2420938"/>
            <a:ext cx="3962400" cy="2565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34">
            <a:extLst>
              <a:ext uri="{FF2B5EF4-FFF2-40B4-BE49-F238E27FC236}">
                <a16:creationId xmlns:a16="http://schemas.microsoft.com/office/drawing/2014/main" id="{207905E8-A587-48E7-988A-CB1F160699B4}"/>
              </a:ext>
            </a:extLst>
          </p:cNvPr>
          <p:cNvSpPr>
            <a:spLocks noChangeArrowheads="1"/>
          </p:cNvSpPr>
          <p:nvPr/>
        </p:nvSpPr>
        <p:spPr bwMode="auto">
          <a:xfrm>
            <a:off x="1705521" y="2420939"/>
            <a:ext cx="2195513" cy="244475"/>
          </a:xfrm>
          <a:prstGeom prst="rect">
            <a:avLst/>
          </a:prstGeom>
          <a:noFill/>
          <a:ln>
            <a:noFill/>
          </a:ln>
          <a:effectLst>
            <a:outerShdw dist="12700" dir="2700000" algn="ctr" rotWithShape="0">
              <a:schemeClr val="tx1">
                <a:alpha val="81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sz="1000" b="1">
                <a:solidFill>
                  <a:schemeClr val="bg1"/>
                </a:solidFill>
              </a:rPr>
              <a:t>Die Pellikel als Diffusionsbarriere</a:t>
            </a:r>
          </a:p>
        </p:txBody>
      </p:sp>
      <p:sp>
        <p:nvSpPr>
          <p:cNvPr id="11" name="Rectangle 2">
            <a:extLst>
              <a:ext uri="{FF2B5EF4-FFF2-40B4-BE49-F238E27FC236}">
                <a16:creationId xmlns:a16="http://schemas.microsoft.com/office/drawing/2014/main" id="{184CA4D8-7C3C-4F57-9339-FB692CB27FBD}"/>
              </a:ext>
            </a:extLst>
          </p:cNvPr>
          <p:cNvSpPr txBox="1">
            <a:spLocks noChangeArrowheads="1"/>
          </p:cNvSpPr>
          <p:nvPr/>
        </p:nvSpPr>
        <p:spPr bwMode="auto">
          <a:xfrm>
            <a:off x="720000" y="540000"/>
            <a:ext cx="8610600" cy="839788"/>
          </a:xfrm>
          <a:prstGeom prst="rect">
            <a:avLst/>
          </a:prstGeom>
          <a:noFill/>
          <a:ln w="9525">
            <a:noFill/>
            <a:miter lim="800000"/>
            <a:headEnd/>
            <a:tailEnd/>
          </a:ln>
          <a:effectLst/>
        </p:spPr>
        <p:txBody>
          <a:bodyPr lIns="0" tIns="0" rIns="0" bIns="0"/>
          <a:lstStyle/>
          <a:p>
            <a:pPr>
              <a:defRPr/>
            </a:pPr>
            <a:r>
              <a:rPr lang="en-US" b="1" kern="0" dirty="0">
                <a:solidFill>
                  <a:srgbClr val="0045B1"/>
                </a:solidFill>
                <a:latin typeface="+mj-lt"/>
                <a:ea typeface="+mj-ea"/>
                <a:cs typeface="+mj-cs"/>
                <a:sym typeface="Wingdings 3" pitchFamily="1" charset="2"/>
              </a:rPr>
              <a:t>1.2	</a:t>
            </a:r>
            <a:r>
              <a:rPr lang="de-DE" b="1" kern="0" dirty="0">
                <a:solidFill>
                  <a:srgbClr val="0045B1"/>
                </a:solidFill>
                <a:latin typeface="+mj-lt"/>
                <a:ea typeface="+mj-ea"/>
                <a:cs typeface="+mj-cs"/>
                <a:sym typeface="Wingdings 3" pitchFamily="1" charset="2"/>
              </a:rPr>
              <a:t>Rund um den Speichel – Behandlungen</a:t>
            </a:r>
            <a:r>
              <a:rPr lang="en-US" b="1" kern="0" dirty="0">
                <a:solidFill>
                  <a:srgbClr val="0045B1"/>
                </a:solidFill>
                <a:latin typeface="+mj-lt"/>
                <a:ea typeface="+mj-ea"/>
                <a:cs typeface="+mj-cs"/>
                <a:sym typeface="Wingdings 3" pitchFamily="1" charset="2"/>
              </a:rPr>
              <a:t> </a:t>
            </a:r>
            <a:br>
              <a:rPr lang="en-US" b="1" kern="0" dirty="0">
                <a:solidFill>
                  <a:srgbClr val="0045B1"/>
                </a:solidFill>
                <a:latin typeface="+mj-lt"/>
                <a:ea typeface="+mj-ea"/>
                <a:cs typeface="+mj-cs"/>
                <a:sym typeface="Wingdings 3" pitchFamily="1" charset="2"/>
              </a:rPr>
            </a:br>
            <a:r>
              <a:rPr lang="de-DE" b="1" kern="0" dirty="0">
                <a:solidFill>
                  <a:srgbClr val="0045B1"/>
                </a:solidFill>
                <a:latin typeface="+mj-lt"/>
                <a:ea typeface="+mj-ea"/>
                <a:cs typeface="+mj-cs"/>
                <a:sym typeface="Wingdings 3" pitchFamily="1" charset="2"/>
              </a:rPr>
              <a:t>1.2.6	</a:t>
            </a:r>
            <a:r>
              <a:rPr lang="en-US" b="1" kern="0" dirty="0" err="1">
                <a:solidFill>
                  <a:srgbClr val="0045B1"/>
                </a:solidFill>
                <a:latin typeface="+mj-lt"/>
                <a:ea typeface="+mj-ea"/>
                <a:cs typeface="+mj-cs"/>
                <a:sym typeface="Wingdings 3" pitchFamily="1" charset="2"/>
              </a:rPr>
              <a:t>Pellikel</a:t>
            </a:r>
            <a:r>
              <a:rPr lang="en-US" b="1" kern="0" dirty="0">
                <a:solidFill>
                  <a:srgbClr val="0045B1"/>
                </a:solidFill>
                <a:latin typeface="+mj-lt"/>
                <a:ea typeface="+mj-ea"/>
                <a:cs typeface="+mj-cs"/>
                <a:sym typeface="Wingdings 3" pitchFamily="1" charset="2"/>
              </a:rPr>
              <a:t> – </a:t>
            </a:r>
            <a:r>
              <a:rPr lang="en-US" b="1" kern="0" dirty="0" err="1">
                <a:solidFill>
                  <a:srgbClr val="0045B1"/>
                </a:solidFill>
                <a:latin typeface="+mj-lt"/>
                <a:ea typeface="+mj-ea"/>
                <a:cs typeface="+mj-cs"/>
                <a:sym typeface="Wingdings 3" pitchFamily="1" charset="2"/>
              </a:rPr>
              <a:t>natürlicher</a:t>
            </a:r>
            <a:r>
              <a:rPr lang="en-US" b="1" kern="0" dirty="0">
                <a:solidFill>
                  <a:srgbClr val="0045B1"/>
                </a:solidFill>
                <a:latin typeface="+mj-lt"/>
                <a:ea typeface="+mj-ea"/>
                <a:cs typeface="+mj-cs"/>
                <a:sym typeface="Wingdings 3" pitchFamily="1" charset="2"/>
              </a:rPr>
              <a:t> </a:t>
            </a:r>
            <a:r>
              <a:rPr lang="en-US" b="1" kern="0" dirty="0" err="1">
                <a:solidFill>
                  <a:srgbClr val="0045B1"/>
                </a:solidFill>
                <a:latin typeface="+mj-lt"/>
                <a:ea typeface="+mj-ea"/>
                <a:cs typeface="+mj-cs"/>
                <a:sym typeface="Wingdings 3" pitchFamily="1" charset="2"/>
              </a:rPr>
              <a:t>Schutzfilm</a:t>
            </a:r>
            <a:endParaRPr lang="de-DE" b="1" kern="0" dirty="0">
              <a:solidFill>
                <a:srgbClr val="0045B1"/>
              </a:solidFill>
              <a:latin typeface="+mj-lt"/>
              <a:ea typeface="+mj-ea"/>
              <a:cs typeface="+mj-cs"/>
              <a:sym typeface="Wingdings 3" pitchFamily="1" charset="2"/>
            </a:endParaRPr>
          </a:p>
        </p:txBody>
      </p:sp>
      <p:sp>
        <p:nvSpPr>
          <p:cNvPr id="13" name="Rectangle 28">
            <a:extLst>
              <a:ext uri="{FF2B5EF4-FFF2-40B4-BE49-F238E27FC236}">
                <a16:creationId xmlns:a16="http://schemas.microsoft.com/office/drawing/2014/main" id="{AD013D0C-0DA3-415B-BE4E-C5F7D61EDE90}"/>
              </a:ext>
            </a:extLst>
          </p:cNvPr>
          <p:cNvSpPr>
            <a:spLocks noChangeArrowheads="1"/>
          </p:cNvSpPr>
          <p:nvPr/>
        </p:nvSpPr>
        <p:spPr bwMode="auto">
          <a:xfrm>
            <a:off x="6600280" y="2708276"/>
            <a:ext cx="3886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8913" indent="-188913" eaLnBrk="0" hangingPunct="0">
              <a:spcBef>
                <a:spcPct val="20000"/>
              </a:spcBef>
              <a:buFont typeface="Wingdings" panose="05000000000000000000" pitchFamily="2" charset="2"/>
              <a:buChar char="§"/>
              <a:tabLst>
                <a:tab pos="377825" algn="l"/>
                <a:tab pos="5746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377825" algn="l"/>
                <a:tab pos="5746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377825" algn="l"/>
                <a:tab pos="5746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377825" algn="l"/>
                <a:tab pos="5746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377825" algn="l"/>
                <a:tab pos="5746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377825" algn="l"/>
                <a:tab pos="5746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377825" algn="l"/>
                <a:tab pos="5746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377825" algn="l"/>
                <a:tab pos="5746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377825" algn="l"/>
                <a:tab pos="574675" algn="l"/>
              </a:tabLst>
              <a:defRPr>
                <a:solidFill>
                  <a:schemeClr val="tx1"/>
                </a:solidFill>
                <a:latin typeface="Arial" panose="020B0604020202020204" pitchFamily="34" charset="0"/>
                <a:ea typeface="ヒラギノ角ゴ Pro W3"/>
                <a:cs typeface="ヒラギノ角ゴ Pro W3"/>
              </a:defRPr>
            </a:lvl9pPr>
          </a:lstStyle>
          <a:p>
            <a:pPr>
              <a:spcBef>
                <a:spcPct val="30000"/>
              </a:spcBef>
            </a:pPr>
            <a:r>
              <a:rPr lang="de-DE" altLang="de-DE" sz="1800" dirty="0"/>
              <a:t>Schutz vor Eindringen von bakteriellen und chemischen Säuren fehlt</a:t>
            </a:r>
          </a:p>
          <a:p>
            <a:pPr>
              <a:spcBef>
                <a:spcPct val="30000"/>
              </a:spcBef>
            </a:pPr>
            <a:r>
              <a:rPr lang="de-DE" altLang="de-DE" sz="1800" dirty="0"/>
              <a:t>Barriere gegen den Austritt von Mineralstoffen wird reduziert</a:t>
            </a:r>
          </a:p>
          <a:p>
            <a:pPr>
              <a:spcBef>
                <a:spcPct val="30000"/>
              </a:spcBef>
            </a:pPr>
            <a:r>
              <a:rPr lang="de-DE" altLang="de-DE" sz="1800" dirty="0"/>
              <a:t>ABER: </a:t>
            </a:r>
            <a:r>
              <a:rPr lang="de-DE" altLang="de-DE" sz="1800" dirty="0" err="1"/>
              <a:t>Pellikel</a:t>
            </a:r>
            <a:r>
              <a:rPr lang="de-DE" altLang="de-DE" sz="1800" dirty="0"/>
              <a:t> ist auch die Grundlage für die Biofilm-Bildung</a:t>
            </a:r>
            <a:endParaRPr lang="ru-RU" altLang="de-DE" sz="1800" dirty="0"/>
          </a:p>
        </p:txBody>
      </p:sp>
      <p:pic>
        <p:nvPicPr>
          <p:cNvPr id="14" name="Picture 23" descr="Macintosh HD:AT Kunden:Kommed:080710 SalivaDent_Praxispersonal:SalivaDent_2009____PPT-Präsentation:Abbildungen Präsentation:Ausrufezeichen.png">
            <a:extLst>
              <a:ext uri="{FF2B5EF4-FFF2-40B4-BE49-F238E27FC236}">
                <a16:creationId xmlns:a16="http://schemas.microsoft.com/office/drawing/2014/main" id="{30CABAA6-0B72-4F67-9A0F-866CB24EB479}"/>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0330190" y="5151823"/>
            <a:ext cx="368300" cy="11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14D8D79-0FDE-4ECB-84BD-A81DF3945339}"/>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3C803DC1-BD10-4E6C-90B1-4D69A269B1EE}" type="slidenum">
              <a:rPr lang="en-US" altLang="de-DE" sz="1400">
                <a:latin typeface="Arial" panose="020B0604020202020204" pitchFamily="34" charset="0"/>
              </a:rPr>
              <a:pPr/>
              <a:t>16</a:t>
            </a:fld>
            <a:endParaRPr lang="en-US" altLang="de-DE" sz="1400">
              <a:solidFill>
                <a:srgbClr val="0040A6"/>
              </a:solidFill>
              <a:latin typeface="Arial" panose="020B0604020202020204" pitchFamily="34" charset="0"/>
            </a:endParaRPr>
          </a:p>
        </p:txBody>
      </p:sp>
      <p:sp>
        <p:nvSpPr>
          <p:cNvPr id="17411" name="Rectangle 116">
            <a:extLst>
              <a:ext uri="{FF2B5EF4-FFF2-40B4-BE49-F238E27FC236}">
                <a16:creationId xmlns:a16="http://schemas.microsoft.com/office/drawing/2014/main" id="{AF8A7588-3079-4897-ADC1-B49B159AF1AD}"/>
              </a:ext>
            </a:extLst>
          </p:cNvPr>
          <p:cNvSpPr>
            <a:spLocks noGrp="1" noChangeArrowheads="1"/>
          </p:cNvSpPr>
          <p:nvPr>
            <p:ph type="body" idx="1"/>
          </p:nvPr>
        </p:nvSpPr>
        <p:spPr>
          <a:xfrm>
            <a:off x="1631504" y="1628800"/>
            <a:ext cx="10871200" cy="4356100"/>
          </a:xfrm>
        </p:spPr>
        <p:txBody>
          <a:bodyPr/>
          <a:lstStyle/>
          <a:p>
            <a:pPr eaLnBrk="1" hangingPunct="1">
              <a:spcBef>
                <a:spcPct val="0"/>
              </a:spcBef>
              <a:buFontTx/>
              <a:buNone/>
            </a:pPr>
            <a:r>
              <a:rPr lang="de-DE" altLang="de-DE" b="1" dirty="0"/>
              <a:t>Ziel ist eine gute Mundhygiene (</a:t>
            </a:r>
            <a:r>
              <a:rPr lang="de-DE" altLang="de-DE" b="1" dirty="0" err="1"/>
              <a:t>Biofilm</a:t>
            </a:r>
            <a:r>
              <a:rPr lang="de-DE" altLang="de-DE" b="1" dirty="0"/>
              <a:t> und Blutung unter 25%).</a:t>
            </a:r>
          </a:p>
          <a:p>
            <a:pPr eaLnBrk="1" hangingPunct="1">
              <a:spcBef>
                <a:spcPct val="0"/>
              </a:spcBef>
              <a:buFontTx/>
              <a:buNone/>
            </a:pPr>
            <a:r>
              <a:rPr lang="de-DE" altLang="de-DE" b="1" dirty="0"/>
              <a:t>Dazu zählen folgende Maßnahmen:</a:t>
            </a:r>
          </a:p>
          <a:p>
            <a:pPr eaLnBrk="1" hangingPunct="1">
              <a:spcBef>
                <a:spcPct val="0"/>
              </a:spcBef>
              <a:buFontTx/>
              <a:buNone/>
            </a:pPr>
            <a:endParaRPr lang="de-DE" altLang="de-DE" b="1" dirty="0"/>
          </a:p>
          <a:p>
            <a:pPr eaLnBrk="1" hangingPunct="1">
              <a:spcBef>
                <a:spcPct val="0"/>
              </a:spcBef>
            </a:pPr>
            <a:r>
              <a:rPr lang="de-DE" altLang="de-DE" dirty="0"/>
              <a:t>Kurzer/enger Recall mit Mundhygiene- und </a:t>
            </a:r>
            <a:r>
              <a:rPr lang="de-DE" altLang="de-DE" dirty="0" err="1"/>
              <a:t>Halitosis</a:t>
            </a:r>
            <a:r>
              <a:rPr lang="de-DE" altLang="de-DE" dirty="0"/>
              <a:t>-Kontrolle</a:t>
            </a:r>
          </a:p>
          <a:p>
            <a:pPr eaLnBrk="1" hangingPunct="1">
              <a:spcBef>
                <a:spcPct val="30000"/>
              </a:spcBef>
            </a:pPr>
            <a:r>
              <a:rPr lang="de-DE" altLang="de-DE" dirty="0"/>
              <a:t>Regelmäßige Erhebung von Karies-, Blutungs-, Biofilm-Indizes</a:t>
            </a:r>
          </a:p>
          <a:p>
            <a:pPr eaLnBrk="1" hangingPunct="1">
              <a:spcBef>
                <a:spcPct val="30000"/>
              </a:spcBef>
            </a:pPr>
            <a:r>
              <a:rPr lang="de-DE" altLang="de-DE" dirty="0"/>
              <a:t>Aufbau eines Fluoridreservoirs</a:t>
            </a:r>
          </a:p>
          <a:p>
            <a:pPr eaLnBrk="1" hangingPunct="1">
              <a:spcBef>
                <a:spcPct val="30000"/>
              </a:spcBef>
            </a:pPr>
            <a:r>
              <a:rPr lang="de-DE" altLang="de-DE" dirty="0">
                <a:sym typeface="Wingdings" panose="05000000000000000000" pitchFamily="2" charset="2"/>
              </a:rPr>
              <a:t>Empfehlung kauaktiver Nahrung, zuckerfreier Kaugummi zur Zahnpflege, viel </a:t>
            </a:r>
            <a:r>
              <a:rPr lang="de-DE" altLang="de-DE">
                <a:sym typeface="Wingdings" panose="05000000000000000000" pitchFamily="2" charset="2"/>
              </a:rPr>
              <a:t>Trinken </a:t>
            </a:r>
            <a:br>
              <a:rPr lang="de-DE" altLang="de-DE">
                <a:sym typeface="Wingdings" panose="05000000000000000000" pitchFamily="2" charset="2"/>
              </a:rPr>
            </a:br>
            <a:r>
              <a:rPr lang="de-DE" altLang="de-DE">
                <a:sym typeface="Wingdings" panose="05000000000000000000" pitchFamily="2" charset="2"/>
              </a:rPr>
              <a:t>(</a:t>
            </a:r>
            <a:r>
              <a:rPr lang="de-DE" altLang="de-DE" dirty="0">
                <a:sym typeface="Wingdings" panose="05000000000000000000" pitchFamily="2" charset="2"/>
              </a:rPr>
              <a:t>z. B. Wasser, ungesüßte Tees)</a:t>
            </a:r>
          </a:p>
        </p:txBody>
      </p:sp>
      <p:sp>
        <p:nvSpPr>
          <p:cNvPr id="17412" name="Rectangle 117">
            <a:extLst>
              <a:ext uri="{FF2B5EF4-FFF2-40B4-BE49-F238E27FC236}">
                <a16:creationId xmlns:a16="http://schemas.microsoft.com/office/drawing/2014/main" id="{7D608D93-F390-43A3-B9E9-BDFE5EAB0129}"/>
              </a:ext>
            </a:extLst>
          </p:cNvPr>
          <p:cNvSpPr>
            <a:spLocks noChangeArrowheads="1"/>
          </p:cNvSpPr>
          <p:nvPr/>
        </p:nvSpPr>
        <p:spPr bwMode="auto">
          <a:xfrm>
            <a:off x="1703512" y="4438650"/>
            <a:ext cx="4768850" cy="1493838"/>
          </a:xfrm>
          <a:prstGeom prst="rect">
            <a:avLst/>
          </a:prstGeom>
          <a:solidFill>
            <a:srgbClr val="F3CCD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17413" name="Text Box 119">
            <a:extLst>
              <a:ext uri="{FF2B5EF4-FFF2-40B4-BE49-F238E27FC236}">
                <a16:creationId xmlns:a16="http://schemas.microsoft.com/office/drawing/2014/main" id="{C99E04DC-CDA2-478B-8F9B-0DC4410A7FD4}"/>
              </a:ext>
            </a:extLst>
          </p:cNvPr>
          <p:cNvSpPr txBox="1">
            <a:spLocks noChangeArrowheads="1"/>
          </p:cNvSpPr>
          <p:nvPr/>
        </p:nvSpPr>
        <p:spPr bwMode="auto">
          <a:xfrm>
            <a:off x="1703512" y="4448176"/>
            <a:ext cx="6248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Empfehlen Sie zur Speichelanregung:</a:t>
            </a:r>
          </a:p>
          <a:p>
            <a:pPr>
              <a:spcBef>
                <a:spcPct val="0"/>
              </a:spcBef>
            </a:pPr>
            <a:r>
              <a:rPr lang="de-DE" altLang="de-DE" sz="1800" b="1" dirty="0"/>
              <a:t>Kauaktive Nahrung </a:t>
            </a:r>
          </a:p>
          <a:p>
            <a:pPr>
              <a:spcBef>
                <a:spcPct val="0"/>
              </a:spcBef>
            </a:pPr>
            <a:r>
              <a:rPr lang="de-DE" altLang="de-DE" sz="1800" b="1" dirty="0"/>
              <a:t>Zuckerfreie Kaugummis zur Zahnpflege </a:t>
            </a:r>
            <a:br>
              <a:rPr lang="de-DE" altLang="de-DE" sz="1800" b="1" dirty="0"/>
            </a:br>
            <a:r>
              <a:rPr lang="de-DE" altLang="de-DE" sz="1800" b="1" dirty="0"/>
              <a:t>für zwischendurch</a:t>
            </a:r>
          </a:p>
          <a:p>
            <a:pPr>
              <a:spcBef>
                <a:spcPct val="0"/>
              </a:spcBef>
            </a:pPr>
            <a:r>
              <a:rPr lang="de-DE" altLang="de-DE" sz="1800" b="1" dirty="0"/>
              <a:t>Viel trinken</a:t>
            </a:r>
          </a:p>
        </p:txBody>
      </p:sp>
      <p:pic>
        <p:nvPicPr>
          <p:cNvPr id="17414" name="Picture 128" descr="Macintosh HD:AT Kunden:Kommed:080710 SalivaDent_Praxispersonal:SalivaDent_2009____PPT-Präsentation:Abbildungen Präsentation:Ausrufezeichen.png">
            <a:extLst>
              <a:ext uri="{FF2B5EF4-FFF2-40B4-BE49-F238E27FC236}">
                <a16:creationId xmlns:a16="http://schemas.microsoft.com/office/drawing/2014/main" id="{484139A4-78A8-4F5E-A84F-F3083263EE52}"/>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019925" y="4229100"/>
            <a:ext cx="3683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2">
            <a:extLst>
              <a:ext uri="{FF2B5EF4-FFF2-40B4-BE49-F238E27FC236}">
                <a16:creationId xmlns:a16="http://schemas.microsoft.com/office/drawing/2014/main" id="{72617D4A-30C4-40E9-83D8-99F1317E9EFD}"/>
              </a:ext>
            </a:extLst>
          </p:cNvPr>
          <p:cNvSpPr>
            <a:spLocks noGrp="1" noChangeArrowheads="1"/>
          </p:cNvSpPr>
          <p:nvPr>
            <p:ph type="title"/>
          </p:nvPr>
        </p:nvSpPr>
        <p:spPr>
          <a:xfrm>
            <a:off x="720000" y="540000"/>
            <a:ext cx="10871200" cy="839787"/>
          </a:xfrm>
        </p:spPr>
        <p:txBody>
          <a:bodyPr/>
          <a:lstStyle/>
          <a:p>
            <a:pPr eaLnBrk="1" hangingPunct="1"/>
            <a:r>
              <a:rPr lang="en-US" altLang="de-DE" dirty="0"/>
              <a:t>1.2	</a:t>
            </a:r>
            <a:r>
              <a:rPr lang="de-DE" altLang="de-DE" dirty="0"/>
              <a:t>Rund um den Speichel – </a:t>
            </a:r>
            <a:r>
              <a:rPr lang="de-DE" altLang="de-DE" dirty="0" err="1"/>
              <a:t>Beh</a:t>
            </a:r>
            <a:r>
              <a:rPr lang="en-US" altLang="de-DE" dirty="0" err="1"/>
              <a:t>andlungen</a:t>
            </a:r>
            <a:r>
              <a:rPr lang="en-US" altLang="de-DE" dirty="0"/>
              <a:t> </a:t>
            </a:r>
            <a:br>
              <a:rPr lang="en-US" altLang="de-DE" dirty="0"/>
            </a:br>
            <a:r>
              <a:rPr lang="de-DE" altLang="de-DE" dirty="0"/>
              <a:t>1.2.7	</a:t>
            </a:r>
            <a:r>
              <a:rPr lang="en-US" altLang="de-DE" dirty="0" err="1"/>
              <a:t>Maßnahmen</a:t>
            </a:r>
            <a:r>
              <a:rPr lang="en-US" altLang="de-DE" dirty="0"/>
              <a:t> </a:t>
            </a:r>
            <a:r>
              <a:rPr lang="en-US" altLang="de-DE" dirty="0" err="1"/>
              <a:t>bei</a:t>
            </a:r>
            <a:r>
              <a:rPr lang="en-US" altLang="de-DE" dirty="0"/>
              <a:t> </a:t>
            </a:r>
            <a:r>
              <a:rPr lang="en-US" altLang="de-DE" dirty="0" err="1"/>
              <a:t>reduziertem</a:t>
            </a:r>
            <a:r>
              <a:rPr lang="en-US" altLang="de-DE" dirty="0"/>
              <a:t> </a:t>
            </a:r>
            <a:r>
              <a:rPr lang="en-US" altLang="de-DE" dirty="0" err="1"/>
              <a:t>Speichelfluss</a:t>
            </a:r>
            <a:endParaRPr lang="de-DE" alt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acintosh HD:AT Kunden:Kommed:080710 SalivaDent_Praxispersonal:Präsentation Bilder:Tropfen+Gesicht abgesoftet.jpg">
            <a:extLst>
              <a:ext uri="{FF2B5EF4-FFF2-40B4-BE49-F238E27FC236}">
                <a16:creationId xmlns:a16="http://schemas.microsoft.com/office/drawing/2014/main" id="{55F287D7-0946-460F-A136-85B19D8A4B1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8610"/>
          <a:stretch>
            <a:fillRect/>
          </a:stretch>
        </p:blipFill>
        <p:spPr bwMode="auto">
          <a:xfrm>
            <a:off x="0" y="-346602"/>
            <a:ext cx="12192000" cy="720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A532055E-2C16-4FFD-AA4E-13DCCE4FFA9B}"/>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F733CC54-7460-41E1-99C2-906FF0AB13A4}" type="slidenum">
              <a:rPr lang="en-US" altLang="de-DE" sz="1400">
                <a:latin typeface="Arial" panose="020B0604020202020204" pitchFamily="34" charset="0"/>
              </a:rPr>
              <a:pPr/>
              <a:t>17</a:t>
            </a:fld>
            <a:endParaRPr lang="en-US" altLang="de-DE" sz="1400">
              <a:solidFill>
                <a:srgbClr val="0040A6"/>
              </a:solidFill>
              <a:latin typeface="Arial" panose="020B0604020202020204" pitchFamily="34" charset="0"/>
            </a:endParaRPr>
          </a:p>
        </p:txBody>
      </p:sp>
      <p:sp>
        <p:nvSpPr>
          <p:cNvPr id="18435" name="Rectangle 3">
            <a:extLst>
              <a:ext uri="{FF2B5EF4-FFF2-40B4-BE49-F238E27FC236}">
                <a16:creationId xmlns:a16="http://schemas.microsoft.com/office/drawing/2014/main" id="{6A68CC4D-D5F3-48E4-8289-41D08B3017A6}"/>
              </a:ext>
            </a:extLst>
          </p:cNvPr>
          <p:cNvSpPr>
            <a:spLocks noGrp="1" noChangeArrowheads="1"/>
          </p:cNvSpPr>
          <p:nvPr>
            <p:ph type="title"/>
          </p:nvPr>
        </p:nvSpPr>
        <p:spPr>
          <a:xfrm>
            <a:off x="720000" y="540000"/>
            <a:ext cx="10871200" cy="839787"/>
          </a:xfrm>
        </p:spPr>
        <p:txBody>
          <a:bodyPr/>
          <a:lstStyle/>
          <a:p>
            <a:pPr marL="384175" indent="-384175" eaLnBrk="1" hangingPunct="1"/>
            <a:r>
              <a:rPr lang="en-US" altLang="de-DE" dirty="0"/>
              <a:t>2	Der </a:t>
            </a:r>
            <a:r>
              <a:rPr lang="de-DE" altLang="de-DE" dirty="0" err="1"/>
              <a:t>Biofilm</a:t>
            </a:r>
            <a:endParaRPr lang="de-DE" altLang="de-DE"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9BD01212-7EBB-4281-9AC7-99918BD74513}"/>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D1EC663F-4B0F-4C33-B299-FD37BA7E0ABB}" type="slidenum">
              <a:rPr lang="en-US" altLang="de-DE" sz="1400">
                <a:latin typeface="Arial" panose="020B0604020202020204" pitchFamily="34" charset="0"/>
              </a:rPr>
              <a:pPr/>
              <a:t>18</a:t>
            </a:fld>
            <a:endParaRPr lang="en-US" altLang="de-DE" sz="1400">
              <a:solidFill>
                <a:srgbClr val="0040A6"/>
              </a:solidFill>
              <a:latin typeface="Arial" panose="020B0604020202020204" pitchFamily="34" charset="0"/>
            </a:endParaRPr>
          </a:p>
        </p:txBody>
      </p:sp>
      <p:sp>
        <p:nvSpPr>
          <p:cNvPr id="19459" name="Rectangle 2">
            <a:extLst>
              <a:ext uri="{FF2B5EF4-FFF2-40B4-BE49-F238E27FC236}">
                <a16:creationId xmlns:a16="http://schemas.microsoft.com/office/drawing/2014/main" id="{DA7307BD-D64A-4D70-BEB1-E3060EB29343}"/>
              </a:ext>
            </a:extLst>
          </p:cNvPr>
          <p:cNvSpPr>
            <a:spLocks noGrp="1" noChangeArrowheads="1"/>
          </p:cNvSpPr>
          <p:nvPr>
            <p:ph type="title"/>
          </p:nvPr>
        </p:nvSpPr>
        <p:spPr>
          <a:xfrm>
            <a:off x="720000" y="540000"/>
            <a:ext cx="8610600" cy="839787"/>
          </a:xfrm>
        </p:spPr>
        <p:txBody>
          <a:bodyPr/>
          <a:lstStyle/>
          <a:p>
            <a:pPr eaLnBrk="1" hangingPunct="1"/>
            <a:r>
              <a:rPr lang="en-US" altLang="de-DE" dirty="0"/>
              <a:t>2	Der </a:t>
            </a:r>
            <a:r>
              <a:rPr lang="de-DE" altLang="de-DE" dirty="0" err="1"/>
              <a:t>Biofilm</a:t>
            </a:r>
            <a:r>
              <a:rPr lang="de-DE" altLang="de-DE" dirty="0"/>
              <a:t> </a:t>
            </a:r>
            <a:br>
              <a:rPr lang="de-DE" altLang="de-DE" dirty="0"/>
            </a:br>
            <a:r>
              <a:rPr lang="de-DE" altLang="de-DE" dirty="0"/>
              <a:t>2.1	Zahnbeläge… </a:t>
            </a:r>
          </a:p>
        </p:txBody>
      </p:sp>
      <p:sp>
        <p:nvSpPr>
          <p:cNvPr id="19460" name="Rectangle 3">
            <a:extLst>
              <a:ext uri="{FF2B5EF4-FFF2-40B4-BE49-F238E27FC236}">
                <a16:creationId xmlns:a16="http://schemas.microsoft.com/office/drawing/2014/main" id="{7511CACC-A9A4-4E37-8B46-9FCD3056F622}"/>
              </a:ext>
            </a:extLst>
          </p:cNvPr>
          <p:cNvSpPr>
            <a:spLocks noGrp="1" noChangeArrowheads="1"/>
          </p:cNvSpPr>
          <p:nvPr>
            <p:ph type="body" idx="1"/>
          </p:nvPr>
        </p:nvSpPr>
        <p:spPr>
          <a:xfrm>
            <a:off x="1631504" y="1681162"/>
            <a:ext cx="8229600" cy="4700166"/>
          </a:xfrm>
        </p:spPr>
        <p:txBody>
          <a:bodyPr/>
          <a:lstStyle/>
          <a:p>
            <a:pPr marL="0" indent="0">
              <a:spcBef>
                <a:spcPct val="0"/>
              </a:spcBef>
              <a:buNone/>
              <a:tabLst>
                <a:tab pos="265113" algn="l"/>
              </a:tabLst>
            </a:pPr>
            <a:r>
              <a:rPr lang="de-DE" altLang="de-DE" b="1" dirty="0" err="1"/>
              <a:t>Pellikel</a:t>
            </a:r>
            <a:r>
              <a:rPr lang="de-DE" altLang="de-DE" b="1" dirty="0"/>
              <a:t> – </a:t>
            </a:r>
            <a:r>
              <a:rPr lang="de-DE" altLang="de-DE" dirty="0"/>
              <a:t>Schutzfilm aus </a:t>
            </a:r>
            <a:r>
              <a:rPr lang="de-DE" altLang="de-DE" dirty="0" err="1"/>
              <a:t>Glykoproteinen</a:t>
            </a:r>
            <a:r>
              <a:rPr lang="de-DE" altLang="de-DE" dirty="0"/>
              <a:t> </a:t>
            </a:r>
            <a:br>
              <a:rPr lang="de-DE" altLang="de-DE" dirty="0"/>
            </a:br>
            <a:r>
              <a:rPr lang="de-DE" altLang="de-DE" dirty="0"/>
              <a:t>und </a:t>
            </a:r>
            <a:r>
              <a:rPr lang="de-DE" altLang="de-DE" dirty="0" err="1"/>
              <a:t>Mukopolysacchariden</a:t>
            </a:r>
            <a:r>
              <a:rPr lang="de-DE" altLang="de-DE" dirty="0"/>
              <a:t> auf Zähnen </a:t>
            </a:r>
            <a:br>
              <a:rPr lang="de-DE" altLang="de-DE" dirty="0"/>
            </a:br>
            <a:r>
              <a:rPr lang="de-DE" altLang="de-DE" dirty="0"/>
              <a:t>und Schleimhäuten</a:t>
            </a:r>
          </a:p>
          <a:p>
            <a:pPr>
              <a:spcBef>
                <a:spcPct val="0"/>
              </a:spcBef>
              <a:buNone/>
              <a:tabLst>
                <a:tab pos="265113" algn="l"/>
              </a:tabLst>
            </a:pPr>
            <a:endParaRPr lang="de-DE" altLang="de-DE" dirty="0"/>
          </a:p>
          <a:p>
            <a:pPr>
              <a:spcBef>
                <a:spcPct val="0"/>
              </a:spcBef>
              <a:buNone/>
              <a:tabLst>
                <a:tab pos="265113" algn="l"/>
              </a:tabLst>
            </a:pPr>
            <a:r>
              <a:rPr lang="de-DE" altLang="de-DE" b="1" dirty="0"/>
              <a:t>„Weiche“ Beläge – </a:t>
            </a:r>
            <a:r>
              <a:rPr lang="de-DE" altLang="de-DE" dirty="0"/>
              <a:t>gelbliche lockere </a:t>
            </a:r>
          </a:p>
          <a:p>
            <a:pPr>
              <a:spcBef>
                <a:spcPct val="0"/>
              </a:spcBef>
              <a:buNone/>
              <a:tabLst>
                <a:tab pos="265113" algn="l"/>
              </a:tabLst>
            </a:pPr>
            <a:r>
              <a:rPr lang="de-DE" altLang="de-DE" dirty="0"/>
              <a:t>Beläge aus Bakterien, Speiseresten,</a:t>
            </a:r>
          </a:p>
          <a:p>
            <a:pPr>
              <a:spcBef>
                <a:spcPct val="0"/>
              </a:spcBef>
              <a:buNone/>
              <a:tabLst>
                <a:tab pos="265113" algn="l"/>
              </a:tabLst>
            </a:pPr>
            <a:r>
              <a:rPr lang="de-DE" altLang="de-DE" dirty="0"/>
              <a:t>abgeschilferten Epithelzellen</a:t>
            </a:r>
          </a:p>
          <a:p>
            <a:pPr>
              <a:spcBef>
                <a:spcPct val="0"/>
              </a:spcBef>
              <a:buNone/>
              <a:tabLst>
                <a:tab pos="265113" algn="l"/>
              </a:tabLst>
            </a:pPr>
            <a:r>
              <a:rPr lang="de-DE" altLang="ja-JP" b="1" dirty="0">
                <a:solidFill>
                  <a:srgbClr val="D90B9C"/>
                </a:solidFill>
                <a:latin typeface="Wingdings 3" panose="05040102010807070707" pitchFamily="18" charset="2"/>
                <a:sym typeface="Wingdings 3" panose="05040102010807070707" pitchFamily="18" charset="2"/>
              </a:rPr>
              <a:t>_</a:t>
            </a:r>
            <a:r>
              <a:rPr lang="de-DE" altLang="ja-JP" b="1" dirty="0">
                <a:solidFill>
                  <a:srgbClr val="D90B9C"/>
                </a:solidFill>
              </a:rPr>
              <a:t> </a:t>
            </a:r>
            <a:r>
              <a:rPr lang="de-DE" altLang="de-DE" dirty="0">
                <a:solidFill>
                  <a:srgbClr val="D90B9C"/>
                </a:solidFill>
              </a:rPr>
              <a:t>Zähne putzen</a:t>
            </a:r>
            <a:endParaRPr lang="de-DE" altLang="de-DE" b="1" dirty="0">
              <a:solidFill>
                <a:srgbClr val="D90B9C"/>
              </a:solidFill>
            </a:endParaRPr>
          </a:p>
          <a:p>
            <a:pPr>
              <a:spcBef>
                <a:spcPct val="0"/>
              </a:spcBef>
              <a:buNone/>
              <a:tabLst>
                <a:tab pos="265113" algn="l"/>
              </a:tabLst>
            </a:pPr>
            <a:endParaRPr lang="de-DE" altLang="de-DE" b="1" dirty="0"/>
          </a:p>
          <a:p>
            <a:pPr>
              <a:spcBef>
                <a:spcPct val="0"/>
              </a:spcBef>
              <a:buNone/>
              <a:tabLst>
                <a:tab pos="265113" algn="l"/>
              </a:tabLst>
            </a:pPr>
            <a:r>
              <a:rPr lang="de-DE" altLang="de-DE" b="1" dirty="0"/>
              <a:t>„</a:t>
            </a:r>
            <a:r>
              <a:rPr lang="de-DE" altLang="de-DE" b="1" dirty="0" err="1"/>
              <a:t>Biofilm</a:t>
            </a:r>
            <a:r>
              <a:rPr lang="de-DE" altLang="de-DE" b="1" dirty="0"/>
              <a:t>“ – </a:t>
            </a:r>
            <a:r>
              <a:rPr lang="de-DE" altLang="de-DE" dirty="0"/>
              <a:t>zäher, gelb-grauer Zahnbelag aus 60–80 % Mikroorganismen, </a:t>
            </a:r>
          </a:p>
          <a:p>
            <a:pPr>
              <a:spcBef>
                <a:spcPct val="0"/>
              </a:spcBef>
              <a:buNone/>
              <a:tabLst>
                <a:tab pos="265113" algn="l"/>
              </a:tabLst>
            </a:pPr>
            <a:r>
              <a:rPr lang="de-DE" altLang="de-DE" dirty="0"/>
              <a:t>miteinander verklebt</a:t>
            </a:r>
          </a:p>
          <a:p>
            <a:pPr>
              <a:spcBef>
                <a:spcPct val="0"/>
              </a:spcBef>
              <a:buNone/>
              <a:tabLst>
                <a:tab pos="265113" algn="l"/>
              </a:tabLst>
            </a:pPr>
            <a:r>
              <a:rPr lang="de-DE" altLang="ja-JP" b="1" dirty="0">
                <a:solidFill>
                  <a:srgbClr val="D90B9C"/>
                </a:solidFill>
                <a:latin typeface="Wingdings 3" panose="05040102010807070707" pitchFamily="18" charset="2"/>
                <a:sym typeface="Wingdings 3" panose="05040102010807070707" pitchFamily="18" charset="2"/>
              </a:rPr>
              <a:t>_</a:t>
            </a:r>
            <a:r>
              <a:rPr lang="de-DE" altLang="ja-JP" b="1" dirty="0">
                <a:solidFill>
                  <a:srgbClr val="D90B9C"/>
                </a:solidFill>
              </a:rPr>
              <a:t> </a:t>
            </a:r>
            <a:r>
              <a:rPr lang="de-DE" altLang="de-DE" dirty="0">
                <a:solidFill>
                  <a:srgbClr val="D90B9C"/>
                </a:solidFill>
              </a:rPr>
              <a:t>Zähne putzen</a:t>
            </a:r>
          </a:p>
          <a:p>
            <a:pPr>
              <a:spcBef>
                <a:spcPct val="0"/>
              </a:spcBef>
              <a:buNone/>
              <a:tabLst>
                <a:tab pos="265113" algn="l"/>
              </a:tabLst>
            </a:pPr>
            <a:endParaRPr lang="de-DE" altLang="de-DE" dirty="0"/>
          </a:p>
          <a:p>
            <a:pPr>
              <a:spcBef>
                <a:spcPct val="0"/>
              </a:spcBef>
              <a:buNone/>
              <a:tabLst>
                <a:tab pos="265113" algn="l"/>
              </a:tabLst>
            </a:pPr>
            <a:r>
              <a:rPr lang="de-DE" altLang="de-DE" b="1" dirty="0"/>
              <a:t>Zahnstein – </a:t>
            </a:r>
            <a:r>
              <a:rPr lang="de-DE" altLang="de-DE" dirty="0"/>
              <a:t>mineralisierter („verkalkter“) </a:t>
            </a:r>
            <a:r>
              <a:rPr lang="de-DE" altLang="de-DE" dirty="0" err="1"/>
              <a:t>Biofilm</a:t>
            </a:r>
            <a:endParaRPr lang="de-DE" altLang="de-DE" dirty="0"/>
          </a:p>
          <a:p>
            <a:pPr>
              <a:spcBef>
                <a:spcPct val="0"/>
              </a:spcBef>
              <a:tabLst>
                <a:tab pos="265113" algn="l"/>
              </a:tabLst>
            </a:pPr>
            <a:r>
              <a:rPr lang="de-DE" altLang="de-DE" u="sng" dirty="0" err="1"/>
              <a:t>Supra</a:t>
            </a:r>
            <a:r>
              <a:rPr lang="de-DE" altLang="de-DE" dirty="0" err="1"/>
              <a:t>gingival</a:t>
            </a:r>
            <a:r>
              <a:rPr lang="de-DE" altLang="de-DE" dirty="0"/>
              <a:t> = </a:t>
            </a:r>
            <a:r>
              <a:rPr lang="de-DE" altLang="de-DE" u="sng" dirty="0"/>
              <a:t>ober</a:t>
            </a:r>
            <a:r>
              <a:rPr lang="de-DE" altLang="de-DE" dirty="0"/>
              <a:t>halb des Zahnfleischsaumes</a:t>
            </a:r>
          </a:p>
          <a:p>
            <a:pPr>
              <a:spcBef>
                <a:spcPct val="0"/>
              </a:spcBef>
              <a:tabLst>
                <a:tab pos="265113" algn="l"/>
              </a:tabLst>
            </a:pPr>
            <a:r>
              <a:rPr lang="de-DE" altLang="de-DE" u="sng" dirty="0" err="1"/>
              <a:t>Sub</a:t>
            </a:r>
            <a:r>
              <a:rPr lang="de-DE" altLang="de-DE" dirty="0" err="1"/>
              <a:t>gingival</a:t>
            </a:r>
            <a:r>
              <a:rPr lang="de-DE" altLang="de-DE" dirty="0"/>
              <a:t> = </a:t>
            </a:r>
            <a:r>
              <a:rPr lang="de-DE" altLang="de-DE" u="sng" dirty="0"/>
              <a:t>unter</a:t>
            </a:r>
            <a:r>
              <a:rPr lang="de-DE" altLang="de-DE" dirty="0"/>
              <a:t>halb des Zahnfleischsaumes</a:t>
            </a:r>
          </a:p>
          <a:p>
            <a:pPr>
              <a:spcBef>
                <a:spcPct val="0"/>
              </a:spcBef>
              <a:buNone/>
              <a:tabLst>
                <a:tab pos="265113" algn="l"/>
              </a:tabLst>
            </a:pPr>
            <a:r>
              <a:rPr lang="de-DE" altLang="ja-JP" b="1" dirty="0">
                <a:solidFill>
                  <a:srgbClr val="D90B9C"/>
                </a:solidFill>
                <a:latin typeface="Wingdings 3" panose="05040102010807070707" pitchFamily="18" charset="2"/>
                <a:sym typeface="Wingdings 3" panose="05040102010807070707" pitchFamily="18" charset="2"/>
              </a:rPr>
              <a:t>_</a:t>
            </a:r>
            <a:r>
              <a:rPr lang="de-DE" altLang="ja-JP" b="1" dirty="0">
                <a:solidFill>
                  <a:srgbClr val="D90B9C"/>
                </a:solidFill>
              </a:rPr>
              <a:t> </a:t>
            </a:r>
            <a:r>
              <a:rPr lang="de-DE" altLang="ja-JP" dirty="0">
                <a:solidFill>
                  <a:srgbClr val="D90B9C"/>
                </a:solidFill>
              </a:rPr>
              <a:t>Prophylaxe in der Zahnarztpraxis</a:t>
            </a:r>
          </a:p>
          <a:p>
            <a:pPr>
              <a:spcBef>
                <a:spcPct val="0"/>
              </a:spcBef>
              <a:buNone/>
              <a:tabLst>
                <a:tab pos="265113" algn="l"/>
              </a:tabLst>
            </a:pPr>
            <a:endParaRPr lang="de-DE" altLang="de-DE" dirty="0"/>
          </a:p>
        </p:txBody>
      </p:sp>
      <p:sp>
        <p:nvSpPr>
          <p:cNvPr id="19461" name="Text Box 11">
            <a:extLst>
              <a:ext uri="{FF2B5EF4-FFF2-40B4-BE49-F238E27FC236}">
                <a16:creationId xmlns:a16="http://schemas.microsoft.com/office/drawing/2014/main" id="{80F85E23-AC0E-4ECE-963B-27BCA71DEAD7}"/>
              </a:ext>
            </a:extLst>
          </p:cNvPr>
          <p:cNvSpPr txBox="1">
            <a:spLocks noChangeArrowheads="1"/>
          </p:cNvSpPr>
          <p:nvPr/>
        </p:nvSpPr>
        <p:spPr bwMode="auto">
          <a:xfrm>
            <a:off x="7356921" y="3562350"/>
            <a:ext cx="3124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a:t>Die Beschichtung von Zähnen und Mundhöhle.</a:t>
            </a:r>
          </a:p>
        </p:txBody>
      </p:sp>
      <p:pic>
        <p:nvPicPr>
          <p:cNvPr id="19462" name="Picture 25" descr="Macintosh HD:AT Kunden:Kommed:080710 SalivaDent_Praxispersonal:Abbildungen Präsentation:Pellikel+Mund.jpg">
            <a:extLst>
              <a:ext uri="{FF2B5EF4-FFF2-40B4-BE49-F238E27FC236}">
                <a16:creationId xmlns:a16="http://schemas.microsoft.com/office/drawing/2014/main" id="{4E98DE98-00FB-450D-8C1F-CDC2E8FB71F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60096" y="1681164"/>
            <a:ext cx="3200400" cy="1800225"/>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DDE7E287-297C-4387-BC0D-8A9F038AC2E8}"/>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940F2012-6F70-42E8-A232-3BE68BDA2966}" type="slidenum">
              <a:rPr lang="en-US" altLang="de-DE" sz="1400">
                <a:latin typeface="Arial" panose="020B0604020202020204" pitchFamily="34" charset="0"/>
              </a:rPr>
              <a:pPr/>
              <a:t>19</a:t>
            </a:fld>
            <a:endParaRPr lang="en-US" altLang="de-DE" sz="1400">
              <a:solidFill>
                <a:srgbClr val="0040A6"/>
              </a:solidFill>
              <a:latin typeface="Arial" panose="020B0604020202020204" pitchFamily="34" charset="0"/>
            </a:endParaRPr>
          </a:p>
        </p:txBody>
      </p:sp>
      <p:sp>
        <p:nvSpPr>
          <p:cNvPr id="20483" name="Rectangle 3">
            <a:extLst>
              <a:ext uri="{FF2B5EF4-FFF2-40B4-BE49-F238E27FC236}">
                <a16:creationId xmlns:a16="http://schemas.microsoft.com/office/drawing/2014/main" id="{9C906115-D782-4ED7-B16E-C2842D9D77A9}"/>
              </a:ext>
            </a:extLst>
          </p:cNvPr>
          <p:cNvSpPr>
            <a:spLocks noGrp="1" noChangeArrowheads="1"/>
          </p:cNvSpPr>
          <p:nvPr>
            <p:ph type="title"/>
          </p:nvPr>
        </p:nvSpPr>
        <p:spPr>
          <a:xfrm>
            <a:off x="720000" y="540000"/>
            <a:ext cx="10871200" cy="839787"/>
          </a:xfrm>
        </p:spPr>
        <p:txBody>
          <a:bodyPr/>
          <a:lstStyle/>
          <a:p>
            <a:pPr eaLnBrk="1" hangingPunct="1"/>
            <a:r>
              <a:rPr lang="de-DE" altLang="de-DE" dirty="0"/>
              <a:t>2 	Der </a:t>
            </a:r>
            <a:r>
              <a:rPr lang="de-DE" altLang="de-DE" dirty="0" err="1"/>
              <a:t>Biofilm</a:t>
            </a:r>
            <a:r>
              <a:rPr lang="de-DE" altLang="de-DE" dirty="0"/>
              <a:t> </a:t>
            </a:r>
            <a:br>
              <a:rPr lang="de-DE" altLang="de-DE" dirty="0"/>
            </a:br>
            <a:r>
              <a:rPr lang="de-DE" altLang="de-DE" dirty="0"/>
              <a:t>2.2	Phasen der Biofilmbildung</a:t>
            </a:r>
          </a:p>
        </p:txBody>
      </p:sp>
      <p:sp>
        <p:nvSpPr>
          <p:cNvPr id="20484" name="Rectangle 2">
            <a:extLst>
              <a:ext uri="{FF2B5EF4-FFF2-40B4-BE49-F238E27FC236}">
                <a16:creationId xmlns:a16="http://schemas.microsoft.com/office/drawing/2014/main" id="{371E0ACB-AC01-4058-B3CD-F6AACE437534}"/>
              </a:ext>
            </a:extLst>
          </p:cNvPr>
          <p:cNvSpPr>
            <a:spLocks noGrp="1" noChangeArrowheads="1"/>
          </p:cNvSpPr>
          <p:nvPr>
            <p:ph type="body" idx="1"/>
          </p:nvPr>
        </p:nvSpPr>
        <p:spPr>
          <a:xfrm>
            <a:off x="2978224" y="1681164"/>
            <a:ext cx="6934200" cy="4943475"/>
          </a:xfrm>
        </p:spPr>
        <p:txBody>
          <a:bodyPr wrap="none"/>
          <a:lstStyle/>
          <a:p>
            <a:pPr marL="0" indent="0">
              <a:spcBef>
                <a:spcPct val="0"/>
              </a:spcBef>
              <a:buFontTx/>
              <a:buAutoNum type="arabicPeriod"/>
              <a:tabLst>
                <a:tab pos="4284663" algn="l"/>
                <a:tab pos="5432425" algn="r"/>
              </a:tabLst>
            </a:pPr>
            <a:r>
              <a:rPr lang="de-DE" altLang="de-DE" b="1" dirty="0"/>
              <a:t> Phase: sofort bis ca. 4 Stunden</a:t>
            </a:r>
          </a:p>
          <a:p>
            <a:pPr marL="0" indent="0">
              <a:spcBef>
                <a:spcPct val="0"/>
              </a:spcBef>
              <a:buNone/>
              <a:tabLst>
                <a:tab pos="4284663" algn="l"/>
                <a:tab pos="5432425" algn="r"/>
              </a:tabLst>
            </a:pPr>
            <a:r>
              <a:rPr lang="de-DE" altLang="de-DE" dirty="0"/>
              <a:t>Bildung des Schmelzoberhäutchens (</a:t>
            </a:r>
            <a:r>
              <a:rPr lang="de-DE" altLang="de-DE" dirty="0" err="1"/>
              <a:t>Pellikel</a:t>
            </a:r>
            <a:r>
              <a:rPr lang="de-DE" altLang="de-DE" dirty="0"/>
              <a:t>), </a:t>
            </a:r>
            <a:br>
              <a:rPr lang="de-DE" altLang="de-DE" dirty="0"/>
            </a:br>
            <a:r>
              <a:rPr lang="de-DE" altLang="de-DE" dirty="0"/>
              <a:t>Reifung bis zur Anlagerung erster Bakterienzellen</a:t>
            </a:r>
          </a:p>
          <a:p>
            <a:pPr marL="0" indent="0">
              <a:spcBef>
                <a:spcPct val="0"/>
              </a:spcBef>
              <a:buNone/>
              <a:tabLst>
                <a:tab pos="4284663" algn="l"/>
                <a:tab pos="5432425" algn="r"/>
              </a:tabLst>
            </a:pPr>
            <a:r>
              <a:rPr lang="de-DE" altLang="de-DE" dirty="0"/>
              <a:t> </a:t>
            </a:r>
          </a:p>
          <a:p>
            <a:pPr marL="0" indent="0">
              <a:spcBef>
                <a:spcPct val="0"/>
              </a:spcBef>
              <a:buNone/>
              <a:tabLst>
                <a:tab pos="4284663" algn="l"/>
                <a:tab pos="5432425" algn="r"/>
              </a:tabLst>
            </a:pPr>
            <a:r>
              <a:rPr lang="de-DE" altLang="de-DE" b="1" dirty="0"/>
              <a:t>2. Phase: 4 bis 48 Stunden </a:t>
            </a:r>
          </a:p>
          <a:p>
            <a:pPr marL="0" indent="0">
              <a:spcBef>
                <a:spcPct val="0"/>
              </a:spcBef>
              <a:buNone/>
              <a:tabLst>
                <a:tab pos="4284663" algn="l"/>
                <a:tab pos="5432425" algn="r"/>
              </a:tabLst>
            </a:pPr>
            <a:r>
              <a:rPr lang="de-DE" altLang="de-DE" dirty="0"/>
              <a:t>Besiedlung der bevorzugten (Prädilektions-)Stellen, d. h. der </a:t>
            </a:r>
          </a:p>
          <a:p>
            <a:pPr marL="0" indent="0">
              <a:spcBef>
                <a:spcPct val="0"/>
              </a:spcBef>
              <a:buNone/>
              <a:tabLst>
                <a:tab pos="4284663" algn="l"/>
                <a:tab pos="5432425" algn="r"/>
              </a:tabLst>
            </a:pPr>
            <a:r>
              <a:rPr lang="de-DE" altLang="de-DE" dirty="0"/>
              <a:t>künstlichen (iatrogenen) und der natürlichen „Schwachstellen“</a:t>
            </a:r>
          </a:p>
          <a:p>
            <a:pPr marL="0" indent="0">
              <a:spcBef>
                <a:spcPct val="0"/>
              </a:spcBef>
              <a:buNone/>
              <a:tabLst>
                <a:tab pos="4284663" algn="l"/>
                <a:tab pos="5432425" algn="r"/>
              </a:tabLst>
            </a:pPr>
            <a:endParaRPr lang="de-DE" altLang="de-DE" dirty="0"/>
          </a:p>
          <a:p>
            <a:pPr marL="0" indent="0">
              <a:spcBef>
                <a:spcPct val="0"/>
              </a:spcBef>
              <a:buNone/>
              <a:tabLst>
                <a:tab pos="4284663" algn="l"/>
                <a:tab pos="5432425" algn="r"/>
              </a:tabLst>
            </a:pPr>
            <a:r>
              <a:rPr lang="de-DE" altLang="de-DE" b="1" dirty="0"/>
              <a:t>3. Phase: 3 bis 14 Tage</a:t>
            </a:r>
          </a:p>
          <a:p>
            <a:pPr marL="0" indent="0">
              <a:spcBef>
                <a:spcPct val="0"/>
              </a:spcBef>
              <a:buNone/>
              <a:tabLst>
                <a:tab pos="4284663" algn="l"/>
                <a:tab pos="5432425" algn="r"/>
              </a:tabLst>
            </a:pPr>
            <a:r>
              <a:rPr lang="de-DE" altLang="de-DE" dirty="0"/>
              <a:t>Stoffwechselprodukte der Aerobier gefährden die </a:t>
            </a:r>
            <a:br>
              <a:rPr lang="de-DE" altLang="de-DE" dirty="0"/>
            </a:br>
            <a:r>
              <a:rPr lang="de-DE" altLang="de-DE" dirty="0"/>
              <a:t>Zahnhartsubstanz (= weiß); Stoffwechselprodukte der </a:t>
            </a:r>
          </a:p>
          <a:p>
            <a:pPr marL="0" indent="0">
              <a:spcBef>
                <a:spcPct val="0"/>
              </a:spcBef>
              <a:buNone/>
              <a:tabLst>
                <a:tab pos="4284663" algn="l"/>
                <a:tab pos="5432425" algn="r"/>
              </a:tabLst>
            </a:pPr>
            <a:r>
              <a:rPr lang="de-DE" altLang="de-DE" u="sng" dirty="0"/>
              <a:t>An</a:t>
            </a:r>
            <a:r>
              <a:rPr lang="de-DE" altLang="de-DE" dirty="0"/>
              <a:t>aerobier gefährden das Weichgewebe (= rot)</a:t>
            </a:r>
          </a:p>
          <a:p>
            <a:pPr marL="0" indent="0">
              <a:spcBef>
                <a:spcPct val="0"/>
              </a:spcBef>
              <a:buNone/>
              <a:tabLst>
                <a:tab pos="4284663" algn="l"/>
                <a:tab pos="5432425" algn="r"/>
              </a:tabLst>
            </a:pPr>
            <a:r>
              <a:rPr lang="de-DE" altLang="de-DE" dirty="0"/>
              <a:t> </a:t>
            </a:r>
          </a:p>
          <a:p>
            <a:pPr marL="0" indent="0">
              <a:spcBef>
                <a:spcPct val="0"/>
              </a:spcBef>
              <a:buNone/>
              <a:tabLst>
                <a:tab pos="4284663" algn="l"/>
                <a:tab pos="5432425" algn="r"/>
              </a:tabLst>
            </a:pPr>
            <a:r>
              <a:rPr lang="de-DE" altLang="de-DE" b="1" dirty="0"/>
              <a:t>4. Phase: ab 14 Tagen</a:t>
            </a:r>
            <a:endParaRPr lang="de-DE" altLang="de-DE" dirty="0"/>
          </a:p>
          <a:p>
            <a:pPr marL="0" indent="0">
              <a:spcBef>
                <a:spcPct val="0"/>
              </a:spcBef>
              <a:buNone/>
              <a:tabLst>
                <a:tab pos="4284663" algn="l"/>
                <a:tab pos="5432425" algn="r"/>
              </a:tabLst>
            </a:pPr>
            <a:r>
              <a:rPr lang="de-DE" altLang="de-DE" dirty="0"/>
              <a:t>Reifer </a:t>
            </a:r>
            <a:r>
              <a:rPr lang="de-DE" altLang="de-DE" dirty="0" err="1"/>
              <a:t>Biofilm</a:t>
            </a:r>
            <a:r>
              <a:rPr lang="de-DE" altLang="de-DE" dirty="0"/>
              <a:t> besteht immer aus 2 Schichten – fest anhaftender  </a:t>
            </a:r>
          </a:p>
          <a:p>
            <a:pPr marL="0" indent="0">
              <a:spcBef>
                <a:spcPct val="0"/>
              </a:spcBef>
              <a:buNone/>
              <a:tabLst>
                <a:tab pos="4284663" algn="l"/>
                <a:tab pos="5432425" algn="r"/>
              </a:tabLst>
            </a:pPr>
            <a:r>
              <a:rPr lang="de-DE" altLang="de-DE" dirty="0"/>
              <a:t>am Zahnhartgewebe, und aufgelagerter „schwimmender“ </a:t>
            </a:r>
            <a:r>
              <a:rPr lang="de-DE" altLang="de-DE" dirty="0" err="1"/>
              <a:t>Biofilm</a:t>
            </a:r>
            <a:endParaRPr lang="de-DE" altLang="de-DE" dirty="0"/>
          </a:p>
        </p:txBody>
      </p:sp>
      <p:sp>
        <p:nvSpPr>
          <p:cNvPr id="20488" name="Rectangle 7">
            <a:extLst>
              <a:ext uri="{FF2B5EF4-FFF2-40B4-BE49-F238E27FC236}">
                <a16:creationId xmlns:a16="http://schemas.microsoft.com/office/drawing/2014/main" id="{08CD0680-2797-4E43-BE62-7F9245C3A729}"/>
              </a:ext>
            </a:extLst>
          </p:cNvPr>
          <p:cNvSpPr>
            <a:spLocks noChangeArrowheads="1"/>
          </p:cNvSpPr>
          <p:nvPr/>
        </p:nvSpPr>
        <p:spPr bwMode="auto">
          <a:xfrm>
            <a:off x="1682824" y="6151564"/>
            <a:ext cx="2133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lnSpc>
                <a:spcPct val="90000"/>
              </a:lnSpc>
              <a:buFont typeface="Wingdings" panose="05000000000000000000" pitchFamily="2" charset="2"/>
              <a:buNone/>
            </a:pPr>
            <a:r>
              <a:rPr lang="de-DE" altLang="de-DE" sz="1000"/>
              <a:t>(nach König 1987)</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237" y="1700809"/>
            <a:ext cx="990600" cy="752475"/>
          </a:xfrm>
          <a:prstGeom prst="rect">
            <a:avLst/>
          </a:prstGeom>
          <a:noFill/>
          <a:ln>
            <a:noFill/>
          </a:ln>
          <a:effectLst>
            <a:outerShdw dist="35560"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237" y="2852937"/>
            <a:ext cx="990600" cy="752475"/>
          </a:xfrm>
          <a:prstGeom prst="rect">
            <a:avLst/>
          </a:prstGeom>
          <a:noFill/>
          <a:ln>
            <a:noFill/>
          </a:ln>
          <a:effectLst>
            <a:outerShdw dist="35560"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763" y="3933057"/>
            <a:ext cx="981075" cy="2124075"/>
          </a:xfrm>
          <a:prstGeom prst="rect">
            <a:avLst/>
          </a:prstGeom>
          <a:noFill/>
          <a:ln>
            <a:noFill/>
          </a:ln>
          <a:effectLst>
            <a:outerShdw dist="35560"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304DF90-C98B-45D9-93D1-138630EAF7F1}"/>
              </a:ext>
            </a:extLst>
          </p:cNvPr>
          <p:cNvSpPr txBox="1">
            <a:spLocks noChangeArrowheads="1"/>
          </p:cNvSpPr>
          <p:nvPr/>
        </p:nvSpPr>
        <p:spPr bwMode="auto">
          <a:xfrm>
            <a:off x="1634400" y="1472400"/>
            <a:ext cx="7345363" cy="4851400"/>
          </a:xfrm>
          <a:prstGeom prst="rect">
            <a:avLst/>
          </a:prstGeom>
          <a:noFill/>
          <a:ln w="9525">
            <a:noFill/>
            <a:miter lim="800000"/>
            <a:headEnd/>
            <a:tailEnd/>
          </a:ln>
          <a:effectLst/>
        </p:spPr>
        <p:txBody>
          <a:bodyPr lIns="0" tIns="0" rIns="0" bIns="0"/>
          <a:lstStyle/>
          <a:p>
            <a:pPr marL="377825" indent="-377825">
              <a:spcBef>
                <a:spcPct val="30000"/>
              </a:spcBef>
              <a:defRPr/>
            </a:pPr>
            <a:r>
              <a:rPr lang="de-DE" sz="1800" b="1" kern="0" dirty="0">
                <a:latin typeface="+mn-lt"/>
                <a:ea typeface="+mn-ea"/>
                <a:cs typeface="+mn-cs"/>
                <a:sym typeface="Wingdings 3" pitchFamily="1" charset="2"/>
              </a:rPr>
              <a:t>1	Rund um den Speichel</a:t>
            </a:r>
          </a:p>
          <a:p>
            <a:pPr marL="377825" indent="-377825">
              <a:spcBef>
                <a:spcPct val="30000"/>
              </a:spcBef>
              <a:defRPr/>
            </a:pPr>
            <a:r>
              <a:rPr lang="de-DE" sz="1800" b="1" kern="0" dirty="0">
                <a:latin typeface="+mn-lt"/>
                <a:ea typeface="+mn-ea"/>
                <a:cs typeface="+mn-cs"/>
                <a:sym typeface="Wingdings 3" pitchFamily="1" charset="2"/>
              </a:rPr>
              <a:t>2	Der </a:t>
            </a:r>
            <a:r>
              <a:rPr lang="de-DE" sz="1800" b="1" kern="0" dirty="0" err="1">
                <a:latin typeface="+mn-lt"/>
                <a:ea typeface="+mn-ea"/>
                <a:cs typeface="+mn-cs"/>
                <a:sym typeface="Wingdings 3" pitchFamily="1" charset="2"/>
              </a:rPr>
              <a:t>Biofilm</a:t>
            </a:r>
            <a:endParaRPr lang="de-DE" sz="1800" b="1" kern="0" dirty="0">
              <a:latin typeface="+mn-lt"/>
              <a:ea typeface="+mn-ea"/>
              <a:cs typeface="+mn-cs"/>
              <a:sym typeface="Wingdings 3" pitchFamily="1" charset="2"/>
            </a:endParaRPr>
          </a:p>
          <a:p>
            <a:pPr marL="377825" indent="-377825">
              <a:spcBef>
                <a:spcPct val="30000"/>
              </a:spcBef>
              <a:defRPr/>
            </a:pPr>
            <a:r>
              <a:rPr lang="de-DE" sz="1800" b="1" kern="0" dirty="0">
                <a:latin typeface="+mn-lt"/>
                <a:ea typeface="+mn-ea"/>
                <a:cs typeface="+mn-cs"/>
                <a:sym typeface="Wingdings 3" pitchFamily="1" charset="2"/>
              </a:rPr>
              <a:t>3	Bakterielle Säureangriffe: Karies</a:t>
            </a:r>
          </a:p>
          <a:p>
            <a:pPr marL="377825" indent="-377825">
              <a:spcBef>
                <a:spcPct val="30000"/>
              </a:spcBef>
              <a:defRPr/>
            </a:pPr>
            <a:r>
              <a:rPr lang="de-DE" sz="1800" b="1" kern="0" dirty="0">
                <a:latin typeface="+mn-lt"/>
                <a:ea typeface="+mn-ea"/>
                <a:cs typeface="+mn-cs"/>
                <a:sym typeface="Wingdings 3" pitchFamily="1" charset="2"/>
              </a:rPr>
              <a:t>4	Chemische Säureangriffe: Erosion</a:t>
            </a:r>
          </a:p>
          <a:p>
            <a:pPr marL="377825" indent="-377825">
              <a:spcBef>
                <a:spcPct val="30000"/>
              </a:spcBef>
              <a:buFont typeface="Arial" charset="0"/>
              <a:buAutoNum type="arabicPlain" startAt="5"/>
              <a:defRPr/>
            </a:pPr>
            <a:r>
              <a:rPr lang="de-DE" sz="1800" b="1" kern="0" dirty="0">
                <a:latin typeface="+mn-lt"/>
                <a:ea typeface="+mn-ea"/>
                <a:cs typeface="+mn-cs"/>
                <a:sym typeface="Wingdings 3" pitchFamily="1" charset="2"/>
              </a:rPr>
              <a:t>Speichelmangel – Ursachen, Symptome und Behandlungen</a:t>
            </a:r>
          </a:p>
          <a:p>
            <a:pPr marL="377825" indent="-377825">
              <a:spcBef>
                <a:spcPct val="30000"/>
              </a:spcBef>
              <a:buFont typeface="Arial" charset="0"/>
              <a:buAutoNum type="arabicPlain" startAt="5"/>
              <a:defRPr/>
            </a:pPr>
            <a:r>
              <a:rPr lang="de-DE" sz="1800" b="1" kern="0" dirty="0">
                <a:latin typeface="+mn-lt"/>
                <a:ea typeface="+mn-ea"/>
                <a:cs typeface="+mn-cs"/>
                <a:sym typeface="Wingdings 3" pitchFamily="1" charset="2"/>
              </a:rPr>
              <a:t>Fazit – Speichel als Mundgesundheitselixier</a:t>
            </a:r>
          </a:p>
          <a:p>
            <a:pPr>
              <a:spcBef>
                <a:spcPct val="30000"/>
              </a:spcBef>
              <a:defRPr/>
            </a:pPr>
            <a:endParaRPr lang="de-DE" sz="1800" b="1" kern="0" dirty="0">
              <a:latin typeface="+mn-lt"/>
              <a:ea typeface="+mn-ea"/>
              <a:cs typeface="+mn-cs"/>
              <a:sym typeface="Wingdings 3" pitchFamily="1" charset="2"/>
            </a:endParaRPr>
          </a:p>
          <a:p>
            <a:pPr>
              <a:spcBef>
                <a:spcPct val="30000"/>
              </a:spcBef>
              <a:defRPr/>
            </a:pPr>
            <a:r>
              <a:rPr lang="de-DE" sz="1800" b="1" kern="0" dirty="0">
                <a:latin typeface="+mn-lt"/>
                <a:ea typeface="+mn-ea"/>
                <a:cs typeface="+mn-cs"/>
                <a:sym typeface="Wingdings 3" pitchFamily="1" charset="2"/>
              </a:rPr>
              <a:t>Zusatzthemen</a:t>
            </a:r>
          </a:p>
          <a:p>
            <a:pPr defTabSz="361950">
              <a:spcBef>
                <a:spcPct val="30000"/>
              </a:spcBef>
              <a:defRPr/>
            </a:pPr>
            <a:r>
              <a:rPr lang="de-DE" sz="1800" b="1" kern="0" dirty="0">
                <a:latin typeface="+mn-lt"/>
                <a:ea typeface="+mn-ea"/>
                <a:cs typeface="+mn-cs"/>
                <a:sym typeface="Wingdings 3" pitchFamily="1" charset="2"/>
              </a:rPr>
              <a:t>7	Speichel und Ästhetik </a:t>
            </a:r>
          </a:p>
          <a:p>
            <a:pPr marL="361950" indent="-361950">
              <a:spcBef>
                <a:spcPct val="30000"/>
              </a:spcBef>
              <a:buAutoNum type="arabicPlain" startAt="8"/>
              <a:defRPr/>
            </a:pPr>
            <a:r>
              <a:rPr lang="de-DE" sz="1800" b="1" kern="0" dirty="0">
                <a:latin typeface="+mn-lt"/>
                <a:ea typeface="+mn-ea"/>
                <a:cs typeface="+mn-cs"/>
                <a:sym typeface="Wingdings 3" pitchFamily="1" charset="2"/>
              </a:rPr>
              <a:t>Speichel und kieferorthopädische Apparaturen</a:t>
            </a:r>
          </a:p>
          <a:p>
            <a:pPr marL="361950" indent="-361950">
              <a:spcBef>
                <a:spcPct val="30000"/>
              </a:spcBef>
              <a:buAutoNum type="arabicPlain" startAt="8"/>
              <a:defRPr/>
            </a:pPr>
            <a:r>
              <a:rPr lang="de-DE" sz="1800" b="1" kern="0" dirty="0">
                <a:latin typeface="+mn-lt"/>
                <a:ea typeface="+mn-ea"/>
                <a:cs typeface="+mn-cs"/>
                <a:sym typeface="Wingdings 3" pitchFamily="1" charset="2"/>
              </a:rPr>
              <a:t>Prophylaxe in der Praxis und zu Hause</a:t>
            </a:r>
          </a:p>
          <a:p>
            <a:pPr>
              <a:spcBef>
                <a:spcPct val="30000"/>
              </a:spcBef>
              <a:defRPr/>
            </a:pPr>
            <a:r>
              <a:rPr lang="de-DE" sz="1800" b="1" kern="0" dirty="0">
                <a:latin typeface="+mn-lt"/>
                <a:ea typeface="+mn-ea"/>
                <a:cs typeface="+mn-cs"/>
                <a:sym typeface="Wingdings 3" pitchFamily="1" charset="2"/>
              </a:rPr>
              <a:t>	</a:t>
            </a:r>
          </a:p>
          <a:p>
            <a:pPr marL="377825" indent="-377825">
              <a:spcBef>
                <a:spcPct val="30000"/>
              </a:spcBef>
              <a:defRPr/>
            </a:pPr>
            <a:r>
              <a:rPr lang="de-DE" sz="1800" b="1" kern="0" dirty="0">
                <a:latin typeface="+mn-lt"/>
                <a:ea typeface="+mn-ea"/>
                <a:cs typeface="+mn-cs"/>
                <a:sym typeface="Wingdings 3" pitchFamily="1" charset="2"/>
              </a:rPr>
              <a:t>	</a:t>
            </a:r>
          </a:p>
        </p:txBody>
      </p:sp>
      <p:sp>
        <p:nvSpPr>
          <p:cNvPr id="5" name="Slide Number Placeholder 3">
            <a:extLst>
              <a:ext uri="{FF2B5EF4-FFF2-40B4-BE49-F238E27FC236}">
                <a16:creationId xmlns:a16="http://schemas.microsoft.com/office/drawing/2014/main" id="{149FEC03-9136-4D2F-8CEC-9B82CA02139D}"/>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40E28666-D0A5-48CF-B465-0F96A406CA0D}" type="slidenum">
              <a:rPr lang="en-US" altLang="de-DE" sz="1400">
                <a:latin typeface="Arial" panose="020B0604020202020204" pitchFamily="34" charset="0"/>
              </a:rPr>
              <a:pPr/>
              <a:t>2</a:t>
            </a:fld>
            <a:endParaRPr lang="en-US" altLang="de-DE" sz="1400">
              <a:solidFill>
                <a:srgbClr val="0040A6"/>
              </a:solidFill>
              <a:latin typeface="Arial" panose="020B0604020202020204" pitchFamily="34" charset="0"/>
            </a:endParaRPr>
          </a:p>
        </p:txBody>
      </p:sp>
      <p:sp>
        <p:nvSpPr>
          <p:cNvPr id="4100" name="Rectangle 2">
            <a:extLst>
              <a:ext uri="{FF2B5EF4-FFF2-40B4-BE49-F238E27FC236}">
                <a16:creationId xmlns:a16="http://schemas.microsoft.com/office/drawing/2014/main" id="{AFEF155A-1841-4B73-8F71-F5E79C8F5448}"/>
              </a:ext>
            </a:extLst>
          </p:cNvPr>
          <p:cNvSpPr>
            <a:spLocks noGrp="1" noChangeArrowheads="1"/>
          </p:cNvSpPr>
          <p:nvPr>
            <p:ph type="title"/>
          </p:nvPr>
        </p:nvSpPr>
        <p:spPr>
          <a:xfrm>
            <a:off x="720000" y="540000"/>
            <a:ext cx="8229600" cy="993775"/>
          </a:xfrm>
        </p:spPr>
        <p:txBody>
          <a:bodyPr/>
          <a:lstStyle/>
          <a:p>
            <a:pPr eaLnBrk="1" hangingPunct="1"/>
            <a:r>
              <a:rPr lang="de-DE" altLang="de-DE" dirty="0"/>
              <a:t>Inhalt</a:t>
            </a:r>
          </a:p>
        </p:txBody>
      </p:sp>
      <p:sp>
        <p:nvSpPr>
          <p:cNvPr id="4101" name="Text Box 6">
            <a:extLst>
              <a:ext uri="{FF2B5EF4-FFF2-40B4-BE49-F238E27FC236}">
                <a16:creationId xmlns:a16="http://schemas.microsoft.com/office/drawing/2014/main" id="{4E14EE0C-4D6D-4E78-AC03-7A003D2AEAF2}"/>
              </a:ext>
            </a:extLst>
          </p:cNvPr>
          <p:cNvSpPr txBox="1">
            <a:spLocks noChangeArrowheads="1"/>
          </p:cNvSpPr>
          <p:nvPr/>
        </p:nvSpPr>
        <p:spPr bwMode="auto">
          <a:xfrm>
            <a:off x="1559496" y="6191250"/>
            <a:ext cx="4321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GB" altLang="de-DE" sz="1600" dirty="0"/>
              <a:t>4. </a:t>
            </a:r>
            <a:r>
              <a:rPr lang="en-GB" altLang="de-DE" sz="1600" dirty="0" err="1"/>
              <a:t>Auflage</a:t>
            </a:r>
            <a:r>
              <a:rPr lang="en-GB" altLang="de-DE" sz="1600" dirty="0"/>
              <a:t>: </a:t>
            </a:r>
            <a:r>
              <a:rPr lang="en-GB" altLang="de-DE" sz="1600" dirty="0" err="1"/>
              <a:t>März</a:t>
            </a:r>
            <a:r>
              <a:rPr lang="en-GB" altLang="de-DE" sz="1600" dirty="0"/>
              <a:t> 2021</a:t>
            </a:r>
            <a:endParaRPr lang="de-DE" altLang="de-DE"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Macintosh HD:AT Kunden:Kommed:080710 SalivaDent_Praxispersonal:Präsentation Bilder:Tropfen+Gesicht abgesoftet.jpg">
            <a:extLst>
              <a:ext uri="{FF2B5EF4-FFF2-40B4-BE49-F238E27FC236}">
                <a16:creationId xmlns:a16="http://schemas.microsoft.com/office/drawing/2014/main" id="{F517C2DE-F46F-491E-B920-7C0CBBB99B5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8610"/>
          <a:stretch>
            <a:fillRect/>
          </a:stretch>
        </p:blipFill>
        <p:spPr bwMode="auto">
          <a:xfrm>
            <a:off x="0" y="-346602"/>
            <a:ext cx="12192000" cy="720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D93DDC39-312B-4247-9DC7-E9F464497BC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2FB5FE58-09B7-4C29-BF16-6DF35A2DF0A2}" type="slidenum">
              <a:rPr lang="en-US" altLang="de-DE" sz="1400">
                <a:latin typeface="Arial" panose="020B0604020202020204" pitchFamily="34" charset="0"/>
              </a:rPr>
              <a:pPr/>
              <a:t>20</a:t>
            </a:fld>
            <a:endParaRPr lang="en-US" altLang="de-DE" sz="1400">
              <a:solidFill>
                <a:srgbClr val="0040A6"/>
              </a:solidFill>
              <a:latin typeface="Arial" panose="020B0604020202020204" pitchFamily="34" charset="0"/>
            </a:endParaRPr>
          </a:p>
        </p:txBody>
      </p:sp>
      <p:sp>
        <p:nvSpPr>
          <p:cNvPr id="24579" name="Rectangle 3">
            <a:extLst>
              <a:ext uri="{FF2B5EF4-FFF2-40B4-BE49-F238E27FC236}">
                <a16:creationId xmlns:a16="http://schemas.microsoft.com/office/drawing/2014/main" id="{8D5CE196-4A55-49E7-917B-9CF8B3977768}"/>
              </a:ext>
            </a:extLst>
          </p:cNvPr>
          <p:cNvSpPr>
            <a:spLocks noGrp="1" noChangeArrowheads="1"/>
          </p:cNvSpPr>
          <p:nvPr>
            <p:ph type="title"/>
          </p:nvPr>
        </p:nvSpPr>
        <p:spPr/>
        <p:txBody>
          <a:bodyPr/>
          <a:lstStyle/>
          <a:p>
            <a:pPr marL="384175" indent="-384175" eaLnBrk="1" hangingPunct="1"/>
            <a:r>
              <a:rPr lang="en-US" altLang="de-DE"/>
              <a:t>3	</a:t>
            </a:r>
            <a:r>
              <a:rPr lang="de-DE" altLang="de-DE"/>
              <a:t>Bakterielle Säureangriffe: Karies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604684E-3171-4D38-917D-40EACD400BA4}"/>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80B49013-552F-47BD-87AA-72E3ACAA1D5C}" type="slidenum">
              <a:rPr lang="en-US" altLang="de-DE" sz="1400">
                <a:latin typeface="Arial" panose="020B0604020202020204" pitchFamily="34" charset="0"/>
              </a:rPr>
              <a:pPr/>
              <a:t>21</a:t>
            </a:fld>
            <a:endParaRPr lang="en-US" altLang="de-DE" sz="1400">
              <a:solidFill>
                <a:srgbClr val="0040A6"/>
              </a:solidFill>
              <a:latin typeface="Arial" panose="020B0604020202020204" pitchFamily="34" charset="0"/>
            </a:endParaRPr>
          </a:p>
        </p:txBody>
      </p:sp>
      <p:pic>
        <p:nvPicPr>
          <p:cNvPr id="25603" name="Picture 33" descr="Macintosh HD:AT Kunden:Kommed:080710 SalivaDent_Praxispersonal:SalivaDent_2009____PPT-Präsentation:Abbildungen Präsentation:Kreise Chart 24.png">
            <a:extLst>
              <a:ext uri="{FF2B5EF4-FFF2-40B4-BE49-F238E27FC236}">
                <a16:creationId xmlns:a16="http://schemas.microsoft.com/office/drawing/2014/main" id="{C4669F03-7952-4DCA-9D8D-DFFA86EA7E4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079875" y="2781300"/>
            <a:ext cx="35687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a:extLst>
              <a:ext uri="{FF2B5EF4-FFF2-40B4-BE49-F238E27FC236}">
                <a16:creationId xmlns:a16="http://schemas.microsoft.com/office/drawing/2014/main" id="{6079B052-8A72-4AA0-8710-96014C36A2C9}"/>
              </a:ext>
            </a:extLst>
          </p:cNvPr>
          <p:cNvSpPr>
            <a:spLocks noGrp="1" noChangeArrowheads="1"/>
          </p:cNvSpPr>
          <p:nvPr>
            <p:ph type="title"/>
          </p:nvPr>
        </p:nvSpPr>
        <p:spPr>
          <a:xfrm>
            <a:off x="720000" y="540000"/>
            <a:ext cx="10871200" cy="839787"/>
          </a:xfrm>
        </p:spPr>
        <p:txBody>
          <a:bodyPr/>
          <a:lstStyle/>
          <a:p>
            <a:pPr eaLnBrk="1" hangingPunct="1"/>
            <a:r>
              <a:rPr lang="de-DE" altLang="de-DE" dirty="0"/>
              <a:t>3.1	Karies – Wissen</a:t>
            </a:r>
            <a:br>
              <a:rPr lang="de-DE" altLang="de-DE" dirty="0"/>
            </a:br>
            <a:r>
              <a:rPr lang="de-DE" altLang="de-DE" dirty="0"/>
              <a:t>3.1.1 	Definition und Entstehung</a:t>
            </a:r>
          </a:p>
        </p:txBody>
      </p:sp>
      <p:sp>
        <p:nvSpPr>
          <p:cNvPr id="25605" name="Rectangle 3">
            <a:extLst>
              <a:ext uri="{FF2B5EF4-FFF2-40B4-BE49-F238E27FC236}">
                <a16:creationId xmlns:a16="http://schemas.microsoft.com/office/drawing/2014/main" id="{3EA91627-35AF-4B66-8B37-C2810063E162}"/>
              </a:ext>
            </a:extLst>
          </p:cNvPr>
          <p:cNvSpPr>
            <a:spLocks noGrp="1" noChangeArrowheads="1"/>
          </p:cNvSpPr>
          <p:nvPr>
            <p:ph type="body" idx="1"/>
          </p:nvPr>
        </p:nvSpPr>
        <p:spPr>
          <a:xfrm>
            <a:off x="1687016" y="1676400"/>
            <a:ext cx="8153400" cy="376238"/>
          </a:xfrm>
        </p:spPr>
        <p:txBody>
          <a:bodyPr/>
          <a:lstStyle/>
          <a:p>
            <a:pPr marL="0" indent="0" eaLnBrk="1" hangingPunct="1">
              <a:spcBef>
                <a:spcPct val="0"/>
              </a:spcBef>
              <a:buNone/>
              <a:tabLst>
                <a:tab pos="188913" algn="l"/>
              </a:tabLst>
            </a:pPr>
            <a:r>
              <a:rPr lang="de-DE" altLang="de-DE" b="1" dirty="0"/>
              <a:t>„Karies ist ein Prozess der Entkalkung und Auflösung von Schmelz und Dentin, der unter Beteiligung von Bakterien bei entsprechender Substratzufuhr an der Zahnoberfläche beginnt und in die Tiefe fortschreitet.“ (Prof. Dr. Klaus König)</a:t>
            </a:r>
          </a:p>
        </p:txBody>
      </p:sp>
      <p:sp>
        <p:nvSpPr>
          <p:cNvPr id="25606" name="Rectangle 4">
            <a:extLst>
              <a:ext uri="{FF2B5EF4-FFF2-40B4-BE49-F238E27FC236}">
                <a16:creationId xmlns:a16="http://schemas.microsoft.com/office/drawing/2014/main" id="{F54C3BE2-F1A2-49C5-A79A-F91457049C7B}"/>
              </a:ext>
            </a:extLst>
          </p:cNvPr>
          <p:cNvSpPr>
            <a:spLocks noChangeArrowheads="1"/>
          </p:cNvSpPr>
          <p:nvPr/>
        </p:nvSpPr>
        <p:spPr bwMode="auto">
          <a:xfrm>
            <a:off x="1687016" y="6210301"/>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57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panose="05040102010807070707" pitchFamily="18" charset="2"/>
              <a:buNone/>
            </a:pPr>
            <a:r>
              <a:rPr lang="de-DE" altLang="ja-JP" sz="1800" b="1" dirty="0">
                <a:solidFill>
                  <a:srgbClr val="D90B9C"/>
                </a:solidFill>
                <a:latin typeface="Wingdings 3" panose="05040102010807070707" pitchFamily="18" charset="2"/>
              </a:rPr>
              <a:t>_	</a:t>
            </a:r>
            <a:r>
              <a:rPr lang="de-DE" altLang="de-DE" sz="1800" b="1" dirty="0">
                <a:solidFill>
                  <a:srgbClr val="D90B9C"/>
                </a:solidFill>
                <a:sym typeface="Wingdings" panose="05000000000000000000" pitchFamily="2" charset="2"/>
              </a:rPr>
              <a:t>Bei einer Überschneidung der </a:t>
            </a:r>
            <a:r>
              <a:rPr lang="de-DE" altLang="de-DE" sz="1800" b="1" dirty="0">
                <a:solidFill>
                  <a:srgbClr val="D90B9C"/>
                </a:solidFill>
              </a:rPr>
              <a:t>vier Faktoren </a:t>
            </a:r>
            <a:r>
              <a:rPr lang="de-DE" altLang="de-DE" sz="1800" b="1" dirty="0">
                <a:solidFill>
                  <a:srgbClr val="D90B9C"/>
                </a:solidFill>
                <a:sym typeface="Wingdings" panose="05000000000000000000" pitchFamily="2" charset="2"/>
              </a:rPr>
              <a:t>kann </a:t>
            </a:r>
            <a:r>
              <a:rPr lang="de-DE" altLang="de-DE" sz="1800" b="1" dirty="0">
                <a:solidFill>
                  <a:srgbClr val="D90B9C"/>
                </a:solidFill>
              </a:rPr>
              <a:t>Karies entstehen.</a:t>
            </a:r>
          </a:p>
        </p:txBody>
      </p:sp>
      <p:sp>
        <p:nvSpPr>
          <p:cNvPr id="25607" name="Rectangle 29">
            <a:extLst>
              <a:ext uri="{FF2B5EF4-FFF2-40B4-BE49-F238E27FC236}">
                <a16:creationId xmlns:a16="http://schemas.microsoft.com/office/drawing/2014/main" id="{D89C1642-A093-4BC7-90D2-435CBC3478E7}"/>
              </a:ext>
            </a:extLst>
          </p:cNvPr>
          <p:cNvSpPr>
            <a:spLocks noChangeArrowheads="1"/>
          </p:cNvSpPr>
          <p:nvPr/>
        </p:nvSpPr>
        <p:spPr bwMode="auto">
          <a:xfrm>
            <a:off x="3648075" y="5876925"/>
            <a:ext cx="2133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lnSpc>
                <a:spcPct val="90000"/>
              </a:lnSpc>
              <a:buFont typeface="Wingdings" panose="05000000000000000000" pitchFamily="2" charset="2"/>
              <a:buNone/>
            </a:pPr>
            <a:r>
              <a:rPr lang="de-DE" altLang="de-DE" sz="1000"/>
              <a:t>(König 1987)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F78C0132-832C-4C31-A73C-B7BA6EF3FEBE}"/>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34A132DD-4AFE-4F9D-AAD6-3DB44027BAE8}" type="slidenum">
              <a:rPr lang="en-US" altLang="de-DE" sz="1400">
                <a:latin typeface="Arial" panose="020B0604020202020204" pitchFamily="34" charset="0"/>
              </a:rPr>
              <a:pPr/>
              <a:t>22</a:t>
            </a:fld>
            <a:endParaRPr lang="en-US" altLang="de-DE" sz="1400">
              <a:solidFill>
                <a:srgbClr val="0040A6"/>
              </a:solidFill>
              <a:latin typeface="Arial" panose="020B0604020202020204" pitchFamily="34" charset="0"/>
            </a:endParaRPr>
          </a:p>
        </p:txBody>
      </p:sp>
      <p:sp>
        <p:nvSpPr>
          <p:cNvPr id="26628" name="Rectangle 2">
            <a:extLst>
              <a:ext uri="{FF2B5EF4-FFF2-40B4-BE49-F238E27FC236}">
                <a16:creationId xmlns:a16="http://schemas.microsoft.com/office/drawing/2014/main" id="{3DF2F162-DAA6-47EA-9EE4-A53A036EC3EA}"/>
              </a:ext>
            </a:extLst>
          </p:cNvPr>
          <p:cNvSpPr>
            <a:spLocks noGrp="1" noChangeArrowheads="1"/>
          </p:cNvSpPr>
          <p:nvPr>
            <p:ph type="title"/>
          </p:nvPr>
        </p:nvSpPr>
        <p:spPr>
          <a:xfrm>
            <a:off x="720000" y="540000"/>
            <a:ext cx="10871200" cy="839787"/>
          </a:xfrm>
        </p:spPr>
        <p:txBody>
          <a:bodyPr/>
          <a:lstStyle/>
          <a:p>
            <a:pPr eaLnBrk="1" hangingPunct="1"/>
            <a:r>
              <a:rPr lang="de-DE" altLang="de-DE" dirty="0"/>
              <a:t>3.1	Karies – Wissen</a:t>
            </a:r>
            <a:br>
              <a:rPr lang="de-DE" altLang="de-DE" dirty="0"/>
            </a:br>
            <a:r>
              <a:rPr lang="de-DE" altLang="de-DE" dirty="0"/>
              <a:t>3.1.2 	Bakterielle Demineralisation</a:t>
            </a:r>
          </a:p>
        </p:txBody>
      </p:sp>
      <p:sp>
        <p:nvSpPr>
          <p:cNvPr id="26629" name="Rectangle 35">
            <a:extLst>
              <a:ext uri="{FF2B5EF4-FFF2-40B4-BE49-F238E27FC236}">
                <a16:creationId xmlns:a16="http://schemas.microsoft.com/office/drawing/2014/main" id="{0BCA5504-3855-48B5-AB37-42F20EBB641A}"/>
              </a:ext>
            </a:extLst>
          </p:cNvPr>
          <p:cNvSpPr>
            <a:spLocks noChangeArrowheads="1"/>
          </p:cNvSpPr>
          <p:nvPr/>
        </p:nvSpPr>
        <p:spPr bwMode="auto">
          <a:xfrm>
            <a:off x="1606893" y="6210301"/>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57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ja-JP" sz="1800" b="1" dirty="0">
                <a:solidFill>
                  <a:srgbClr val="D90B9C"/>
                </a:solidFill>
                <a:latin typeface="Wingdings 3" panose="05040102010807070707" pitchFamily="18" charset="2"/>
              </a:rPr>
              <a:t>_	</a:t>
            </a:r>
            <a:r>
              <a:rPr lang="de-DE" altLang="ja-JP" sz="1800" b="1" dirty="0">
                <a:solidFill>
                  <a:srgbClr val="D90B9C"/>
                </a:solidFill>
              </a:rPr>
              <a:t>Lang anhaltende Demineralisation erhöht das Kariesrisiko.</a:t>
            </a:r>
            <a:endParaRPr lang="de-DE" altLang="de-DE" sz="1800" b="1" dirty="0">
              <a:solidFill>
                <a:srgbClr val="D90B9C"/>
              </a:solidFill>
            </a:endParaRPr>
          </a:p>
        </p:txBody>
      </p:sp>
      <p:sp>
        <p:nvSpPr>
          <p:cNvPr id="456740" name="Rectangle 36">
            <a:extLst>
              <a:ext uri="{FF2B5EF4-FFF2-40B4-BE49-F238E27FC236}">
                <a16:creationId xmlns:a16="http://schemas.microsoft.com/office/drawing/2014/main" id="{BD5D98B0-545B-458C-AEAB-8370BF6EDDC7}"/>
              </a:ext>
            </a:extLst>
          </p:cNvPr>
          <p:cNvSpPr>
            <a:spLocks noChangeArrowheads="1"/>
          </p:cNvSpPr>
          <p:nvPr/>
        </p:nvSpPr>
        <p:spPr bwMode="auto">
          <a:xfrm>
            <a:off x="1619133" y="1681164"/>
            <a:ext cx="5340963" cy="3805237"/>
          </a:xfrm>
          <a:prstGeom prst="rect">
            <a:avLst/>
          </a:prstGeom>
          <a:gradFill rotWithShape="0">
            <a:gsLst>
              <a:gs pos="0">
                <a:srgbClr val="F3CCD9"/>
              </a:gs>
              <a:gs pos="50000">
                <a:schemeClr val="bg1"/>
              </a:gs>
              <a:gs pos="100000">
                <a:srgbClr val="F3CCD9"/>
              </a:gs>
            </a:gsLst>
            <a:lin ang="5400000" scaled="1"/>
          </a:gradFill>
          <a:ln w="28575">
            <a:noFill/>
            <a:miter lim="800000"/>
            <a:headEnd/>
            <a:tailEnd/>
          </a:ln>
          <a:effectLst>
            <a:outerShdw dist="35921" dir="2700000" algn="ctr" rotWithShape="0">
              <a:schemeClr val="bg2"/>
            </a:outerShdw>
          </a:effectLst>
        </p:spPr>
        <p:txBody>
          <a:bodyPr wrap="none" anchor="ctr"/>
          <a:lstStyle/>
          <a:p>
            <a:pPr algn="ctr" eaLnBrk="0" hangingPunct="0">
              <a:defRPr/>
            </a:pPr>
            <a:endParaRPr lang="de-DE">
              <a:latin typeface="Wingdings 3" pitchFamily="1" charset="2"/>
              <a:ea typeface="ヒラギノ角ゴ Pro W3" pitchFamily="1" charset="-128"/>
              <a:cs typeface="+mn-cs"/>
              <a:sym typeface="Wingdings 3" pitchFamily="1" charset="2"/>
            </a:endParaRPr>
          </a:p>
        </p:txBody>
      </p:sp>
      <p:sp>
        <p:nvSpPr>
          <p:cNvPr id="26631" name="Text Box 41">
            <a:extLst>
              <a:ext uri="{FF2B5EF4-FFF2-40B4-BE49-F238E27FC236}">
                <a16:creationId xmlns:a16="http://schemas.microsoft.com/office/drawing/2014/main" id="{B619B6F8-9E99-4EB4-BFF7-794B7FA00ABC}"/>
              </a:ext>
            </a:extLst>
          </p:cNvPr>
          <p:cNvSpPr txBox="1">
            <a:spLocks noChangeArrowheads="1"/>
          </p:cNvSpPr>
          <p:nvPr/>
        </p:nvSpPr>
        <p:spPr bwMode="auto">
          <a:xfrm rot="-5400000">
            <a:off x="419776" y="3528219"/>
            <a:ext cx="2805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50000"/>
              </a:spcBef>
              <a:buFontTx/>
              <a:buNone/>
            </a:pPr>
            <a:r>
              <a:rPr lang="de-DE" altLang="de-DE" sz="1400"/>
              <a:t>pH-Wert</a:t>
            </a:r>
          </a:p>
        </p:txBody>
      </p:sp>
      <p:sp>
        <p:nvSpPr>
          <p:cNvPr id="26632" name="Rectangle 37">
            <a:extLst>
              <a:ext uri="{FF2B5EF4-FFF2-40B4-BE49-F238E27FC236}">
                <a16:creationId xmlns:a16="http://schemas.microsoft.com/office/drawing/2014/main" id="{1FA9515D-CAFE-4BF0-8AAD-DF7FB3C950C3}"/>
              </a:ext>
            </a:extLst>
          </p:cNvPr>
          <p:cNvSpPr>
            <a:spLocks noChangeArrowheads="1"/>
          </p:cNvSpPr>
          <p:nvPr/>
        </p:nvSpPr>
        <p:spPr bwMode="auto">
          <a:xfrm>
            <a:off x="2260483" y="2362200"/>
            <a:ext cx="4156075" cy="2687638"/>
          </a:xfrm>
          <a:prstGeom prst="rect">
            <a:avLst/>
          </a:prstGeom>
          <a:solidFill>
            <a:schemeClr val="bg1">
              <a:alpha val="61176"/>
            </a:schemeClr>
          </a:solidFill>
          <a:ln>
            <a:noFill/>
          </a:ln>
          <a:extLst>
            <a:ext uri="{91240B29-F687-4F45-9708-019B960494DF}">
              <a14:hiddenLine xmlns:a14="http://schemas.microsoft.com/office/drawing/2010/main" w="18034">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a:t>         </a:t>
            </a:r>
          </a:p>
        </p:txBody>
      </p:sp>
      <p:sp>
        <p:nvSpPr>
          <p:cNvPr id="26633" name="Rectangle 43">
            <a:extLst>
              <a:ext uri="{FF2B5EF4-FFF2-40B4-BE49-F238E27FC236}">
                <a16:creationId xmlns:a16="http://schemas.microsoft.com/office/drawing/2014/main" id="{E17876BE-A123-436B-A102-46D7E0BE6818}"/>
              </a:ext>
            </a:extLst>
          </p:cNvPr>
          <p:cNvSpPr>
            <a:spLocks noChangeArrowheads="1"/>
          </p:cNvSpPr>
          <p:nvPr/>
        </p:nvSpPr>
        <p:spPr bwMode="auto">
          <a:xfrm>
            <a:off x="1735020" y="1797050"/>
            <a:ext cx="491331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 typeface="Wingdings" panose="05000000000000000000" pitchFamily="2" charset="2"/>
              <a:buNone/>
            </a:pPr>
            <a:r>
              <a:rPr lang="de-DE" altLang="de-DE" sz="1400" b="1"/>
              <a:t>pH-Verlauf nach 10 %iger Zuckerlösung </a:t>
            </a:r>
          </a:p>
          <a:p>
            <a:pPr eaLnBrk="1" hangingPunct="1">
              <a:spcBef>
                <a:spcPct val="0"/>
              </a:spcBef>
              <a:buFont typeface="Wingdings" panose="05000000000000000000" pitchFamily="2" charset="2"/>
              <a:buNone/>
            </a:pPr>
            <a:r>
              <a:rPr lang="de-DE" altLang="de-DE" sz="1400" b="1"/>
              <a:t>(Messung im Mund)</a:t>
            </a:r>
          </a:p>
        </p:txBody>
      </p:sp>
      <p:sp>
        <p:nvSpPr>
          <p:cNvPr id="26634" name="Text Box 45">
            <a:extLst>
              <a:ext uri="{FF2B5EF4-FFF2-40B4-BE49-F238E27FC236}">
                <a16:creationId xmlns:a16="http://schemas.microsoft.com/office/drawing/2014/main" id="{2A2640AC-861D-4A01-B247-6BC65A94859B}"/>
              </a:ext>
            </a:extLst>
          </p:cNvPr>
          <p:cNvSpPr txBox="1">
            <a:spLocks noChangeArrowheads="1"/>
          </p:cNvSpPr>
          <p:nvPr/>
        </p:nvSpPr>
        <p:spPr bwMode="auto">
          <a:xfrm>
            <a:off x="1990607" y="1990726"/>
            <a:ext cx="1524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r">
              <a:lnSpc>
                <a:spcPct val="255000"/>
              </a:lnSpc>
              <a:spcBef>
                <a:spcPct val="0"/>
              </a:spcBef>
              <a:buFontTx/>
              <a:buNone/>
            </a:pPr>
            <a:r>
              <a:rPr lang="de-DE" altLang="de-DE" sz="1400"/>
              <a:t>8</a:t>
            </a:r>
          </a:p>
          <a:p>
            <a:pPr algn="r">
              <a:lnSpc>
                <a:spcPct val="255000"/>
              </a:lnSpc>
              <a:spcBef>
                <a:spcPct val="0"/>
              </a:spcBef>
              <a:buFontTx/>
              <a:buNone/>
            </a:pPr>
            <a:r>
              <a:rPr lang="de-DE" altLang="de-DE" sz="1400"/>
              <a:t>7</a:t>
            </a:r>
          </a:p>
          <a:p>
            <a:pPr algn="r">
              <a:lnSpc>
                <a:spcPct val="255000"/>
              </a:lnSpc>
              <a:spcBef>
                <a:spcPct val="0"/>
              </a:spcBef>
              <a:buFontTx/>
              <a:buNone/>
            </a:pPr>
            <a:r>
              <a:rPr lang="de-DE" altLang="de-DE" sz="1400"/>
              <a:t>6</a:t>
            </a:r>
          </a:p>
          <a:p>
            <a:pPr algn="r">
              <a:lnSpc>
                <a:spcPct val="255000"/>
              </a:lnSpc>
              <a:spcBef>
                <a:spcPct val="0"/>
              </a:spcBef>
              <a:buFontTx/>
              <a:buNone/>
            </a:pPr>
            <a:r>
              <a:rPr lang="de-DE" altLang="de-DE" sz="1400"/>
              <a:t>5</a:t>
            </a:r>
          </a:p>
          <a:p>
            <a:pPr algn="r">
              <a:lnSpc>
                <a:spcPct val="255000"/>
              </a:lnSpc>
              <a:spcBef>
                <a:spcPct val="0"/>
              </a:spcBef>
              <a:buFontTx/>
              <a:buNone/>
            </a:pPr>
            <a:r>
              <a:rPr lang="de-DE" altLang="de-DE" sz="1400"/>
              <a:t>4</a:t>
            </a:r>
          </a:p>
          <a:p>
            <a:pPr algn="r">
              <a:lnSpc>
                <a:spcPct val="255000"/>
              </a:lnSpc>
              <a:spcBef>
                <a:spcPct val="0"/>
              </a:spcBef>
              <a:buFontTx/>
              <a:buNone/>
            </a:pPr>
            <a:r>
              <a:rPr lang="de-DE" altLang="de-DE" sz="1400"/>
              <a:t>3</a:t>
            </a:r>
          </a:p>
        </p:txBody>
      </p:sp>
      <p:sp>
        <p:nvSpPr>
          <p:cNvPr id="26635" name="Rectangle 53">
            <a:extLst>
              <a:ext uri="{FF2B5EF4-FFF2-40B4-BE49-F238E27FC236}">
                <a16:creationId xmlns:a16="http://schemas.microsoft.com/office/drawing/2014/main" id="{1829851B-D2C5-4531-8C37-DD60C0276870}"/>
              </a:ext>
            </a:extLst>
          </p:cNvPr>
          <p:cNvSpPr>
            <a:spLocks noChangeArrowheads="1"/>
          </p:cNvSpPr>
          <p:nvPr/>
        </p:nvSpPr>
        <p:spPr bwMode="auto">
          <a:xfrm>
            <a:off x="7313614" y="1679576"/>
            <a:ext cx="289718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8913" indent="-18891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30000"/>
              </a:spcBef>
            </a:pPr>
            <a:r>
              <a:rPr lang="de-DE" altLang="de-DE" sz="1800" dirty="0"/>
              <a:t>Bakterien auf dem Zahn bauen Zucker (Saccharose</a:t>
            </a:r>
            <a:r>
              <a:rPr lang="de-DE" altLang="de-DE" sz="1800" dirty="0">
                <a:solidFill>
                  <a:srgbClr val="FF0000"/>
                </a:solidFill>
              </a:rPr>
              <a:t> </a:t>
            </a:r>
            <a:r>
              <a:rPr lang="de-DE" altLang="de-DE" sz="1800" dirty="0"/>
              <a:t>und andere Mono- und Disaccharide) aus der Nahrung zu Säuren ab.</a:t>
            </a:r>
          </a:p>
          <a:p>
            <a:pPr eaLnBrk="1" hangingPunct="1">
              <a:spcBef>
                <a:spcPct val="30000"/>
              </a:spcBef>
            </a:pPr>
            <a:r>
              <a:rPr lang="de-DE" altLang="de-DE" sz="1800" dirty="0"/>
              <a:t>Dadurch sinkt der pH-Wert im </a:t>
            </a:r>
            <a:r>
              <a:rPr lang="de-DE" altLang="de-DE" sz="1800" dirty="0" err="1"/>
              <a:t>Biofilm</a:t>
            </a:r>
            <a:r>
              <a:rPr lang="de-DE" altLang="de-DE" sz="1800" dirty="0"/>
              <a:t> unter die „kritische Grenze“.</a:t>
            </a:r>
          </a:p>
          <a:p>
            <a:pPr eaLnBrk="1" hangingPunct="1">
              <a:spcBef>
                <a:spcPct val="30000"/>
              </a:spcBef>
            </a:pPr>
            <a:r>
              <a:rPr lang="de-DE" altLang="de-DE" sz="1800" dirty="0"/>
              <a:t>Unterhalb eines pH-Wertes von 5,7 verliert </a:t>
            </a:r>
            <a:br>
              <a:rPr lang="de-DE" altLang="de-DE" sz="1800" dirty="0"/>
            </a:br>
            <a:r>
              <a:rPr lang="de-DE" altLang="de-DE" sz="1800" dirty="0"/>
              <a:t>die Zahnhartsubstanz Mineralstoffe (Beginn der Demineralisation).</a:t>
            </a:r>
          </a:p>
        </p:txBody>
      </p:sp>
      <p:sp>
        <p:nvSpPr>
          <p:cNvPr id="26636" name="Rectangle 59">
            <a:extLst>
              <a:ext uri="{FF2B5EF4-FFF2-40B4-BE49-F238E27FC236}">
                <a16:creationId xmlns:a16="http://schemas.microsoft.com/office/drawing/2014/main" id="{2324E895-C938-478F-A0BC-4C9E754F47EF}"/>
              </a:ext>
            </a:extLst>
          </p:cNvPr>
          <p:cNvSpPr>
            <a:spLocks noChangeArrowheads="1"/>
          </p:cNvSpPr>
          <p:nvPr/>
        </p:nvSpPr>
        <p:spPr bwMode="auto">
          <a:xfrm>
            <a:off x="1619132" y="5573714"/>
            <a:ext cx="50355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lnSpc>
                <a:spcPct val="90000"/>
              </a:lnSpc>
              <a:buFont typeface="Wingdings" panose="05000000000000000000" pitchFamily="2" charset="2"/>
              <a:buNone/>
            </a:pPr>
            <a:r>
              <a:rPr lang="de-DE" altLang="de-DE" sz="1000"/>
              <a:t>(Stösser 1990)</a:t>
            </a:r>
            <a:endParaRPr lang="de-DE" altLang="de-DE" sz="1800"/>
          </a:p>
        </p:txBody>
      </p:sp>
      <p:pic>
        <p:nvPicPr>
          <p:cNvPr id="26637" name="Picture 73" descr="Macintosh HD:AT Kunden:Kommed:080710 SalivaDent_Praxispersonal:SalivaDent_2009____PPT-Präsentation:Abbildungen Präsentation:Abb. pH-Verlauf Chart 23.png">
            <a:extLst>
              <a:ext uri="{FF2B5EF4-FFF2-40B4-BE49-F238E27FC236}">
                <a16:creationId xmlns:a16="http://schemas.microsoft.com/office/drawing/2014/main" id="{FCB2EB46-AD01-403D-909A-83F6C595A9F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65233" y="2259013"/>
            <a:ext cx="42703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 Box 46">
            <a:extLst>
              <a:ext uri="{FF2B5EF4-FFF2-40B4-BE49-F238E27FC236}">
                <a16:creationId xmlns:a16="http://schemas.microsoft.com/office/drawing/2014/main" id="{CC2431B8-B2E6-4C54-885B-072B30D9C50B}"/>
              </a:ext>
            </a:extLst>
          </p:cNvPr>
          <p:cNvSpPr txBox="1">
            <a:spLocks noChangeArrowheads="1"/>
          </p:cNvSpPr>
          <p:nvPr/>
        </p:nvSpPr>
        <p:spPr bwMode="auto">
          <a:xfrm>
            <a:off x="3344864" y="5105400"/>
            <a:ext cx="4960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400"/>
              <a:t>0         20        40   </a:t>
            </a:r>
            <a:r>
              <a:rPr lang="de-DE" altLang="de-DE" sz="1000"/>
              <a:t>  </a:t>
            </a:r>
            <a:r>
              <a:rPr lang="de-DE" altLang="de-DE" sz="1400"/>
              <a:t>    60    </a:t>
            </a:r>
            <a:r>
              <a:rPr lang="de-DE" altLang="de-DE" sz="1000"/>
              <a:t>  </a:t>
            </a:r>
            <a:r>
              <a:rPr lang="de-DE" altLang="de-DE" sz="1400"/>
              <a:t> Zeit in Minuten</a:t>
            </a:r>
          </a:p>
        </p:txBody>
      </p:sp>
      <p:sp>
        <p:nvSpPr>
          <p:cNvPr id="26639" name="Text Box 44">
            <a:extLst>
              <a:ext uri="{FF2B5EF4-FFF2-40B4-BE49-F238E27FC236}">
                <a16:creationId xmlns:a16="http://schemas.microsoft.com/office/drawing/2014/main" id="{8A3D9FF2-F169-485B-961D-971C1E3002CE}"/>
              </a:ext>
            </a:extLst>
          </p:cNvPr>
          <p:cNvSpPr txBox="1">
            <a:spLocks noChangeArrowheads="1"/>
          </p:cNvSpPr>
          <p:nvPr/>
        </p:nvSpPr>
        <p:spPr bwMode="auto">
          <a:xfrm>
            <a:off x="3243146" y="2374900"/>
            <a:ext cx="3055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400"/>
              <a:t>2-minütige Verabreichung </a:t>
            </a:r>
          </a:p>
          <a:p>
            <a:pPr>
              <a:spcBef>
                <a:spcPct val="0"/>
              </a:spcBef>
              <a:buFontTx/>
              <a:buNone/>
            </a:pPr>
            <a:r>
              <a:rPr lang="de-DE" altLang="de-DE" sz="1400"/>
              <a:t>einer 10 %igen Zuckerlösung</a:t>
            </a:r>
          </a:p>
        </p:txBody>
      </p:sp>
      <p:sp>
        <p:nvSpPr>
          <p:cNvPr id="26640" name="Text Box 72">
            <a:extLst>
              <a:ext uri="{FF2B5EF4-FFF2-40B4-BE49-F238E27FC236}">
                <a16:creationId xmlns:a16="http://schemas.microsoft.com/office/drawing/2014/main" id="{CC9D5B94-0703-4E9A-BE4D-3D9D78366DA7}"/>
              </a:ext>
            </a:extLst>
          </p:cNvPr>
          <p:cNvSpPr txBox="1">
            <a:spLocks noChangeArrowheads="1"/>
          </p:cNvSpPr>
          <p:nvPr/>
        </p:nvSpPr>
        <p:spPr bwMode="auto">
          <a:xfrm>
            <a:off x="3193932" y="4503738"/>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sz="1400"/>
              <a:t>Phase der </a:t>
            </a:r>
          </a:p>
          <a:p>
            <a:pPr algn="ctr">
              <a:spcBef>
                <a:spcPct val="0"/>
              </a:spcBef>
              <a:buFontTx/>
              <a:buNone/>
            </a:pPr>
            <a:r>
              <a:rPr lang="de-DE" altLang="de-DE" sz="1400"/>
              <a:t>Demineralisation</a:t>
            </a:r>
          </a:p>
        </p:txBody>
      </p:sp>
      <p:sp>
        <p:nvSpPr>
          <p:cNvPr id="26641" name="Line 39">
            <a:extLst>
              <a:ext uri="{FF2B5EF4-FFF2-40B4-BE49-F238E27FC236}">
                <a16:creationId xmlns:a16="http://schemas.microsoft.com/office/drawing/2014/main" id="{0412A5B6-0FEB-4894-A56F-2945E5026CB7}"/>
              </a:ext>
            </a:extLst>
          </p:cNvPr>
          <p:cNvSpPr>
            <a:spLocks noChangeShapeType="1"/>
          </p:cNvSpPr>
          <p:nvPr/>
        </p:nvSpPr>
        <p:spPr bwMode="auto">
          <a:xfrm>
            <a:off x="2287471" y="3606800"/>
            <a:ext cx="3106737" cy="0"/>
          </a:xfrm>
          <a:prstGeom prst="line">
            <a:avLst/>
          </a:prstGeom>
          <a:noFill/>
          <a:ln w="38100">
            <a:solidFill>
              <a:srgbClr val="D90B9C"/>
            </a:solidFill>
            <a:prstDash val="dashDot"/>
            <a:round/>
            <a:headEnd/>
            <a:tailEnd/>
          </a:ln>
          <a:extLst>
            <a:ext uri="{909E8E84-426E-40DD-AFC4-6F175D3DCCD1}">
              <a14:hiddenFill xmlns:a14="http://schemas.microsoft.com/office/drawing/2010/main">
                <a:noFill/>
              </a14:hiddenFill>
            </a:ext>
          </a:extLst>
        </p:spPr>
        <p:txBody>
          <a:bodyPr/>
          <a:lstStyle/>
          <a:p>
            <a:endParaRPr lang="de-DE"/>
          </a:p>
        </p:txBody>
      </p:sp>
      <p:sp>
        <p:nvSpPr>
          <p:cNvPr id="26642" name="Text Box 40">
            <a:extLst>
              <a:ext uri="{FF2B5EF4-FFF2-40B4-BE49-F238E27FC236}">
                <a16:creationId xmlns:a16="http://schemas.microsoft.com/office/drawing/2014/main" id="{A4E96B77-A21B-4B71-B88A-A4632F50D468}"/>
              </a:ext>
            </a:extLst>
          </p:cNvPr>
          <p:cNvSpPr txBox="1">
            <a:spLocks noChangeArrowheads="1"/>
          </p:cNvSpPr>
          <p:nvPr/>
        </p:nvSpPr>
        <p:spPr bwMode="auto">
          <a:xfrm>
            <a:off x="5341820" y="3413125"/>
            <a:ext cx="1382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600" b="1">
                <a:solidFill>
                  <a:srgbClr val="D90B9C"/>
                </a:solidFill>
              </a:rPr>
              <a:t>pH 5,7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kommed\_WOHP\2020\SalivaDent Update\_Überarbeitung\_ab 230720\ShutterStock\shutterstock_83760925_komp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822" y="2564905"/>
            <a:ext cx="3229331" cy="2787165"/>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3">
            <a:extLst>
              <a:ext uri="{FF2B5EF4-FFF2-40B4-BE49-F238E27FC236}">
                <a16:creationId xmlns:a16="http://schemas.microsoft.com/office/drawing/2014/main" id="{F02555F1-162F-4D84-8222-D51702B789B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6E0B6EE7-9275-4B3C-9F77-2D10EA3F97AB}" type="slidenum">
              <a:rPr lang="en-US" altLang="de-DE" sz="1400">
                <a:latin typeface="Arial" panose="020B0604020202020204" pitchFamily="34" charset="0"/>
              </a:rPr>
              <a:pPr/>
              <a:t>23</a:t>
            </a:fld>
            <a:endParaRPr lang="en-US" altLang="de-DE" sz="1400">
              <a:solidFill>
                <a:srgbClr val="0040A6"/>
              </a:solidFill>
              <a:latin typeface="Arial" panose="020B0604020202020204" pitchFamily="34" charset="0"/>
            </a:endParaRPr>
          </a:p>
        </p:txBody>
      </p:sp>
      <p:sp>
        <p:nvSpPr>
          <p:cNvPr id="29700" name="Line 51">
            <a:extLst>
              <a:ext uri="{FF2B5EF4-FFF2-40B4-BE49-F238E27FC236}">
                <a16:creationId xmlns:a16="http://schemas.microsoft.com/office/drawing/2014/main" id="{0CCBC40D-3AF1-4083-AEA4-7303C29F5199}"/>
              </a:ext>
            </a:extLst>
          </p:cNvPr>
          <p:cNvSpPr>
            <a:spLocks noChangeShapeType="1"/>
          </p:cNvSpPr>
          <p:nvPr/>
        </p:nvSpPr>
        <p:spPr bwMode="auto">
          <a:xfrm>
            <a:off x="2590800" y="1949450"/>
            <a:ext cx="336550" cy="0"/>
          </a:xfrm>
          <a:prstGeom prst="line">
            <a:avLst/>
          </a:prstGeom>
          <a:noFill/>
          <a:ln w="127000">
            <a:solidFill>
              <a:srgbClr val="D90B9C"/>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701" name="Rectangle 2">
            <a:extLst>
              <a:ext uri="{FF2B5EF4-FFF2-40B4-BE49-F238E27FC236}">
                <a16:creationId xmlns:a16="http://schemas.microsoft.com/office/drawing/2014/main" id="{C3077B25-7B2B-4643-86AC-54AB4FF04465}"/>
              </a:ext>
            </a:extLst>
          </p:cNvPr>
          <p:cNvSpPr>
            <a:spLocks noGrp="1" noChangeArrowheads="1"/>
          </p:cNvSpPr>
          <p:nvPr>
            <p:ph type="title"/>
          </p:nvPr>
        </p:nvSpPr>
        <p:spPr>
          <a:xfrm>
            <a:off x="720000" y="540000"/>
            <a:ext cx="10871200" cy="839787"/>
          </a:xfrm>
        </p:spPr>
        <p:txBody>
          <a:bodyPr/>
          <a:lstStyle/>
          <a:p>
            <a:pPr eaLnBrk="1" hangingPunct="1"/>
            <a:r>
              <a:rPr lang="de-DE" altLang="de-DE" dirty="0"/>
              <a:t>3.1	Karies – Wissen</a:t>
            </a:r>
            <a:br>
              <a:rPr lang="de-DE" altLang="de-DE" dirty="0"/>
            </a:br>
            <a:r>
              <a:rPr lang="de-DE" altLang="de-DE" dirty="0"/>
              <a:t>3.1.3 	Von der Homöostase zur </a:t>
            </a:r>
            <a:r>
              <a:rPr lang="de-DE" altLang="de-DE" dirty="0" err="1">
                <a:solidFill>
                  <a:schemeClr val="tx2"/>
                </a:solidFill>
              </a:rPr>
              <a:t>Dysbiose</a:t>
            </a:r>
            <a:endParaRPr lang="de-DE" altLang="de-DE" dirty="0">
              <a:solidFill>
                <a:schemeClr val="tx2"/>
              </a:solidFill>
            </a:endParaRPr>
          </a:p>
        </p:txBody>
      </p:sp>
      <p:sp>
        <p:nvSpPr>
          <p:cNvPr id="29702" name="Rectangle 4">
            <a:extLst>
              <a:ext uri="{FF2B5EF4-FFF2-40B4-BE49-F238E27FC236}">
                <a16:creationId xmlns:a16="http://schemas.microsoft.com/office/drawing/2014/main" id="{1B15B851-F090-4D9B-80D5-480392608352}"/>
              </a:ext>
            </a:extLst>
          </p:cNvPr>
          <p:cNvSpPr>
            <a:spLocks noChangeArrowheads="1"/>
          </p:cNvSpPr>
          <p:nvPr/>
        </p:nvSpPr>
        <p:spPr bwMode="auto">
          <a:xfrm>
            <a:off x="1828801" y="6165851"/>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57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panose="05040102010807070707" pitchFamily="18" charset="2"/>
              <a:buNone/>
            </a:pPr>
            <a:r>
              <a:rPr lang="de-DE" altLang="ja-JP" sz="1800" b="1" dirty="0">
                <a:solidFill>
                  <a:srgbClr val="D90B9C"/>
                </a:solidFill>
                <a:latin typeface="Wingdings 3" panose="05040102010807070707" pitchFamily="18" charset="2"/>
              </a:rPr>
              <a:t>_	</a:t>
            </a:r>
            <a:r>
              <a:rPr lang="de-DE" altLang="de-DE" sz="1800" b="1" dirty="0">
                <a:solidFill>
                  <a:srgbClr val="D90B9C"/>
                </a:solidFill>
              </a:rPr>
              <a:t>Karies ist mehr als eine bakterielle Infektion.</a:t>
            </a:r>
          </a:p>
        </p:txBody>
      </p:sp>
      <p:sp>
        <p:nvSpPr>
          <p:cNvPr id="29703" name="Text Box 5">
            <a:extLst>
              <a:ext uri="{FF2B5EF4-FFF2-40B4-BE49-F238E27FC236}">
                <a16:creationId xmlns:a16="http://schemas.microsoft.com/office/drawing/2014/main" id="{82F6D299-5D00-41DC-A870-FEBB5FFD8554}"/>
              </a:ext>
            </a:extLst>
          </p:cNvPr>
          <p:cNvSpPr txBox="1">
            <a:spLocks noChangeArrowheads="1"/>
          </p:cNvSpPr>
          <p:nvPr/>
        </p:nvSpPr>
        <p:spPr bwMode="auto">
          <a:xfrm>
            <a:off x="5159376" y="5222875"/>
            <a:ext cx="2309813" cy="647700"/>
          </a:xfrm>
          <a:prstGeom prst="rect">
            <a:avLst/>
          </a:prstGeom>
          <a:solidFill>
            <a:srgbClr val="F3CCD9"/>
          </a:solidFill>
          <a:ln w="9525">
            <a:solidFill>
              <a:srgbClr val="000066"/>
            </a:solidFill>
            <a:miter lim="800000"/>
            <a:headEnd/>
            <a:tailEnd/>
          </a:ln>
          <a:effectLst>
            <a:outerShdw dist="35921" dir="2700000" algn="ctr" rotWithShape="0">
              <a:schemeClr val="bg2"/>
            </a:outerShdw>
          </a:effectLst>
        </p:spPr>
        <p:txBody>
          <a:bodyPr anchor="ct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50000"/>
              </a:spcBef>
              <a:buFontTx/>
              <a:buNone/>
            </a:pPr>
            <a:r>
              <a:rPr lang="de-DE" altLang="de-DE" sz="1800" b="1">
                <a:solidFill>
                  <a:schemeClr val="tx2"/>
                </a:solidFill>
              </a:rPr>
              <a:t>Ein dysbiotischer Zustand entsteht.</a:t>
            </a:r>
          </a:p>
        </p:txBody>
      </p:sp>
      <p:sp>
        <p:nvSpPr>
          <p:cNvPr id="29704" name="Text Box 7">
            <a:extLst>
              <a:ext uri="{FF2B5EF4-FFF2-40B4-BE49-F238E27FC236}">
                <a16:creationId xmlns:a16="http://schemas.microsoft.com/office/drawing/2014/main" id="{5A2BEFC0-7748-4D0E-9A6B-5E9D2B74F9FC}"/>
              </a:ext>
            </a:extLst>
          </p:cNvPr>
          <p:cNvSpPr txBox="1">
            <a:spLocks noChangeArrowheads="1"/>
          </p:cNvSpPr>
          <p:nvPr/>
        </p:nvSpPr>
        <p:spPr bwMode="auto">
          <a:xfrm>
            <a:off x="7967664" y="1487489"/>
            <a:ext cx="2016125" cy="923925"/>
          </a:xfrm>
          <a:prstGeom prst="rect">
            <a:avLst/>
          </a:prstGeom>
          <a:solidFill>
            <a:srgbClr val="F3CCD9"/>
          </a:solidFill>
          <a:ln w="9525">
            <a:solidFill>
              <a:srgbClr val="000066"/>
            </a:solidFill>
            <a:miter lim="800000"/>
            <a:headEnd/>
            <a:tailEnd/>
          </a:ln>
          <a:effectLst>
            <a:outerShdw dist="35921" dir="2700000" algn="ctr" rotWithShape="0">
              <a:schemeClr val="bg2"/>
            </a:outerShdw>
          </a:effec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sz="1800" b="1">
                <a:solidFill>
                  <a:schemeClr val="tx2"/>
                </a:solidFill>
              </a:rPr>
              <a:t>Die Zähne werden</a:t>
            </a:r>
          </a:p>
          <a:p>
            <a:pPr algn="ctr">
              <a:spcBef>
                <a:spcPct val="0"/>
              </a:spcBef>
              <a:buFontTx/>
              <a:buNone/>
            </a:pPr>
            <a:r>
              <a:rPr lang="de-DE" altLang="de-DE" sz="1800" b="1">
                <a:solidFill>
                  <a:schemeClr val="tx2"/>
                </a:solidFill>
              </a:rPr>
              <a:t>schnell kariös.</a:t>
            </a:r>
          </a:p>
        </p:txBody>
      </p:sp>
      <p:sp>
        <p:nvSpPr>
          <p:cNvPr id="29705" name="Text Box 4">
            <a:extLst>
              <a:ext uri="{FF2B5EF4-FFF2-40B4-BE49-F238E27FC236}">
                <a16:creationId xmlns:a16="http://schemas.microsoft.com/office/drawing/2014/main" id="{39286D31-7920-4A3B-99B6-58D4EB9E9085}"/>
              </a:ext>
            </a:extLst>
          </p:cNvPr>
          <p:cNvSpPr txBox="1">
            <a:spLocks noChangeArrowheads="1"/>
          </p:cNvSpPr>
          <p:nvPr/>
        </p:nvSpPr>
        <p:spPr bwMode="auto">
          <a:xfrm>
            <a:off x="3071813" y="1349375"/>
            <a:ext cx="4248150" cy="1200150"/>
          </a:xfrm>
          <a:prstGeom prst="rect">
            <a:avLst/>
          </a:prstGeom>
          <a:solidFill>
            <a:srgbClr val="F3CCD9"/>
          </a:solidFill>
          <a:ln w="9525">
            <a:solidFill>
              <a:srgbClr val="000066"/>
            </a:solidFill>
            <a:miter lim="800000"/>
            <a:headEnd/>
            <a:tailEnd/>
          </a:ln>
          <a:effectLst>
            <a:outerShdw dist="35921" dir="2700000" algn="ctr" rotWithShape="0">
              <a:schemeClr val="bg2"/>
            </a:outerShdw>
          </a:effectLst>
        </p:spPr>
        <p:txBody>
          <a:bodyPr anchor="ct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sz="1800" b="1" dirty="0">
                <a:solidFill>
                  <a:schemeClr val="tx2"/>
                </a:solidFill>
              </a:rPr>
              <a:t>Ungünstige Ernährungs- und Hygienesituation fördert die Etablierung von säurebildenden Keimen. </a:t>
            </a:r>
          </a:p>
        </p:txBody>
      </p:sp>
      <p:sp>
        <p:nvSpPr>
          <p:cNvPr id="29706" name="Text Box 6">
            <a:extLst>
              <a:ext uri="{FF2B5EF4-FFF2-40B4-BE49-F238E27FC236}">
                <a16:creationId xmlns:a16="http://schemas.microsoft.com/office/drawing/2014/main" id="{23679975-E2FF-4715-A72E-560B73EB87E3}"/>
              </a:ext>
            </a:extLst>
          </p:cNvPr>
          <p:cNvSpPr txBox="1">
            <a:spLocks noChangeArrowheads="1"/>
          </p:cNvSpPr>
          <p:nvPr/>
        </p:nvSpPr>
        <p:spPr bwMode="auto">
          <a:xfrm>
            <a:off x="7469189" y="3068638"/>
            <a:ext cx="3019425" cy="1655762"/>
          </a:xfrm>
          <a:prstGeom prst="rect">
            <a:avLst/>
          </a:prstGeom>
          <a:solidFill>
            <a:srgbClr val="F3CCD9"/>
          </a:solidFill>
          <a:ln w="9525">
            <a:solidFill>
              <a:srgbClr val="000066"/>
            </a:solidFill>
            <a:miter lim="800000"/>
            <a:headEnd/>
            <a:tailEnd/>
          </a:ln>
          <a:effectLst>
            <a:outerShdw dist="35921" dir="2700000" algn="ctr" rotWithShape="0">
              <a:schemeClr val="bg2"/>
            </a:outerShdw>
          </a:effectLst>
        </p:spPr>
        <p:txBody>
          <a:bodyPr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sz="1800" b="1" dirty="0">
                <a:solidFill>
                  <a:schemeClr val="tx2"/>
                </a:solidFill>
              </a:rPr>
              <a:t>Ohne präventive Maßnahmen brechen die bleibenden Zähne in dieses gestörte Mundbiotop durch.</a:t>
            </a:r>
            <a:endParaRPr lang="de-DE" altLang="de-DE" sz="1800" b="1" dirty="0">
              <a:solidFill>
                <a:srgbClr val="FF0000"/>
              </a:solidFill>
            </a:endParaRPr>
          </a:p>
        </p:txBody>
      </p:sp>
      <p:sp>
        <p:nvSpPr>
          <p:cNvPr id="29707" name="Text Box 4">
            <a:extLst>
              <a:ext uri="{FF2B5EF4-FFF2-40B4-BE49-F238E27FC236}">
                <a16:creationId xmlns:a16="http://schemas.microsoft.com/office/drawing/2014/main" id="{3D530685-25CA-45A0-B37C-2827C3375831}"/>
              </a:ext>
            </a:extLst>
          </p:cNvPr>
          <p:cNvSpPr txBox="1">
            <a:spLocks noChangeArrowheads="1"/>
          </p:cNvSpPr>
          <p:nvPr/>
        </p:nvSpPr>
        <p:spPr bwMode="auto">
          <a:xfrm>
            <a:off x="1828801" y="3530600"/>
            <a:ext cx="2879725" cy="1200150"/>
          </a:xfrm>
          <a:prstGeom prst="rect">
            <a:avLst/>
          </a:prstGeom>
          <a:solidFill>
            <a:srgbClr val="F3CCD9"/>
          </a:solidFill>
          <a:ln w="9525">
            <a:solidFill>
              <a:srgbClr val="000066"/>
            </a:solidFill>
            <a:miter lim="800000"/>
            <a:headEnd/>
            <a:tailEnd/>
          </a:ln>
          <a:effectLst>
            <a:outerShdw dist="35921" dir="2700000" algn="ctr" rotWithShape="0">
              <a:schemeClr val="bg2"/>
            </a:outerShdw>
          </a:effectLst>
        </p:spPr>
        <p:txBody>
          <a:bodyPr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50000"/>
              </a:spcBef>
              <a:buFontTx/>
              <a:buNone/>
            </a:pPr>
            <a:r>
              <a:rPr lang="de-DE" altLang="de-DE" sz="1800" b="1" dirty="0">
                <a:solidFill>
                  <a:schemeClr val="tx2"/>
                </a:solidFill>
              </a:rPr>
              <a:t>Im oralen Biotop vermehren diese sich, insbesondere </a:t>
            </a:r>
            <a:r>
              <a:rPr lang="de-DE" altLang="de-DE" sz="1800" b="1" dirty="0" err="1">
                <a:solidFill>
                  <a:schemeClr val="tx2"/>
                </a:solidFill>
              </a:rPr>
              <a:t>Mutans</a:t>
            </a:r>
            <a:r>
              <a:rPr lang="de-DE" altLang="de-DE" sz="1800" b="1" dirty="0">
                <a:solidFill>
                  <a:schemeClr val="tx2"/>
                </a:solidFill>
              </a:rPr>
              <a:t>- Streptokokken.</a:t>
            </a:r>
          </a:p>
        </p:txBody>
      </p:sp>
      <p:sp>
        <p:nvSpPr>
          <p:cNvPr id="29708" name="Line 53">
            <a:extLst>
              <a:ext uri="{FF2B5EF4-FFF2-40B4-BE49-F238E27FC236}">
                <a16:creationId xmlns:a16="http://schemas.microsoft.com/office/drawing/2014/main" id="{9A2D84F7-63C7-4DF2-821D-91F731B8533F}"/>
              </a:ext>
            </a:extLst>
          </p:cNvPr>
          <p:cNvSpPr>
            <a:spLocks noChangeShapeType="1"/>
          </p:cNvSpPr>
          <p:nvPr/>
        </p:nvSpPr>
        <p:spPr bwMode="auto">
          <a:xfrm rot="5400000">
            <a:off x="1878013" y="2679700"/>
            <a:ext cx="1524000" cy="0"/>
          </a:xfrm>
          <a:prstGeom prst="line">
            <a:avLst/>
          </a:prstGeom>
          <a:noFill/>
          <a:ln w="127000">
            <a:solidFill>
              <a:srgbClr val="D90B9C"/>
            </a:solidFill>
            <a:round/>
            <a:headEnd/>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29709" name="Line 54">
            <a:extLst>
              <a:ext uri="{FF2B5EF4-FFF2-40B4-BE49-F238E27FC236}">
                <a16:creationId xmlns:a16="http://schemas.microsoft.com/office/drawing/2014/main" id="{82D99C82-36EF-4405-B1E2-CED6A0146622}"/>
              </a:ext>
            </a:extLst>
          </p:cNvPr>
          <p:cNvSpPr>
            <a:spLocks noChangeShapeType="1"/>
          </p:cNvSpPr>
          <p:nvPr/>
        </p:nvSpPr>
        <p:spPr bwMode="auto">
          <a:xfrm rot="-5400000">
            <a:off x="2273300" y="5264150"/>
            <a:ext cx="762000" cy="0"/>
          </a:xfrm>
          <a:prstGeom prst="line">
            <a:avLst/>
          </a:prstGeom>
          <a:noFill/>
          <a:ln w="127000">
            <a:solidFill>
              <a:srgbClr val="D90B9C"/>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9710" name="Line 55">
            <a:extLst>
              <a:ext uri="{FF2B5EF4-FFF2-40B4-BE49-F238E27FC236}">
                <a16:creationId xmlns:a16="http://schemas.microsoft.com/office/drawing/2014/main" id="{81441A03-5A1B-46D6-BCEE-E943AA55B79E}"/>
              </a:ext>
            </a:extLst>
          </p:cNvPr>
          <p:cNvSpPr>
            <a:spLocks noChangeShapeType="1"/>
          </p:cNvSpPr>
          <p:nvPr/>
        </p:nvSpPr>
        <p:spPr bwMode="auto">
          <a:xfrm>
            <a:off x="2667000" y="5581650"/>
            <a:ext cx="2349500" cy="7938"/>
          </a:xfrm>
          <a:prstGeom prst="line">
            <a:avLst/>
          </a:prstGeom>
          <a:noFill/>
          <a:ln w="127000">
            <a:solidFill>
              <a:srgbClr val="D90B9C"/>
            </a:solidFill>
            <a:round/>
            <a:headEnd/>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29711" name="Line 56">
            <a:extLst>
              <a:ext uri="{FF2B5EF4-FFF2-40B4-BE49-F238E27FC236}">
                <a16:creationId xmlns:a16="http://schemas.microsoft.com/office/drawing/2014/main" id="{6D49BB62-9B18-4938-A109-5DCB8EA1E0FD}"/>
              </a:ext>
            </a:extLst>
          </p:cNvPr>
          <p:cNvSpPr>
            <a:spLocks noChangeShapeType="1"/>
          </p:cNvSpPr>
          <p:nvPr/>
        </p:nvSpPr>
        <p:spPr bwMode="auto">
          <a:xfrm rot="-5400000">
            <a:off x="9012238" y="2744788"/>
            <a:ext cx="504825" cy="0"/>
          </a:xfrm>
          <a:prstGeom prst="line">
            <a:avLst/>
          </a:prstGeom>
          <a:noFill/>
          <a:ln w="127000">
            <a:solidFill>
              <a:srgbClr val="D90B9C"/>
            </a:solidFill>
            <a:round/>
            <a:headEnd/>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29712" name="Line 59">
            <a:extLst>
              <a:ext uri="{FF2B5EF4-FFF2-40B4-BE49-F238E27FC236}">
                <a16:creationId xmlns:a16="http://schemas.microsoft.com/office/drawing/2014/main" id="{986BC71E-C1B8-4F2E-812A-F308E00026EC}"/>
              </a:ext>
            </a:extLst>
          </p:cNvPr>
          <p:cNvSpPr>
            <a:spLocks noChangeShapeType="1"/>
          </p:cNvSpPr>
          <p:nvPr/>
        </p:nvSpPr>
        <p:spPr bwMode="auto">
          <a:xfrm rot="-5400000">
            <a:off x="8908257" y="5233194"/>
            <a:ext cx="855662" cy="0"/>
          </a:xfrm>
          <a:prstGeom prst="line">
            <a:avLst/>
          </a:prstGeom>
          <a:noFill/>
          <a:ln w="127000">
            <a:solidFill>
              <a:srgbClr val="D90B9C"/>
            </a:solidFill>
            <a:round/>
            <a:headEnd/>
            <a:tailEnd type="triangle" w="sm" len="sm"/>
          </a:ln>
          <a:extLst>
            <a:ext uri="{909E8E84-426E-40DD-AFC4-6F175D3DCCD1}">
              <a14:hiddenFill xmlns:a14="http://schemas.microsoft.com/office/drawing/2010/main">
                <a:noFill/>
              </a14:hiddenFill>
            </a:ext>
          </a:extLst>
        </p:spPr>
        <p:txBody>
          <a:bodyPr/>
          <a:lstStyle/>
          <a:p>
            <a:endParaRPr lang="de-DE"/>
          </a:p>
        </p:txBody>
      </p:sp>
      <p:sp>
        <p:nvSpPr>
          <p:cNvPr id="29713" name="Line 60">
            <a:extLst>
              <a:ext uri="{FF2B5EF4-FFF2-40B4-BE49-F238E27FC236}">
                <a16:creationId xmlns:a16="http://schemas.microsoft.com/office/drawing/2014/main" id="{6CABD6A0-F671-408E-8F0D-496C7BFF215A}"/>
              </a:ext>
            </a:extLst>
          </p:cNvPr>
          <p:cNvSpPr>
            <a:spLocks noChangeShapeType="1"/>
          </p:cNvSpPr>
          <p:nvPr/>
        </p:nvSpPr>
        <p:spPr bwMode="auto">
          <a:xfrm>
            <a:off x="7680326" y="5589588"/>
            <a:ext cx="1655763" cy="0"/>
          </a:xfrm>
          <a:prstGeom prst="line">
            <a:avLst/>
          </a:prstGeom>
          <a:noFill/>
          <a:ln w="127000">
            <a:solidFill>
              <a:srgbClr val="D90B9C"/>
            </a:solidFill>
            <a:round/>
            <a:headEnd/>
            <a:tailEnd type="none" w="sm" len="sm"/>
          </a:ln>
          <a:extLst>
            <a:ext uri="{909E8E84-426E-40DD-AFC4-6F175D3DCCD1}">
              <a14:hiddenFill xmlns:a14="http://schemas.microsoft.com/office/drawing/2010/main">
                <a:noFill/>
              </a14:hiddenFill>
            </a:ext>
          </a:extLst>
        </p:spPr>
        <p:txBody>
          <a:bodyPr/>
          <a:lstStyle/>
          <a:p>
            <a:endParaRPr lang="de-DE"/>
          </a:p>
        </p:txBody>
      </p:sp>
    </p:spTree>
    <p:extLst>
      <p:ext uri="{BB962C8B-B14F-4D97-AF65-F5344CB8AC3E}">
        <p14:creationId xmlns:p14="http://schemas.microsoft.com/office/powerpoint/2010/main" val="183266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AC51EB13-AE00-46EB-8DC4-A816293AB262}"/>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5699A5F7-95B1-4267-B974-CB2B1EF0C4FA}" type="slidenum">
              <a:rPr lang="en-US" altLang="de-DE" sz="1400">
                <a:latin typeface="Arial" panose="020B0604020202020204" pitchFamily="34" charset="0"/>
              </a:rPr>
              <a:pPr/>
              <a:t>24</a:t>
            </a:fld>
            <a:endParaRPr lang="en-US" altLang="de-DE" sz="1400">
              <a:solidFill>
                <a:srgbClr val="0040A6"/>
              </a:solidFill>
              <a:latin typeface="Arial" panose="020B0604020202020204" pitchFamily="34" charset="0"/>
            </a:endParaRPr>
          </a:p>
        </p:txBody>
      </p:sp>
      <p:sp>
        <p:nvSpPr>
          <p:cNvPr id="30723" name="Rectangle 3">
            <a:extLst>
              <a:ext uri="{FF2B5EF4-FFF2-40B4-BE49-F238E27FC236}">
                <a16:creationId xmlns:a16="http://schemas.microsoft.com/office/drawing/2014/main" id="{2781415D-56A1-4B32-A8B9-B99F6D4FF7A2}"/>
              </a:ext>
            </a:extLst>
          </p:cNvPr>
          <p:cNvSpPr>
            <a:spLocks noGrp="1" noChangeArrowheads="1"/>
          </p:cNvSpPr>
          <p:nvPr>
            <p:ph type="title"/>
          </p:nvPr>
        </p:nvSpPr>
        <p:spPr>
          <a:xfrm>
            <a:off x="720000" y="540000"/>
            <a:ext cx="10871200" cy="839787"/>
          </a:xfrm>
        </p:spPr>
        <p:txBody>
          <a:bodyPr/>
          <a:lstStyle/>
          <a:p>
            <a:pPr eaLnBrk="1" hangingPunct="1"/>
            <a:r>
              <a:rPr lang="de-DE" altLang="de-DE" dirty="0"/>
              <a:t>3.1	Karies – Wissen</a:t>
            </a:r>
            <a:br>
              <a:rPr lang="de-DE" altLang="de-DE" dirty="0"/>
            </a:br>
            <a:r>
              <a:rPr lang="de-DE" altLang="de-DE" dirty="0"/>
              <a:t>3.1.4 	Reversible – irreversible Karies</a:t>
            </a:r>
          </a:p>
        </p:txBody>
      </p:sp>
      <p:sp>
        <p:nvSpPr>
          <p:cNvPr id="30724" name="Rectangle 4">
            <a:extLst>
              <a:ext uri="{FF2B5EF4-FFF2-40B4-BE49-F238E27FC236}">
                <a16:creationId xmlns:a16="http://schemas.microsoft.com/office/drawing/2014/main" id="{CEB5CE3F-2A07-4465-B531-7333C9AD6202}"/>
              </a:ext>
            </a:extLst>
          </p:cNvPr>
          <p:cNvSpPr>
            <a:spLocks noChangeArrowheads="1"/>
          </p:cNvSpPr>
          <p:nvPr/>
        </p:nvSpPr>
        <p:spPr bwMode="auto">
          <a:xfrm>
            <a:off x="1631504" y="6210301"/>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57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panose="05040102010807070707" pitchFamily="18" charset="2"/>
              <a:buNone/>
            </a:pPr>
            <a:r>
              <a:rPr lang="de-DE" altLang="ja-JP" sz="1800" b="1" dirty="0">
                <a:solidFill>
                  <a:srgbClr val="D90B9C"/>
                </a:solidFill>
                <a:latin typeface="Wingdings 3" panose="05040102010807070707" pitchFamily="18" charset="2"/>
              </a:rPr>
              <a:t>_	</a:t>
            </a:r>
            <a:r>
              <a:rPr lang="de-DE" altLang="de-DE" sz="1800" b="1" dirty="0">
                <a:solidFill>
                  <a:srgbClr val="D90B9C"/>
                </a:solidFill>
              </a:rPr>
              <a:t>Sobald die Schmelzwand einbricht, ist die Karies irreversibel.</a:t>
            </a:r>
          </a:p>
        </p:txBody>
      </p:sp>
      <p:sp>
        <p:nvSpPr>
          <p:cNvPr id="30725" name="Rectangle 16">
            <a:extLst>
              <a:ext uri="{FF2B5EF4-FFF2-40B4-BE49-F238E27FC236}">
                <a16:creationId xmlns:a16="http://schemas.microsoft.com/office/drawing/2014/main" id="{16727BE4-2DD5-41B4-8A3A-52773F90C145}"/>
              </a:ext>
            </a:extLst>
          </p:cNvPr>
          <p:cNvSpPr>
            <a:spLocks noGrp="1" noChangeArrowheads="1"/>
          </p:cNvSpPr>
          <p:nvPr>
            <p:ph type="body" idx="1"/>
          </p:nvPr>
        </p:nvSpPr>
        <p:spPr>
          <a:xfrm>
            <a:off x="1656000" y="1676400"/>
            <a:ext cx="5943600" cy="4038600"/>
          </a:xfrm>
        </p:spPr>
        <p:txBody>
          <a:bodyPr/>
          <a:lstStyle/>
          <a:p>
            <a:pPr marL="0" indent="0">
              <a:spcBef>
                <a:spcPct val="0"/>
              </a:spcBef>
              <a:buNone/>
            </a:pPr>
            <a:r>
              <a:rPr lang="de-DE" altLang="de-DE" b="1" dirty="0"/>
              <a:t>Bei einem pH-Wert </a:t>
            </a:r>
            <a:r>
              <a:rPr lang="de-DE" altLang="de-DE" b="1" dirty="0">
                <a:cs typeface="Arial" panose="020B0604020202020204" pitchFamily="34" charset="0"/>
              </a:rPr>
              <a:t>&lt; 5,7 beginnt die Demineralisation.</a:t>
            </a:r>
          </a:p>
          <a:p>
            <a:pPr marL="0" indent="0">
              <a:spcBef>
                <a:spcPct val="0"/>
              </a:spcBef>
              <a:buNone/>
            </a:pPr>
            <a:endParaRPr lang="de-DE" altLang="de-DE" b="1" dirty="0">
              <a:cs typeface="Arial" panose="020B0604020202020204" pitchFamily="34" charset="0"/>
            </a:endParaRPr>
          </a:p>
          <a:p>
            <a:pPr marL="0" indent="0">
              <a:spcBef>
                <a:spcPct val="0"/>
              </a:spcBef>
              <a:buNone/>
            </a:pPr>
            <a:r>
              <a:rPr lang="de-DE" altLang="de-DE" b="1" dirty="0"/>
              <a:t>Reversible Karies = Initiale Schmelzläsion</a:t>
            </a:r>
          </a:p>
          <a:p>
            <a:pPr marL="0" indent="0">
              <a:spcBef>
                <a:spcPct val="0"/>
              </a:spcBef>
              <a:buNone/>
            </a:pPr>
            <a:r>
              <a:rPr lang="de-DE" altLang="de-DE" dirty="0"/>
              <a:t>Biofilmbedeckt; bakteriell bedingter, </a:t>
            </a:r>
          </a:p>
          <a:p>
            <a:pPr marL="0" indent="0">
              <a:spcBef>
                <a:spcPct val="0"/>
              </a:spcBef>
              <a:buNone/>
            </a:pPr>
            <a:r>
              <a:rPr lang="de-DE" altLang="de-DE" dirty="0"/>
              <a:t>häufiger pH-Wert-Abfall unter 5,7;</a:t>
            </a:r>
          </a:p>
          <a:p>
            <a:pPr marL="0" indent="0">
              <a:spcBef>
                <a:spcPct val="0"/>
              </a:spcBef>
              <a:buNone/>
            </a:pPr>
            <a:r>
              <a:rPr lang="de-DE" altLang="de-DE" dirty="0"/>
              <a:t>Beginn der Demineralisation des Schmelzes</a:t>
            </a:r>
          </a:p>
          <a:p>
            <a:pPr marL="0" indent="0">
              <a:spcBef>
                <a:spcPct val="0"/>
              </a:spcBef>
              <a:buNone/>
            </a:pPr>
            <a:r>
              <a:rPr lang="de-DE" altLang="de-DE" dirty="0"/>
              <a:t>(</a:t>
            </a:r>
            <a:r>
              <a:rPr lang="de-DE" altLang="de-DE" dirty="0" err="1"/>
              <a:t>white</a:t>
            </a:r>
            <a:r>
              <a:rPr lang="de-DE" altLang="de-DE" dirty="0"/>
              <a:t> </a:t>
            </a:r>
            <a:r>
              <a:rPr lang="de-DE" altLang="de-DE" dirty="0" err="1"/>
              <a:t>spots</a:t>
            </a:r>
            <a:r>
              <a:rPr lang="de-DE" altLang="de-DE" dirty="0"/>
              <a:t>); Oberfläche „pseudo-intakt“</a:t>
            </a:r>
            <a:br>
              <a:rPr lang="de-DE" altLang="de-DE" dirty="0"/>
            </a:br>
            <a:endParaRPr lang="de-DE" altLang="de-DE" dirty="0"/>
          </a:p>
          <a:p>
            <a:pPr marL="0" indent="0">
              <a:spcBef>
                <a:spcPct val="0"/>
              </a:spcBef>
              <a:buNone/>
            </a:pPr>
            <a:r>
              <a:rPr lang="de-DE" altLang="de-DE" dirty="0"/>
              <a:t> </a:t>
            </a:r>
          </a:p>
          <a:p>
            <a:pPr marL="0" indent="0">
              <a:spcBef>
                <a:spcPct val="0"/>
              </a:spcBef>
              <a:buNone/>
            </a:pPr>
            <a:r>
              <a:rPr lang="de-DE" altLang="de-DE" b="1" dirty="0"/>
              <a:t>Irreversible Karies = </a:t>
            </a:r>
            <a:r>
              <a:rPr lang="de-DE" altLang="de-DE" b="1" dirty="0" err="1"/>
              <a:t>Dentinkaries</a:t>
            </a:r>
            <a:endParaRPr lang="de-DE" altLang="de-DE" b="1" dirty="0"/>
          </a:p>
          <a:p>
            <a:pPr marL="0" indent="0">
              <a:spcBef>
                <a:spcPct val="0"/>
              </a:spcBef>
              <a:buNone/>
            </a:pPr>
            <a:r>
              <a:rPr lang="de-DE" altLang="de-DE" dirty="0"/>
              <a:t>Lang andauernder Säureangriff; </a:t>
            </a:r>
            <a:br>
              <a:rPr lang="de-DE" altLang="de-DE" dirty="0"/>
            </a:br>
            <a:r>
              <a:rPr lang="de-DE" altLang="de-DE" dirty="0"/>
              <a:t>keine </a:t>
            </a:r>
            <a:r>
              <a:rPr lang="de-DE" altLang="de-DE" dirty="0" err="1"/>
              <a:t>Remineralisation</a:t>
            </a:r>
            <a:r>
              <a:rPr lang="de-DE" altLang="de-DE" dirty="0"/>
              <a:t>; etablierte </a:t>
            </a:r>
            <a:br>
              <a:rPr lang="de-DE" altLang="de-DE" dirty="0"/>
            </a:br>
            <a:r>
              <a:rPr lang="de-DE" altLang="de-DE" dirty="0"/>
              <a:t>Läsion (manifeste Karies); </a:t>
            </a:r>
            <a:br>
              <a:rPr lang="de-DE" altLang="de-DE" dirty="0"/>
            </a:br>
            <a:r>
              <a:rPr lang="de-DE" altLang="de-DE" dirty="0"/>
              <a:t>Einbruch der Schmelzoberfläche</a:t>
            </a:r>
            <a:endParaRPr lang="de-DE" altLang="de-DE" b="1" dirty="0">
              <a:cs typeface="Arial" panose="020B0604020202020204" pitchFamily="34" charset="0"/>
            </a:endParaRPr>
          </a:p>
        </p:txBody>
      </p:sp>
      <p:sp>
        <p:nvSpPr>
          <p:cNvPr id="30726" name="Rectangle 27">
            <a:extLst>
              <a:ext uri="{FF2B5EF4-FFF2-40B4-BE49-F238E27FC236}">
                <a16:creationId xmlns:a16="http://schemas.microsoft.com/office/drawing/2014/main" id="{588F5609-0CCB-4369-B96E-025CD1C83106}"/>
              </a:ext>
            </a:extLst>
          </p:cNvPr>
          <p:cNvSpPr>
            <a:spLocks noChangeArrowheads="1"/>
          </p:cNvSpPr>
          <p:nvPr/>
        </p:nvSpPr>
        <p:spPr bwMode="auto">
          <a:xfrm>
            <a:off x="7080251" y="3860800"/>
            <a:ext cx="1312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000"/>
              <a:t>Diverse Initialläsionen.</a:t>
            </a:r>
          </a:p>
        </p:txBody>
      </p:sp>
      <p:sp>
        <p:nvSpPr>
          <p:cNvPr id="30727" name="Rectangle 28">
            <a:extLst>
              <a:ext uri="{FF2B5EF4-FFF2-40B4-BE49-F238E27FC236}">
                <a16:creationId xmlns:a16="http://schemas.microsoft.com/office/drawing/2014/main" id="{C9FB9B7E-F405-4648-BD58-61164FFEE004}"/>
              </a:ext>
            </a:extLst>
          </p:cNvPr>
          <p:cNvSpPr>
            <a:spLocks noChangeArrowheads="1"/>
          </p:cNvSpPr>
          <p:nvPr/>
        </p:nvSpPr>
        <p:spPr bwMode="auto">
          <a:xfrm>
            <a:off x="7080251" y="5791200"/>
            <a:ext cx="16732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000"/>
              <a:t>Dentinkaries an Milchzähnen.</a:t>
            </a:r>
          </a:p>
        </p:txBody>
      </p:sp>
      <p:sp>
        <p:nvSpPr>
          <p:cNvPr id="30728" name="Rectangle 36">
            <a:extLst>
              <a:ext uri="{FF2B5EF4-FFF2-40B4-BE49-F238E27FC236}">
                <a16:creationId xmlns:a16="http://schemas.microsoft.com/office/drawing/2014/main" id="{51284170-DA85-4876-9EE8-02BE9B4690F5}"/>
              </a:ext>
            </a:extLst>
          </p:cNvPr>
          <p:cNvSpPr>
            <a:spLocks noChangeArrowheads="1"/>
          </p:cNvSpPr>
          <p:nvPr/>
        </p:nvSpPr>
        <p:spPr bwMode="auto">
          <a:xfrm>
            <a:off x="8257876" y="5965825"/>
            <a:ext cx="117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000" dirty="0"/>
              <a:t>(Fotos: Adrian </a:t>
            </a:r>
            <a:r>
              <a:rPr lang="de-DE" altLang="de-DE" sz="1000" dirty="0" err="1"/>
              <a:t>Lussi</a:t>
            </a:r>
            <a:r>
              <a:rPr lang="de-DE" altLang="de-DE" sz="1000" dirty="0"/>
              <a:t>)</a:t>
            </a:r>
          </a:p>
        </p:txBody>
      </p:sp>
      <p:sp>
        <p:nvSpPr>
          <p:cNvPr id="30729" name="Line 37">
            <a:extLst>
              <a:ext uri="{FF2B5EF4-FFF2-40B4-BE49-F238E27FC236}">
                <a16:creationId xmlns:a16="http://schemas.microsoft.com/office/drawing/2014/main" id="{6D188917-6699-4161-884D-7B8EEB40AFDD}"/>
              </a:ext>
            </a:extLst>
          </p:cNvPr>
          <p:cNvSpPr>
            <a:spLocks noChangeShapeType="1"/>
          </p:cNvSpPr>
          <p:nvPr/>
        </p:nvSpPr>
        <p:spPr bwMode="auto">
          <a:xfrm>
            <a:off x="6522394" y="2420938"/>
            <a:ext cx="28733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0730" name="Line 38">
            <a:extLst>
              <a:ext uri="{FF2B5EF4-FFF2-40B4-BE49-F238E27FC236}">
                <a16:creationId xmlns:a16="http://schemas.microsoft.com/office/drawing/2014/main" id="{307E6C86-453F-4D59-BEDC-E5DE30751291}"/>
              </a:ext>
            </a:extLst>
          </p:cNvPr>
          <p:cNvSpPr>
            <a:spLocks noChangeShapeType="1"/>
          </p:cNvSpPr>
          <p:nvPr/>
        </p:nvSpPr>
        <p:spPr bwMode="auto">
          <a:xfrm>
            <a:off x="5641330" y="4289425"/>
            <a:ext cx="11747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30731" name="Picture 2" descr="P:\kommed\_Wrigley\2014\SalivaDent Update 2014\Bilder\PPT_26_gewöhnlicherer Fall\Wrigley.jpg">
            <a:extLst>
              <a:ext uri="{FF2B5EF4-FFF2-40B4-BE49-F238E27FC236}">
                <a16:creationId xmlns:a16="http://schemas.microsoft.com/office/drawing/2014/main" id="{DA73FD8E-7A54-4230-8661-148ADAA1A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1" y="2205039"/>
            <a:ext cx="2346325" cy="1584325"/>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3" descr="P:\kommed\_Wrigley\2014\SalivaDent Update 2014\Bilder\PPT_26_gewöhnlicherer Fall\Wrigley2.jpg">
            <a:extLst>
              <a:ext uri="{FF2B5EF4-FFF2-40B4-BE49-F238E27FC236}">
                <a16:creationId xmlns:a16="http://schemas.microsoft.com/office/drawing/2014/main" id="{8DF9C8FA-D568-49B3-9A32-0BA72DD09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1" y="4100513"/>
            <a:ext cx="2346325" cy="1631950"/>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1131DFDE-0130-4678-90DE-686B44C09A06}"/>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3969AB4E-2852-4518-8A41-BF4D97B02F0D}" type="slidenum">
              <a:rPr lang="en-US" altLang="de-DE" sz="1400">
                <a:latin typeface="Arial" panose="020B0604020202020204" pitchFamily="34" charset="0"/>
              </a:rPr>
              <a:pPr/>
              <a:t>25</a:t>
            </a:fld>
            <a:endParaRPr lang="en-US" altLang="de-DE" sz="1400">
              <a:solidFill>
                <a:srgbClr val="0040A6"/>
              </a:solidFill>
              <a:latin typeface="Arial" panose="020B0604020202020204" pitchFamily="34" charset="0"/>
            </a:endParaRPr>
          </a:p>
        </p:txBody>
      </p:sp>
      <p:sp>
        <p:nvSpPr>
          <p:cNvPr id="31747" name="Rectangle 2">
            <a:extLst>
              <a:ext uri="{FF2B5EF4-FFF2-40B4-BE49-F238E27FC236}">
                <a16:creationId xmlns:a16="http://schemas.microsoft.com/office/drawing/2014/main" id="{534C3B53-DD7C-41FC-A56A-9A3AED966C28}"/>
              </a:ext>
            </a:extLst>
          </p:cNvPr>
          <p:cNvSpPr>
            <a:spLocks noGrp="1" noChangeArrowheads="1"/>
          </p:cNvSpPr>
          <p:nvPr>
            <p:ph type="title"/>
          </p:nvPr>
        </p:nvSpPr>
        <p:spPr>
          <a:xfrm>
            <a:off x="720000" y="540000"/>
            <a:ext cx="10871200" cy="839787"/>
          </a:xfrm>
        </p:spPr>
        <p:txBody>
          <a:bodyPr/>
          <a:lstStyle/>
          <a:p>
            <a:pPr eaLnBrk="1" hangingPunct="1"/>
            <a:r>
              <a:rPr lang="de-DE" altLang="de-DE" dirty="0"/>
              <a:t>3.2	Karies – Behandlungen</a:t>
            </a:r>
            <a:br>
              <a:rPr lang="de-DE" altLang="de-DE" dirty="0"/>
            </a:br>
            <a:r>
              <a:rPr lang="de-DE" altLang="de-DE" dirty="0"/>
              <a:t>3.2.1 	Behandlungskonzept</a:t>
            </a:r>
          </a:p>
        </p:txBody>
      </p:sp>
      <p:sp>
        <p:nvSpPr>
          <p:cNvPr id="31748" name="Rectangle 4">
            <a:extLst>
              <a:ext uri="{FF2B5EF4-FFF2-40B4-BE49-F238E27FC236}">
                <a16:creationId xmlns:a16="http://schemas.microsoft.com/office/drawing/2014/main" id="{CFB1B19E-D82C-4C20-B1EB-0B37048B0FDE}"/>
              </a:ext>
            </a:extLst>
          </p:cNvPr>
          <p:cNvSpPr>
            <a:spLocks noGrp="1" noChangeArrowheads="1"/>
          </p:cNvSpPr>
          <p:nvPr>
            <p:ph type="body" idx="1"/>
          </p:nvPr>
        </p:nvSpPr>
        <p:spPr>
          <a:xfrm>
            <a:off x="1656000" y="1656000"/>
            <a:ext cx="8153400" cy="4038600"/>
          </a:xfrm>
        </p:spPr>
        <p:txBody>
          <a:bodyPr/>
          <a:lstStyle/>
          <a:p>
            <a:pPr marL="0" indent="0" eaLnBrk="1" hangingPunct="1">
              <a:spcBef>
                <a:spcPct val="0"/>
              </a:spcBef>
              <a:buNone/>
              <a:defRPr/>
            </a:pPr>
            <a:r>
              <a:rPr lang="de-DE" altLang="de-DE" b="1" dirty="0">
                <a:cs typeface="+mn-cs"/>
              </a:rPr>
              <a:t>Karies ist eine Erkrankung – der kariöse Defekt (Kavität) ist das Symptom.</a:t>
            </a:r>
          </a:p>
          <a:p>
            <a:pPr marL="0" indent="0" eaLnBrk="1" hangingPunct="1">
              <a:spcBef>
                <a:spcPct val="0"/>
              </a:spcBef>
              <a:buNone/>
              <a:defRPr/>
            </a:pPr>
            <a:r>
              <a:rPr lang="de-DE" altLang="de-DE" b="1" dirty="0">
                <a:cs typeface="+mn-cs"/>
              </a:rPr>
              <a:t>Prävention bekämpft die Ursache – „Bohren“ repariert nur das Symptom.</a:t>
            </a:r>
          </a:p>
          <a:p>
            <a:pPr marL="0" indent="0" eaLnBrk="1" hangingPunct="1">
              <a:spcBef>
                <a:spcPct val="0"/>
              </a:spcBef>
              <a:buNone/>
              <a:defRPr/>
            </a:pPr>
            <a:endParaRPr lang="de-DE" altLang="de-DE" b="1" dirty="0">
              <a:cs typeface="+mn-cs"/>
            </a:endParaRPr>
          </a:p>
          <a:p>
            <a:pPr eaLnBrk="1" hangingPunct="1">
              <a:spcBef>
                <a:spcPct val="0"/>
              </a:spcBef>
              <a:defRPr/>
            </a:pPr>
            <a:r>
              <a:rPr lang="de-DE" altLang="de-DE" dirty="0">
                <a:cs typeface="+mn-cs"/>
              </a:rPr>
              <a:t>Im kariösen Prozess wandelt sich das Mundbiotop von einem homöostatischen zu einem </a:t>
            </a:r>
            <a:r>
              <a:rPr lang="de-DE" altLang="de-DE" dirty="0" err="1">
                <a:cs typeface="+mn-cs"/>
              </a:rPr>
              <a:t>dysbiotischen</a:t>
            </a:r>
            <a:r>
              <a:rPr lang="de-DE" altLang="de-DE" dirty="0">
                <a:cs typeface="+mn-cs"/>
              </a:rPr>
              <a:t> Zustand: Durch ungünstiges Ernährungs- und Hygieneverhalten </a:t>
            </a:r>
            <a:r>
              <a:rPr lang="de-DE" dirty="0">
                <a:cs typeface="+mn-cs"/>
              </a:rPr>
              <a:t>vermehren sich </a:t>
            </a:r>
            <a:r>
              <a:rPr lang="de-DE" dirty="0" err="1">
                <a:cs typeface="+mn-cs"/>
              </a:rPr>
              <a:t>azidogene</a:t>
            </a:r>
            <a:r>
              <a:rPr lang="de-DE" dirty="0">
                <a:cs typeface="+mn-cs"/>
              </a:rPr>
              <a:t> Bakterien.</a:t>
            </a:r>
            <a:endParaRPr lang="de-DE" altLang="de-DE" dirty="0">
              <a:cs typeface="+mn-cs"/>
            </a:endParaRPr>
          </a:p>
          <a:p>
            <a:pPr marL="190500" lvl="1" indent="-188913" eaLnBrk="1" hangingPunct="1">
              <a:spcBef>
                <a:spcPct val="0"/>
              </a:spcBef>
              <a:defRPr/>
            </a:pPr>
            <a:r>
              <a:rPr lang="de-DE" altLang="de-DE" dirty="0"/>
              <a:t>Präventive Maßnahmen behandeln die Ursache; die klassische Therapie durch Füllungen, Kronen usw. behandelt nur das Symptom und ist als alleinige Therapie der Erkrankung ungeeignet. </a:t>
            </a:r>
          </a:p>
          <a:p>
            <a:pPr marL="190500" lvl="1" indent="-188913" eaLnBrk="1" hangingPunct="1">
              <a:spcBef>
                <a:spcPct val="0"/>
              </a:spcBef>
              <a:defRPr/>
            </a:pPr>
            <a:r>
              <a:rPr lang="de-DE" altLang="de-DE" dirty="0"/>
              <a:t>Diagnosebasierte Prävention bedeutet, rechtzeitig die Verschiebung von der Homöostase zur </a:t>
            </a:r>
            <a:r>
              <a:rPr lang="de-DE" altLang="de-DE" dirty="0" err="1"/>
              <a:t>Dysbiose</a:t>
            </a:r>
            <a:r>
              <a:rPr lang="de-DE" altLang="de-DE" dirty="0"/>
              <a:t> zu erkennen. Neben klinischen Parametern gelingt dies durch einen Speicheltest, der bakteriologische und funktionelle Speichelparameter bestimmen kann. Dadurch ist es möglich, bereits vor Eintreten eines Schadens einen </a:t>
            </a:r>
            <a:r>
              <a:rPr lang="de-DE" altLang="de-DE" dirty="0" err="1"/>
              <a:t>dysbiotischen</a:t>
            </a:r>
            <a:r>
              <a:rPr lang="de-DE" altLang="de-DE" dirty="0"/>
              <a:t> Zustand zu diagnostizieren.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84337679-4E37-4F92-B2D7-44EA5E99F4E4}"/>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DD2767EE-96A2-4639-B292-F787C3166E94}" type="slidenum">
              <a:rPr lang="en-US" altLang="de-DE" sz="1400">
                <a:latin typeface="Arial" panose="020B0604020202020204" pitchFamily="34" charset="0"/>
              </a:rPr>
              <a:pPr/>
              <a:t>26</a:t>
            </a:fld>
            <a:endParaRPr lang="en-US" altLang="de-DE" sz="1400">
              <a:solidFill>
                <a:srgbClr val="0040A6"/>
              </a:solidFill>
              <a:latin typeface="Arial" panose="020B0604020202020204" pitchFamily="34" charset="0"/>
            </a:endParaRPr>
          </a:p>
        </p:txBody>
      </p:sp>
      <p:sp>
        <p:nvSpPr>
          <p:cNvPr id="32771" name="Rectangle 2">
            <a:extLst>
              <a:ext uri="{FF2B5EF4-FFF2-40B4-BE49-F238E27FC236}">
                <a16:creationId xmlns:a16="http://schemas.microsoft.com/office/drawing/2014/main" id="{852E51D0-883D-4EC7-8BB0-6486B065F214}"/>
              </a:ext>
            </a:extLst>
          </p:cNvPr>
          <p:cNvSpPr>
            <a:spLocks noGrp="1" noChangeArrowheads="1"/>
          </p:cNvSpPr>
          <p:nvPr>
            <p:ph type="title"/>
          </p:nvPr>
        </p:nvSpPr>
        <p:spPr>
          <a:xfrm>
            <a:off x="720000" y="540000"/>
            <a:ext cx="10871200" cy="839787"/>
          </a:xfrm>
        </p:spPr>
        <p:txBody>
          <a:bodyPr/>
          <a:lstStyle/>
          <a:p>
            <a:pPr eaLnBrk="1" hangingPunct="1"/>
            <a:r>
              <a:rPr lang="de-DE" altLang="de-DE" dirty="0"/>
              <a:t>3.2	Karies – Behandlungen</a:t>
            </a:r>
            <a:br>
              <a:rPr lang="de-DE" altLang="de-DE" dirty="0"/>
            </a:br>
            <a:r>
              <a:rPr lang="de-DE" altLang="de-DE" dirty="0"/>
              <a:t>3.2.1 	Behandlungsgrundlagen</a:t>
            </a:r>
          </a:p>
        </p:txBody>
      </p:sp>
      <p:sp>
        <p:nvSpPr>
          <p:cNvPr id="32772" name="Rectangle 4">
            <a:extLst>
              <a:ext uri="{FF2B5EF4-FFF2-40B4-BE49-F238E27FC236}">
                <a16:creationId xmlns:a16="http://schemas.microsoft.com/office/drawing/2014/main" id="{DF5DD5B5-A632-4A30-B8C9-DDF7A9C67B89}"/>
              </a:ext>
            </a:extLst>
          </p:cNvPr>
          <p:cNvSpPr>
            <a:spLocks noGrp="1" noChangeArrowheads="1"/>
          </p:cNvSpPr>
          <p:nvPr>
            <p:ph type="body" idx="1"/>
          </p:nvPr>
        </p:nvSpPr>
        <p:spPr>
          <a:xfrm>
            <a:off x="1656000" y="1676400"/>
            <a:ext cx="8153400" cy="4038600"/>
          </a:xfrm>
        </p:spPr>
        <p:txBody>
          <a:bodyPr/>
          <a:lstStyle/>
          <a:p>
            <a:pPr marL="0" indent="0" eaLnBrk="1" hangingPunct="1">
              <a:spcBef>
                <a:spcPct val="0"/>
              </a:spcBef>
              <a:buNone/>
            </a:pPr>
            <a:r>
              <a:rPr lang="de-DE" altLang="de-DE" b="1" dirty="0"/>
              <a:t>Ansatzpunkte für eine präventionsorientierte Behandlungsstrategie sind</a:t>
            </a:r>
          </a:p>
          <a:p>
            <a:pPr marL="0" indent="0" eaLnBrk="1" hangingPunct="1">
              <a:spcBef>
                <a:spcPct val="0"/>
              </a:spcBef>
              <a:buNone/>
            </a:pPr>
            <a:r>
              <a:rPr lang="de-DE" altLang="de-DE" b="1" dirty="0"/>
              <a:t> </a:t>
            </a:r>
          </a:p>
          <a:p>
            <a:pPr marL="190500" lvl="1" indent="-188913" eaLnBrk="1" hangingPunct="1">
              <a:spcBef>
                <a:spcPct val="0"/>
              </a:spcBef>
            </a:pPr>
            <a:r>
              <a:rPr lang="de-DE" altLang="de-DE" dirty="0"/>
              <a:t>Bekämpfung ursächlicher Faktoren</a:t>
            </a:r>
          </a:p>
          <a:p>
            <a:pPr marL="1587" lvl="1" indent="0" eaLnBrk="1" hangingPunct="1">
              <a:spcBef>
                <a:spcPct val="0"/>
              </a:spcBef>
              <a:buNone/>
            </a:pPr>
            <a:r>
              <a:rPr lang="de-DE" altLang="de-DE" dirty="0"/>
              <a:t>   – Zuckerreiche Ernährung</a:t>
            </a:r>
          </a:p>
          <a:p>
            <a:pPr marL="1587" lvl="1" indent="0" eaLnBrk="1" hangingPunct="1">
              <a:spcBef>
                <a:spcPct val="0"/>
              </a:spcBef>
              <a:buNone/>
            </a:pPr>
            <a:r>
              <a:rPr lang="de-DE" altLang="de-DE" dirty="0"/>
              <a:t>   – Defizitäre Mundhygiene</a:t>
            </a:r>
          </a:p>
          <a:p>
            <a:pPr marL="1587" lvl="1" indent="0" eaLnBrk="1" hangingPunct="1">
              <a:spcBef>
                <a:spcPct val="0"/>
              </a:spcBef>
              <a:buNone/>
            </a:pPr>
            <a:r>
              <a:rPr lang="de-DE" altLang="de-DE" dirty="0"/>
              <a:t>   – Prädilektionsstellen</a:t>
            </a:r>
          </a:p>
          <a:p>
            <a:pPr marL="392113" lvl="3" indent="-198438" eaLnBrk="1" hangingPunct="1">
              <a:spcBef>
                <a:spcPct val="0"/>
              </a:spcBef>
              <a:buNone/>
            </a:pPr>
            <a:endParaRPr lang="de-DE" altLang="de-DE" dirty="0"/>
          </a:p>
          <a:p>
            <a:pPr marL="190500" lvl="1" indent="-188913" eaLnBrk="1" hangingPunct="1">
              <a:spcBef>
                <a:spcPct val="0"/>
              </a:spcBef>
            </a:pPr>
            <a:r>
              <a:rPr lang="de-DE" altLang="de-DE" dirty="0"/>
              <a:t>Stärkung der Wirtsabwehr durch</a:t>
            </a:r>
          </a:p>
          <a:p>
            <a:pPr marL="392113" lvl="3" indent="-198438" eaLnBrk="1" hangingPunct="1">
              <a:spcBef>
                <a:spcPct val="0"/>
              </a:spcBef>
              <a:buNone/>
            </a:pPr>
            <a:r>
              <a:rPr lang="de-DE" altLang="de-DE" dirty="0"/>
              <a:t>–	Fluorid</a:t>
            </a:r>
          </a:p>
          <a:p>
            <a:pPr marL="392113" lvl="3" indent="-198438" eaLnBrk="1" hangingPunct="1">
              <a:spcBef>
                <a:spcPct val="0"/>
              </a:spcBef>
              <a:buNone/>
            </a:pPr>
            <a:r>
              <a:rPr lang="de-DE" altLang="de-DE" dirty="0"/>
              <a:t>–	Speichelstimulation zwischendurch  </a:t>
            </a:r>
          </a:p>
        </p:txBody>
      </p:sp>
      <p:sp>
        <p:nvSpPr>
          <p:cNvPr id="32773" name="Rectangle 13">
            <a:extLst>
              <a:ext uri="{FF2B5EF4-FFF2-40B4-BE49-F238E27FC236}">
                <a16:creationId xmlns:a16="http://schemas.microsoft.com/office/drawing/2014/main" id="{B98F99EE-A78B-4A46-932A-8C9BC6D9720F}"/>
              </a:ext>
            </a:extLst>
          </p:cNvPr>
          <p:cNvSpPr>
            <a:spLocks noChangeArrowheads="1"/>
          </p:cNvSpPr>
          <p:nvPr/>
        </p:nvSpPr>
        <p:spPr bwMode="auto">
          <a:xfrm>
            <a:off x="1656000" y="5229201"/>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57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panose="05040102010807070707" pitchFamily="18" charset="2"/>
              <a:buChar char="_"/>
            </a:pPr>
            <a:r>
              <a:rPr lang="de-DE" altLang="de-DE" sz="1800" b="1" dirty="0">
                <a:solidFill>
                  <a:srgbClr val="D90B9C"/>
                </a:solidFill>
              </a:rPr>
              <a:t>Wissenschaftlich ist erwiesen: Speichelstimulation mit zuckerfreiem</a:t>
            </a:r>
            <a:br>
              <a:rPr lang="de-DE" altLang="de-DE" sz="1800" b="1" dirty="0">
                <a:solidFill>
                  <a:srgbClr val="D90B9C"/>
                </a:solidFill>
              </a:rPr>
            </a:br>
            <a:r>
              <a:rPr lang="de-DE" altLang="de-DE" sz="1800" b="1" dirty="0">
                <a:solidFill>
                  <a:srgbClr val="D90B9C"/>
                </a:solidFill>
              </a:rPr>
              <a:t>Kaugummi zur Zahnpflege zwischendurch, zusätzlich zum 2 x täglichen</a:t>
            </a:r>
          </a:p>
          <a:p>
            <a:pPr>
              <a:spcBef>
                <a:spcPct val="0"/>
              </a:spcBef>
              <a:buFontTx/>
              <a:buNone/>
            </a:pPr>
            <a:r>
              <a:rPr lang="de-DE" altLang="de-DE" sz="1800" b="1" dirty="0">
                <a:solidFill>
                  <a:srgbClr val="D90B9C"/>
                </a:solidFill>
              </a:rPr>
              <a:t>	Zähneputzen mit einer Fluorid-Zahnpasta sowie gegebenenfalls weiteren</a:t>
            </a:r>
          </a:p>
          <a:p>
            <a:pPr>
              <a:spcBef>
                <a:spcPct val="0"/>
              </a:spcBef>
              <a:buFontTx/>
              <a:buNone/>
            </a:pPr>
            <a:r>
              <a:rPr lang="de-DE" altLang="de-DE" sz="1800" b="1" dirty="0">
                <a:solidFill>
                  <a:srgbClr val="D90B9C"/>
                </a:solidFill>
              </a:rPr>
              <a:t>	Fluoridierungsmaßnahmen, hilft, das Kariesrisiko zu reduzieren.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afik 2">
            <a:extLst>
              <a:ext uri="{FF2B5EF4-FFF2-40B4-BE49-F238E27FC236}">
                <a16:creationId xmlns:a16="http://schemas.microsoft.com/office/drawing/2014/main" id="{977C35F6-784C-4DBE-83F0-416680A7E1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1593850"/>
            <a:ext cx="54721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D029EA2A-D22F-4B16-8FB0-5EB37CCC1E89}"/>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959363AE-EA8F-43AB-AC90-CB18A6A93B73}" type="slidenum">
              <a:rPr lang="en-US" altLang="de-DE" sz="1400">
                <a:latin typeface="Arial" panose="020B0604020202020204" pitchFamily="34" charset="0"/>
              </a:rPr>
              <a:pPr/>
              <a:t>27</a:t>
            </a:fld>
            <a:endParaRPr lang="en-US" altLang="de-DE" sz="1400">
              <a:solidFill>
                <a:srgbClr val="0040A6"/>
              </a:solidFill>
              <a:latin typeface="Arial" panose="020B0604020202020204" pitchFamily="34" charset="0"/>
            </a:endParaRPr>
          </a:p>
        </p:txBody>
      </p:sp>
      <p:sp>
        <p:nvSpPr>
          <p:cNvPr id="33796" name="Rectangle 2">
            <a:extLst>
              <a:ext uri="{FF2B5EF4-FFF2-40B4-BE49-F238E27FC236}">
                <a16:creationId xmlns:a16="http://schemas.microsoft.com/office/drawing/2014/main" id="{6162CE89-E63F-478A-B67F-B3E25559E3AF}"/>
              </a:ext>
            </a:extLst>
          </p:cNvPr>
          <p:cNvSpPr>
            <a:spLocks noGrp="1" noChangeArrowheads="1"/>
          </p:cNvSpPr>
          <p:nvPr>
            <p:ph type="title"/>
          </p:nvPr>
        </p:nvSpPr>
        <p:spPr>
          <a:xfrm>
            <a:off x="720000" y="540000"/>
            <a:ext cx="10871200" cy="839787"/>
          </a:xfrm>
        </p:spPr>
        <p:txBody>
          <a:bodyPr/>
          <a:lstStyle/>
          <a:p>
            <a:pPr eaLnBrk="1" hangingPunct="1"/>
            <a:r>
              <a:rPr lang="de-DE" altLang="de-DE" dirty="0"/>
              <a:t>3.2	Karies – Behandlungen</a:t>
            </a:r>
            <a:br>
              <a:rPr lang="de-DE" altLang="de-DE" dirty="0"/>
            </a:br>
            <a:r>
              <a:rPr lang="de-DE" altLang="de-DE" dirty="0"/>
              <a:t>3.2.1 	Tipps für ein zahngesundes Ernährungsverhalten</a:t>
            </a:r>
          </a:p>
        </p:txBody>
      </p:sp>
      <p:sp>
        <p:nvSpPr>
          <p:cNvPr id="33797" name="Rectangle 4">
            <a:extLst>
              <a:ext uri="{FF2B5EF4-FFF2-40B4-BE49-F238E27FC236}">
                <a16:creationId xmlns:a16="http://schemas.microsoft.com/office/drawing/2014/main" id="{2D533052-C2FA-43A1-A415-F241817BCF69}"/>
              </a:ext>
            </a:extLst>
          </p:cNvPr>
          <p:cNvSpPr>
            <a:spLocks noGrp="1" noChangeArrowheads="1"/>
          </p:cNvSpPr>
          <p:nvPr>
            <p:ph type="body" idx="1"/>
          </p:nvPr>
        </p:nvSpPr>
        <p:spPr>
          <a:xfrm>
            <a:off x="1677600" y="1676400"/>
            <a:ext cx="8153400" cy="4038600"/>
          </a:xfrm>
        </p:spPr>
        <p:txBody>
          <a:bodyPr/>
          <a:lstStyle/>
          <a:p>
            <a:pPr marL="0" indent="0" eaLnBrk="1" hangingPunct="1">
              <a:spcBef>
                <a:spcPct val="0"/>
              </a:spcBef>
              <a:buNone/>
            </a:pPr>
            <a:r>
              <a:rPr lang="de-DE" altLang="de-DE" b="1" dirty="0"/>
              <a:t>Die Ernährungspyramide</a:t>
            </a:r>
          </a:p>
          <a:p>
            <a:pPr marL="0" indent="0" eaLnBrk="1" hangingPunct="1">
              <a:spcBef>
                <a:spcPct val="0"/>
              </a:spcBef>
              <a:buNone/>
            </a:pPr>
            <a:endParaRPr lang="de-DE" altLang="de-DE" b="1" dirty="0"/>
          </a:p>
        </p:txBody>
      </p:sp>
      <p:sp>
        <p:nvSpPr>
          <p:cNvPr id="29701" name="Rectangle 13">
            <a:extLst>
              <a:ext uri="{FF2B5EF4-FFF2-40B4-BE49-F238E27FC236}">
                <a16:creationId xmlns:a16="http://schemas.microsoft.com/office/drawing/2014/main" id="{BCC2EC74-B4C4-424F-BC9F-0E833C20CF42}"/>
              </a:ext>
            </a:extLst>
          </p:cNvPr>
          <p:cNvSpPr>
            <a:spLocks noChangeArrowheads="1"/>
          </p:cNvSpPr>
          <p:nvPr/>
        </p:nvSpPr>
        <p:spPr bwMode="auto">
          <a:xfrm>
            <a:off x="1677600" y="5516564"/>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5750" indent="-285750" algn="l">
              <a:spcBef>
                <a:spcPct val="20000"/>
              </a:spcBef>
              <a:buFont typeface="Wingdings" pitchFamily="2" charset="2"/>
              <a:buChar char="§"/>
              <a:defRPr>
                <a:solidFill>
                  <a:schemeClr val="tx1"/>
                </a:solidFill>
                <a:latin typeface="Arial" charset="0"/>
                <a:ea typeface="ヒラギノ角ゴ Pro W3" pitchFamily="1" charset="-128"/>
              </a:defRPr>
            </a:lvl1pPr>
            <a:lvl2pPr marL="742950" indent="-285750" algn="l">
              <a:spcBef>
                <a:spcPct val="20000"/>
              </a:spcBef>
              <a:buFont typeface="Wingdings" pitchFamily="2" charset="2"/>
              <a:buChar char="§"/>
              <a:defRPr>
                <a:solidFill>
                  <a:schemeClr val="tx1"/>
                </a:solidFill>
                <a:latin typeface="Arial" charset="0"/>
                <a:ea typeface="ヒラギノ角ゴ Pro W3" pitchFamily="1" charset="-128"/>
              </a:defRPr>
            </a:lvl2pPr>
            <a:lvl3pPr marL="1143000" indent="-228600" algn="l">
              <a:spcBef>
                <a:spcPct val="20000"/>
              </a:spcBef>
              <a:buFont typeface="Wingdings" pitchFamily="2" charset="2"/>
              <a:buChar char="§"/>
              <a:defRPr>
                <a:solidFill>
                  <a:schemeClr val="tx1"/>
                </a:solidFill>
                <a:latin typeface="Arial" charset="0"/>
                <a:ea typeface="ヒラギノ角ゴ Pro W3" pitchFamily="1" charset="-128"/>
              </a:defRPr>
            </a:lvl3pPr>
            <a:lvl4pPr marL="1600200" indent="-228600" algn="l">
              <a:spcBef>
                <a:spcPct val="20000"/>
              </a:spcBef>
              <a:buFont typeface="Wingdings" pitchFamily="2" charset="2"/>
              <a:buChar char="§"/>
              <a:defRPr>
                <a:solidFill>
                  <a:schemeClr val="tx1"/>
                </a:solidFill>
                <a:latin typeface="Arial" charset="0"/>
                <a:ea typeface="ヒラギノ角ゴ Pro W3" pitchFamily="1" charset="-128"/>
              </a:defRPr>
            </a:lvl4pPr>
            <a:lvl5pPr marL="2057400" indent="-228600" algn="l">
              <a:spcBef>
                <a:spcPct val="20000"/>
              </a:spcBef>
              <a:buFont typeface="Wingdings" pitchFamily="2" charset="2"/>
              <a:buChar char="§"/>
              <a:defRPr>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Font typeface="Wingdings" pitchFamily="2" charset="2"/>
              <a:buChar char="§"/>
              <a:defRPr>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Font typeface="Wingdings" pitchFamily="2" charset="2"/>
              <a:buChar char="§"/>
              <a:defRPr>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Font typeface="Wingdings" pitchFamily="2" charset="2"/>
              <a:buChar char="§"/>
              <a:defRPr>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Font typeface="Wingdings" pitchFamily="2" charset="2"/>
              <a:buChar char="§"/>
              <a:defRPr>
                <a:solidFill>
                  <a:schemeClr val="tx1"/>
                </a:solidFill>
                <a:latin typeface="Arial" charset="0"/>
                <a:ea typeface="ヒラギノ角ゴ Pro W3" pitchFamily="1" charset="-128"/>
              </a:defRPr>
            </a:lvl9pPr>
          </a:lstStyle>
          <a:p>
            <a:pPr eaLnBrk="0" hangingPunct="0">
              <a:spcBef>
                <a:spcPct val="0"/>
              </a:spcBef>
              <a:buFont typeface="Wingdings 3" pitchFamily="18" charset="2"/>
              <a:buChar char="_"/>
              <a:defRPr/>
            </a:pPr>
            <a:r>
              <a:rPr lang="de-DE" altLang="de-DE" sz="1800" b="1" dirty="0">
                <a:solidFill>
                  <a:srgbClr val="D90B9C"/>
                </a:solidFill>
                <a:cs typeface="+mn-cs"/>
              </a:rPr>
              <a:t>Reichlich knackige, kauaktive Nahrungsmittel auf den Speiseplan</a:t>
            </a:r>
          </a:p>
          <a:p>
            <a:pPr marL="0" indent="0" eaLnBrk="0" hangingPunct="0">
              <a:spcBef>
                <a:spcPct val="0"/>
              </a:spcBef>
              <a:buNone/>
              <a:defRPr/>
            </a:pPr>
            <a:r>
              <a:rPr lang="de-DE" altLang="de-DE" sz="1800" b="1" dirty="0">
                <a:solidFill>
                  <a:srgbClr val="D90B9C"/>
                </a:solidFill>
                <a:cs typeface="+mn-cs"/>
              </a:rPr>
              <a:t>     setzen, z. B. frisches festes Obst und Gemüse wie Äpfel, Karotten, </a:t>
            </a:r>
            <a:br>
              <a:rPr lang="de-DE" altLang="de-DE" sz="1800" b="1" dirty="0">
                <a:solidFill>
                  <a:srgbClr val="D90B9C"/>
                </a:solidFill>
                <a:cs typeface="+mn-cs"/>
              </a:rPr>
            </a:br>
            <a:r>
              <a:rPr lang="de-DE" altLang="de-DE" sz="1800" b="1" dirty="0">
                <a:solidFill>
                  <a:srgbClr val="D90B9C"/>
                </a:solidFill>
                <a:cs typeface="+mn-cs"/>
              </a:rPr>
              <a:t>     Paprika und Gurken.</a:t>
            </a:r>
          </a:p>
        </p:txBody>
      </p:sp>
      <p:sp>
        <p:nvSpPr>
          <p:cNvPr id="33799" name="Text Box 11">
            <a:extLst>
              <a:ext uri="{FF2B5EF4-FFF2-40B4-BE49-F238E27FC236}">
                <a16:creationId xmlns:a16="http://schemas.microsoft.com/office/drawing/2014/main" id="{D9C6E0D9-AB37-429B-A708-24E8982E1C19}"/>
              </a:ext>
            </a:extLst>
          </p:cNvPr>
          <p:cNvSpPr txBox="1">
            <a:spLocks noChangeArrowheads="1"/>
          </p:cNvSpPr>
          <p:nvPr/>
        </p:nvSpPr>
        <p:spPr bwMode="auto">
          <a:xfrm>
            <a:off x="8472488" y="4868863"/>
            <a:ext cx="147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a:t>(Copyright aid infodienst, Idee: S. Mannhardt)</a:t>
            </a:r>
            <a:br>
              <a:rPr lang="de-DE" altLang="de-DE" sz="1000"/>
            </a:br>
            <a:endParaRPr lang="de-DE" altLang="de-DE"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AF731B8-CA11-44A0-8F75-B75AB883F368}"/>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103BC3A2-D236-46A3-ACAF-D18D5F4C842F}" type="slidenum">
              <a:rPr lang="en-US" altLang="de-DE" sz="1400">
                <a:latin typeface="Arial" panose="020B0604020202020204" pitchFamily="34" charset="0"/>
              </a:rPr>
              <a:pPr/>
              <a:t>28</a:t>
            </a:fld>
            <a:endParaRPr lang="en-US" altLang="de-DE" sz="1400">
              <a:solidFill>
                <a:srgbClr val="0040A6"/>
              </a:solidFill>
              <a:latin typeface="Arial" panose="020B0604020202020204" pitchFamily="34" charset="0"/>
            </a:endParaRPr>
          </a:p>
        </p:txBody>
      </p:sp>
      <p:pic>
        <p:nvPicPr>
          <p:cNvPr id="34819" name="Picture 28">
            <a:extLst>
              <a:ext uri="{FF2B5EF4-FFF2-40B4-BE49-F238E27FC236}">
                <a16:creationId xmlns:a16="http://schemas.microsoft.com/office/drawing/2014/main" id="{6DBB7CCF-523C-4E43-82B7-BE3AA8A51B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35267" y="2393951"/>
            <a:ext cx="3626267" cy="24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a:extLst>
              <a:ext uri="{FF2B5EF4-FFF2-40B4-BE49-F238E27FC236}">
                <a16:creationId xmlns:a16="http://schemas.microsoft.com/office/drawing/2014/main" id="{2D3552A8-3A17-498F-980F-8EF47B67D832}"/>
              </a:ext>
            </a:extLst>
          </p:cNvPr>
          <p:cNvSpPr>
            <a:spLocks noGrp="1" noChangeArrowheads="1"/>
          </p:cNvSpPr>
          <p:nvPr>
            <p:ph type="title"/>
          </p:nvPr>
        </p:nvSpPr>
        <p:spPr>
          <a:xfrm>
            <a:off x="720000" y="540000"/>
            <a:ext cx="8153400" cy="839787"/>
          </a:xfrm>
        </p:spPr>
        <p:txBody>
          <a:bodyPr/>
          <a:lstStyle/>
          <a:p>
            <a:pPr eaLnBrk="1" hangingPunct="1"/>
            <a:r>
              <a:rPr lang="de-DE" altLang="de-DE" dirty="0"/>
              <a:t>3.2	Karies – Behandlungen</a:t>
            </a:r>
            <a:br>
              <a:rPr lang="de-DE" altLang="de-DE" dirty="0"/>
            </a:br>
            <a:r>
              <a:rPr lang="de-DE" altLang="de-DE" dirty="0"/>
              <a:t>3.2.2	Stärkung Wirtsabwehr</a:t>
            </a:r>
          </a:p>
        </p:txBody>
      </p:sp>
      <p:sp>
        <p:nvSpPr>
          <p:cNvPr id="34821" name="Rectangle 13">
            <a:extLst>
              <a:ext uri="{FF2B5EF4-FFF2-40B4-BE49-F238E27FC236}">
                <a16:creationId xmlns:a16="http://schemas.microsoft.com/office/drawing/2014/main" id="{1DF5E39D-3EDF-4F24-B7AD-948340AF836B}"/>
              </a:ext>
            </a:extLst>
          </p:cNvPr>
          <p:cNvSpPr>
            <a:spLocks noChangeArrowheads="1"/>
          </p:cNvSpPr>
          <p:nvPr/>
        </p:nvSpPr>
        <p:spPr bwMode="auto">
          <a:xfrm>
            <a:off x="1656000" y="1681164"/>
            <a:ext cx="81549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Fluoridierung und Speichelaktivierung verschieben die Demineralisation zur Remineralisation.</a:t>
            </a:r>
          </a:p>
        </p:txBody>
      </p:sp>
      <p:sp>
        <p:nvSpPr>
          <p:cNvPr id="34822" name="Line 19">
            <a:extLst>
              <a:ext uri="{FF2B5EF4-FFF2-40B4-BE49-F238E27FC236}">
                <a16:creationId xmlns:a16="http://schemas.microsoft.com/office/drawing/2014/main" id="{61EAF426-7030-4828-9CEF-C32633F57EDC}"/>
              </a:ext>
            </a:extLst>
          </p:cNvPr>
          <p:cNvSpPr>
            <a:spLocks noChangeShapeType="1"/>
          </p:cNvSpPr>
          <p:nvPr/>
        </p:nvSpPr>
        <p:spPr bwMode="auto">
          <a:xfrm>
            <a:off x="6248400" y="2393950"/>
            <a:ext cx="0" cy="378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4823" name="Rectangle 22">
            <a:extLst>
              <a:ext uri="{FF2B5EF4-FFF2-40B4-BE49-F238E27FC236}">
                <a16:creationId xmlns:a16="http://schemas.microsoft.com/office/drawing/2014/main" id="{07405DFE-53E3-4B9E-95DE-EF53BC6A7275}"/>
              </a:ext>
            </a:extLst>
          </p:cNvPr>
          <p:cNvSpPr>
            <a:spLocks noChangeArrowheads="1"/>
          </p:cNvSpPr>
          <p:nvPr/>
        </p:nvSpPr>
        <p:spPr bwMode="auto">
          <a:xfrm>
            <a:off x="8131696" y="4696694"/>
            <a:ext cx="1636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US" altLang="de-DE" sz="1000" dirty="0"/>
              <a:t>(Zimmer 2020)</a:t>
            </a:r>
            <a:endParaRPr lang="de-DE" altLang="de-DE" sz="1000" dirty="0"/>
          </a:p>
        </p:txBody>
      </p:sp>
      <p:sp>
        <p:nvSpPr>
          <p:cNvPr id="10" name="Rectangle 17">
            <a:extLst>
              <a:ext uri="{FF2B5EF4-FFF2-40B4-BE49-F238E27FC236}">
                <a16:creationId xmlns:a16="http://schemas.microsoft.com/office/drawing/2014/main" id="{ED1505F7-FDF8-453E-ADA7-C4DB7AED259C}"/>
              </a:ext>
            </a:extLst>
          </p:cNvPr>
          <p:cNvSpPr>
            <a:spLocks noChangeArrowheads="1"/>
          </p:cNvSpPr>
          <p:nvPr/>
        </p:nvSpPr>
        <p:spPr bwMode="auto">
          <a:xfrm>
            <a:off x="6842137" y="5084763"/>
            <a:ext cx="36938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panose="05040102010807070707" pitchFamily="18" charset="2"/>
              <a:buNone/>
            </a:pPr>
            <a:r>
              <a:rPr lang="de-DE" altLang="ja-JP" sz="1800" b="1" dirty="0">
                <a:solidFill>
                  <a:srgbClr val="D90B9C"/>
                </a:solidFill>
                <a:latin typeface="Wingdings 3" panose="05040102010807070707" pitchFamily="18" charset="2"/>
              </a:rPr>
              <a:t>_	</a:t>
            </a:r>
            <a:r>
              <a:rPr lang="de-DE" altLang="ja-JP" sz="1800" b="1" dirty="0">
                <a:solidFill>
                  <a:srgbClr val="D90B9C"/>
                </a:solidFill>
              </a:rPr>
              <a:t>Fluorid</a:t>
            </a:r>
            <a:r>
              <a:rPr lang="de-DE" altLang="de-DE" sz="1800" b="1" dirty="0">
                <a:solidFill>
                  <a:srgbClr val="D90B9C"/>
                </a:solidFill>
              </a:rPr>
              <a:t> (F</a:t>
            </a:r>
            <a:r>
              <a:rPr lang="de-DE" altLang="de-DE" sz="1800" b="1" baseline="30000" dirty="0">
                <a:solidFill>
                  <a:srgbClr val="D90B9C"/>
                </a:solidFill>
              </a:rPr>
              <a:t>–</a:t>
            </a:r>
            <a:r>
              <a:rPr lang="de-DE" altLang="de-DE" sz="1800" b="1" dirty="0">
                <a:solidFill>
                  <a:srgbClr val="D90B9C"/>
                </a:solidFill>
              </a:rPr>
              <a:t>) entzieht dem Zahn    die Säure-Ionen (H</a:t>
            </a:r>
            <a:r>
              <a:rPr lang="de-DE" altLang="de-DE" sz="1800" b="1" baseline="30000" dirty="0">
                <a:solidFill>
                  <a:srgbClr val="D90B9C"/>
                </a:solidFill>
              </a:rPr>
              <a:t>+</a:t>
            </a:r>
            <a:r>
              <a:rPr lang="de-DE" altLang="de-DE" sz="1800" b="1" dirty="0">
                <a:solidFill>
                  <a:srgbClr val="D90B9C"/>
                </a:solidFill>
              </a:rPr>
              <a:t>) und ermöglicht damit den Wieder-einbau des Kalziums.</a:t>
            </a:r>
          </a:p>
        </p:txBody>
      </p:sp>
      <p:sp>
        <p:nvSpPr>
          <p:cNvPr id="11" name="Rectangle 16">
            <a:extLst>
              <a:ext uri="{FF2B5EF4-FFF2-40B4-BE49-F238E27FC236}">
                <a16:creationId xmlns:a16="http://schemas.microsoft.com/office/drawing/2014/main" id="{861DFBC3-E2E7-4484-9FA4-482736805735}"/>
              </a:ext>
            </a:extLst>
          </p:cNvPr>
          <p:cNvSpPr>
            <a:spLocks noChangeArrowheads="1"/>
          </p:cNvSpPr>
          <p:nvPr/>
        </p:nvSpPr>
        <p:spPr bwMode="auto">
          <a:xfrm>
            <a:off x="1656000" y="5084763"/>
            <a:ext cx="41925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a:buChar char="_"/>
            </a:pPr>
            <a:r>
              <a:rPr lang="de-DE" altLang="de-DE" sz="1800" b="1" dirty="0">
                <a:solidFill>
                  <a:srgbClr val="D90B9C"/>
                </a:solidFill>
              </a:rPr>
              <a:t>Säure-Ionen (Protonen, H</a:t>
            </a:r>
            <a:r>
              <a:rPr lang="de-DE" altLang="de-DE" sz="1800" b="1" baseline="30000" dirty="0">
                <a:solidFill>
                  <a:srgbClr val="D90B9C"/>
                </a:solidFill>
              </a:rPr>
              <a:t>+</a:t>
            </a:r>
            <a:r>
              <a:rPr lang="de-DE" altLang="de-DE" sz="1800" b="1" dirty="0">
                <a:solidFill>
                  <a:srgbClr val="D90B9C"/>
                </a:solidFill>
              </a:rPr>
              <a:t>) </a:t>
            </a:r>
            <a:r>
              <a:rPr lang="de-DE" altLang="de-DE" sz="1800" b="1" dirty="0" err="1">
                <a:solidFill>
                  <a:srgbClr val="D90B9C"/>
                </a:solidFill>
              </a:rPr>
              <a:t>redu</a:t>
            </a:r>
            <a:r>
              <a:rPr lang="de-DE" altLang="de-DE" sz="1800" b="1" dirty="0">
                <a:solidFill>
                  <a:srgbClr val="D90B9C"/>
                </a:solidFill>
              </a:rPr>
              <a:t>-zieren die Kalzium-Bindung (Ca</a:t>
            </a:r>
            <a:r>
              <a:rPr lang="de-DE" altLang="de-DE" sz="1800" b="1" baseline="30000" dirty="0">
                <a:solidFill>
                  <a:srgbClr val="D90B9C"/>
                </a:solidFill>
              </a:rPr>
              <a:t>2+</a:t>
            </a:r>
            <a:r>
              <a:rPr lang="de-DE" altLang="de-DE" sz="1800" b="1" dirty="0">
                <a:solidFill>
                  <a:srgbClr val="D90B9C"/>
                </a:solidFill>
              </a:rPr>
              <a:t>) im Schmelz.</a:t>
            </a:r>
            <a:r>
              <a:rPr lang="de-DE" altLang="de-DE" sz="1600" b="1" dirty="0">
                <a:solidFill>
                  <a:srgbClr val="D90B9C"/>
                </a:solidFill>
              </a:rPr>
              <a:t> </a:t>
            </a:r>
            <a:r>
              <a:rPr lang="de-DE" altLang="de-DE" sz="1800" b="1" dirty="0">
                <a:solidFill>
                  <a:srgbClr val="D90B9C"/>
                </a:solidFill>
              </a:rPr>
              <a:t>Dadurch wird </a:t>
            </a:r>
            <a:r>
              <a:rPr lang="de-DE" altLang="de-DE" sz="1800" b="1" dirty="0" err="1">
                <a:solidFill>
                  <a:srgbClr val="D90B9C"/>
                </a:solidFill>
              </a:rPr>
              <a:t>Kalzi</a:t>
            </a:r>
            <a:r>
              <a:rPr lang="de-DE" altLang="de-DE" sz="1800" b="1" dirty="0">
                <a:solidFill>
                  <a:srgbClr val="D90B9C"/>
                </a:solidFill>
              </a:rPr>
              <a:t>- um aus dem Zahn herausgelöst</a:t>
            </a:r>
            <a:r>
              <a:rPr lang="de-DE" altLang="de-DE" sz="1600" b="1" dirty="0">
                <a:solidFill>
                  <a:srgbClr val="D90B9C"/>
                </a:solidFill>
              </a:rPr>
              <a:t>.</a:t>
            </a:r>
          </a:p>
        </p:txBody>
      </p:sp>
    </p:spTree>
    <p:extLst>
      <p:ext uri="{BB962C8B-B14F-4D97-AF65-F5344CB8AC3E}">
        <p14:creationId xmlns:p14="http://schemas.microsoft.com/office/powerpoint/2010/main" val="2668397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0">
            <a:extLst>
              <a:ext uri="{FF2B5EF4-FFF2-40B4-BE49-F238E27FC236}">
                <a16:creationId xmlns:a16="http://schemas.microsoft.com/office/drawing/2014/main" id="{8DFA1EBF-4D22-4A25-AB18-144CBB9ABAB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8610"/>
          <a:stretch>
            <a:fillRect/>
          </a:stretch>
        </p:blipFill>
        <p:spPr bwMode="auto">
          <a:xfrm>
            <a:off x="0" y="-172509"/>
            <a:ext cx="12192000" cy="720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31C0DE6D-4734-401D-B6E4-EB91419818BD}"/>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93D636C3-8A04-453B-9976-B19096B9B96D}" type="slidenum">
              <a:rPr lang="en-US" altLang="de-DE" sz="1400">
                <a:latin typeface="Arial" panose="020B0604020202020204" pitchFamily="34" charset="0"/>
              </a:rPr>
              <a:pPr/>
              <a:t>29</a:t>
            </a:fld>
            <a:endParaRPr lang="en-US" altLang="de-DE" sz="1400">
              <a:solidFill>
                <a:srgbClr val="0040A6"/>
              </a:solidFill>
              <a:latin typeface="Arial" panose="020B0604020202020204" pitchFamily="34" charset="0"/>
            </a:endParaRPr>
          </a:p>
        </p:txBody>
      </p:sp>
      <p:sp>
        <p:nvSpPr>
          <p:cNvPr id="35843" name="Rectangle 3">
            <a:extLst>
              <a:ext uri="{FF2B5EF4-FFF2-40B4-BE49-F238E27FC236}">
                <a16:creationId xmlns:a16="http://schemas.microsoft.com/office/drawing/2014/main" id="{1625A1C1-0A10-49FC-BA39-72EA82D7C4CC}"/>
              </a:ext>
            </a:extLst>
          </p:cNvPr>
          <p:cNvSpPr>
            <a:spLocks noGrp="1" noChangeArrowheads="1"/>
          </p:cNvSpPr>
          <p:nvPr>
            <p:ph type="title"/>
          </p:nvPr>
        </p:nvSpPr>
        <p:spPr>
          <a:xfrm>
            <a:off x="720000" y="540000"/>
            <a:ext cx="10871200" cy="839787"/>
          </a:xfrm>
        </p:spPr>
        <p:txBody>
          <a:bodyPr/>
          <a:lstStyle/>
          <a:p>
            <a:pPr marL="384175" indent="-384175" eaLnBrk="1" hangingPunct="1"/>
            <a:r>
              <a:rPr lang="de-DE" altLang="de-DE" dirty="0"/>
              <a:t>4	Chemische Säureangriffe: Erosion</a:t>
            </a:r>
            <a:endParaRPr lang="de-DE" altLang="de-DE" sz="28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0" descr="Macintosh HD:AT Kunden:Kommed:080710 SalivaDent_Praxispersonal:Präsentation Bilder:Tropfen+Gesicht abgesoftet.jpg">
            <a:extLst>
              <a:ext uri="{FF2B5EF4-FFF2-40B4-BE49-F238E27FC236}">
                <a16:creationId xmlns:a16="http://schemas.microsoft.com/office/drawing/2014/main" id="{8DFA1EBF-4D22-4A25-AB18-144CBB9ABAB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8610"/>
          <a:stretch>
            <a:fillRect/>
          </a:stretch>
        </p:blipFill>
        <p:spPr bwMode="auto">
          <a:xfrm>
            <a:off x="0" y="-346602"/>
            <a:ext cx="12192000" cy="720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EC8B5FCD-C1C1-49DD-8AAC-8A43DA84E204}"/>
              </a:ext>
            </a:extLst>
          </p:cNvPr>
          <p:cNvSpPr txBox="1">
            <a:spLocks noChangeArrowheads="1"/>
          </p:cNvSpPr>
          <p:nvPr/>
        </p:nvSpPr>
        <p:spPr bwMode="auto">
          <a:xfrm>
            <a:off x="720000" y="540000"/>
            <a:ext cx="8153400" cy="839788"/>
          </a:xfrm>
          <a:prstGeom prst="rect">
            <a:avLst/>
          </a:prstGeom>
          <a:noFill/>
          <a:ln w="9525">
            <a:noFill/>
            <a:miter lim="800000"/>
            <a:headEnd/>
            <a:tailEnd/>
          </a:ln>
          <a:effectLst/>
        </p:spPr>
        <p:txBody>
          <a:bodyPr lIns="0" tIns="0" rIns="0" bIns="0"/>
          <a:lstStyle/>
          <a:p>
            <a:pPr marL="384175" indent="-384175">
              <a:defRPr/>
            </a:pPr>
            <a:r>
              <a:rPr lang="en-US" b="1" dirty="0">
                <a:solidFill>
                  <a:srgbClr val="0045B1"/>
                </a:solidFill>
                <a:latin typeface="+mj-lt"/>
                <a:ea typeface="+mj-ea"/>
                <a:cs typeface="+mj-cs"/>
                <a:sym typeface="Wingdings 3" pitchFamily="1" charset="2"/>
              </a:rPr>
              <a:t>1	</a:t>
            </a:r>
            <a:r>
              <a:rPr lang="en-US" b="1" dirty="0" err="1">
                <a:solidFill>
                  <a:srgbClr val="0045B1"/>
                </a:solidFill>
                <a:latin typeface="+mj-lt"/>
                <a:ea typeface="+mj-ea"/>
                <a:cs typeface="+mj-cs"/>
                <a:sym typeface="Wingdings 3" pitchFamily="1" charset="2"/>
              </a:rPr>
              <a:t>Rund</a:t>
            </a:r>
            <a:r>
              <a:rPr lang="en-US" b="1" dirty="0">
                <a:solidFill>
                  <a:srgbClr val="0045B1"/>
                </a:solidFill>
                <a:latin typeface="+mj-lt"/>
                <a:ea typeface="+mj-ea"/>
                <a:cs typeface="+mj-cs"/>
                <a:sym typeface="Wingdings 3" pitchFamily="1" charset="2"/>
              </a:rPr>
              <a:t> um den </a:t>
            </a:r>
            <a:r>
              <a:rPr lang="en-GB" b="1" dirty="0" err="1">
                <a:solidFill>
                  <a:srgbClr val="0045B1"/>
                </a:solidFill>
                <a:latin typeface="+mj-lt"/>
                <a:ea typeface="+mj-ea"/>
                <a:cs typeface="+mj-cs"/>
                <a:sym typeface="Wingdings 3" pitchFamily="1" charset="2"/>
              </a:rPr>
              <a:t>Speichel</a:t>
            </a:r>
            <a:endParaRPr lang="de-DE" b="1" dirty="0">
              <a:solidFill>
                <a:srgbClr val="0045B1"/>
              </a:solidFill>
              <a:latin typeface="+mj-lt"/>
              <a:ea typeface="+mj-ea"/>
              <a:cs typeface="+mj-cs"/>
              <a:sym typeface="Wingdings 3" pitchFamily="1" charset="2"/>
            </a:endParaRPr>
          </a:p>
        </p:txBody>
      </p:sp>
      <p:sp>
        <p:nvSpPr>
          <p:cNvPr id="6" name="Rectangle 13">
            <a:extLst>
              <a:ext uri="{FF2B5EF4-FFF2-40B4-BE49-F238E27FC236}">
                <a16:creationId xmlns:a16="http://schemas.microsoft.com/office/drawing/2014/main" id="{7B42F984-90AE-49D5-9573-6D6085B74ED0}"/>
              </a:ext>
            </a:extLst>
          </p:cNvPr>
          <p:cNvSpPr>
            <a:spLocks noChangeArrowheads="1"/>
          </p:cNvSpPr>
          <p:nvPr/>
        </p:nvSpPr>
        <p:spPr bwMode="auto">
          <a:xfrm>
            <a:off x="1127448" y="1681164"/>
            <a:ext cx="4116387"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8913" indent="-188913"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Mundflüssigkeit: </a:t>
            </a:r>
          </a:p>
          <a:p>
            <a:pPr>
              <a:spcBef>
                <a:spcPct val="0"/>
              </a:spcBef>
            </a:pPr>
            <a:r>
              <a:rPr lang="de-DE" altLang="de-DE" sz="1800" dirty="0"/>
              <a:t>Speichel </a:t>
            </a:r>
          </a:p>
          <a:p>
            <a:pPr>
              <a:spcBef>
                <a:spcPct val="0"/>
              </a:spcBef>
            </a:pPr>
            <a:r>
              <a:rPr lang="de-DE" altLang="de-DE" sz="1800" dirty="0"/>
              <a:t>Mikroorganismen</a:t>
            </a:r>
          </a:p>
          <a:p>
            <a:pPr>
              <a:spcBef>
                <a:spcPct val="0"/>
              </a:spcBef>
            </a:pPr>
            <a:r>
              <a:rPr lang="de-DE" altLang="de-DE" sz="1800" dirty="0"/>
              <a:t>Abgeschilferte Epithelzellen</a:t>
            </a:r>
          </a:p>
          <a:p>
            <a:pPr>
              <a:spcBef>
                <a:spcPct val="0"/>
              </a:spcBef>
            </a:pPr>
            <a:r>
              <a:rPr lang="de-DE" altLang="de-DE" sz="1800" dirty="0"/>
              <a:t>Reste von Nahrungsmitteln</a:t>
            </a:r>
          </a:p>
          <a:p>
            <a:pPr>
              <a:spcBef>
                <a:spcPct val="0"/>
              </a:spcBef>
            </a:pPr>
            <a:r>
              <a:rPr lang="de-DE" altLang="de-DE" sz="1800" dirty="0" err="1"/>
              <a:t>Sulkusfluid</a:t>
            </a:r>
            <a:endParaRPr lang="de-DE" altLang="de-DE" sz="1800" dirty="0"/>
          </a:p>
        </p:txBody>
      </p:sp>
      <p:sp>
        <p:nvSpPr>
          <p:cNvPr id="7" name="Rectangle 13">
            <a:extLst>
              <a:ext uri="{FF2B5EF4-FFF2-40B4-BE49-F238E27FC236}">
                <a16:creationId xmlns:a16="http://schemas.microsoft.com/office/drawing/2014/main" id="{7B42F984-90AE-49D5-9573-6D6085B74ED0}"/>
              </a:ext>
            </a:extLst>
          </p:cNvPr>
          <p:cNvSpPr>
            <a:spLocks noChangeArrowheads="1"/>
          </p:cNvSpPr>
          <p:nvPr/>
        </p:nvSpPr>
        <p:spPr bwMode="auto">
          <a:xfrm>
            <a:off x="5239643" y="1691160"/>
            <a:ext cx="4116387"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8913" indent="-188913"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Speichel: </a:t>
            </a:r>
          </a:p>
          <a:p>
            <a:pPr>
              <a:spcBef>
                <a:spcPct val="0"/>
              </a:spcBef>
            </a:pPr>
            <a:r>
              <a:rPr lang="de-DE" altLang="de-DE" sz="1800" dirty="0"/>
              <a:t>Sekrete der drei großen paarigen und zahlreichen kleinen Speicheldrüsen</a:t>
            </a:r>
          </a:p>
          <a:p>
            <a:pPr marL="0" indent="0">
              <a:spcBef>
                <a:spcPct val="0"/>
              </a:spcBef>
              <a:buNone/>
            </a:pPr>
            <a:r>
              <a:rPr lang="de-DE" altLang="de-DE" sz="1800" dirty="0"/>
              <a:t>  </a:t>
            </a:r>
          </a:p>
        </p:txBody>
      </p:sp>
      <p:sp>
        <p:nvSpPr>
          <p:cNvPr id="5" name="Slide Number Placeholder 3">
            <a:extLst>
              <a:ext uri="{FF2B5EF4-FFF2-40B4-BE49-F238E27FC236}">
                <a16:creationId xmlns:a16="http://schemas.microsoft.com/office/drawing/2014/main" id="{CC9F016D-176C-4C52-93AF-F44E4ED88F26}"/>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F4E9E192-5DEB-4412-BD18-E528EDD10B68}" type="slidenum">
              <a:rPr lang="en-US" altLang="de-DE" sz="1400">
                <a:latin typeface="Arial" panose="020B0604020202020204" pitchFamily="34" charset="0"/>
              </a:rPr>
              <a:pPr/>
              <a:t>3</a:t>
            </a:fld>
            <a:endParaRPr lang="en-US" altLang="de-DE" sz="1400">
              <a:solidFill>
                <a:srgbClr val="0040A6"/>
              </a:solidFill>
              <a:latin typeface="Arial" panose="020B060402020202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EF728BBE-A506-4C0F-8D12-FE549DF6FEE0}"/>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D9B358C6-5B35-428C-A6CD-0C7029D78EDE}" type="slidenum">
              <a:rPr lang="en-US" altLang="de-DE" sz="1400">
                <a:latin typeface="Arial" panose="020B0604020202020204" pitchFamily="34" charset="0"/>
              </a:rPr>
              <a:pPr/>
              <a:t>30</a:t>
            </a:fld>
            <a:endParaRPr lang="en-US" altLang="de-DE" sz="1400">
              <a:solidFill>
                <a:srgbClr val="0040A6"/>
              </a:solidFill>
              <a:latin typeface="Arial" panose="020B0604020202020204" pitchFamily="34" charset="0"/>
            </a:endParaRPr>
          </a:p>
        </p:txBody>
      </p:sp>
      <p:sp>
        <p:nvSpPr>
          <p:cNvPr id="36867" name="Rectangle 4">
            <a:extLst>
              <a:ext uri="{FF2B5EF4-FFF2-40B4-BE49-F238E27FC236}">
                <a16:creationId xmlns:a16="http://schemas.microsoft.com/office/drawing/2014/main" id="{270E938C-2711-4738-9FBE-3F26163C7FAD}"/>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4.1	Erosion – Wissen</a:t>
            </a:r>
            <a:br>
              <a:rPr lang="de-DE" altLang="de-DE" b="1" dirty="0">
                <a:solidFill>
                  <a:srgbClr val="0045B1"/>
                </a:solidFill>
              </a:rPr>
            </a:br>
            <a:r>
              <a:rPr lang="de-DE" altLang="de-DE" b="1" dirty="0">
                <a:solidFill>
                  <a:srgbClr val="0045B1"/>
                </a:solidFill>
              </a:rPr>
              <a:t>4.1.1	Definition Erosion</a:t>
            </a:r>
          </a:p>
        </p:txBody>
      </p:sp>
      <p:sp>
        <p:nvSpPr>
          <p:cNvPr id="36868" name="Rectangle 13">
            <a:extLst>
              <a:ext uri="{FF2B5EF4-FFF2-40B4-BE49-F238E27FC236}">
                <a16:creationId xmlns:a16="http://schemas.microsoft.com/office/drawing/2014/main" id="{8F78FA46-7084-4090-828C-F297018AFF19}"/>
              </a:ext>
            </a:extLst>
          </p:cNvPr>
          <p:cNvSpPr>
            <a:spLocks noChangeArrowheads="1"/>
          </p:cNvSpPr>
          <p:nvPr/>
        </p:nvSpPr>
        <p:spPr bwMode="auto">
          <a:xfrm>
            <a:off x="1656000" y="1681164"/>
            <a:ext cx="8154987"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Erosionen sind das Resultat eines pathologischen, chronischen und lokalisierten Zahnhartsubstanzverlusts. Sie entstehen durch chemischen Einfluss von Säuren an der Zahnoberfläche </a:t>
            </a:r>
            <a:r>
              <a:rPr lang="de-DE" altLang="de-DE" sz="1800" b="1" u="sng" dirty="0"/>
              <a:t>ohne</a:t>
            </a:r>
            <a:r>
              <a:rPr lang="de-DE" altLang="de-DE" sz="1800" b="1" dirty="0"/>
              <a:t> Beteiligung von Mikroorganismen. </a:t>
            </a: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492" y="3167063"/>
            <a:ext cx="4320282" cy="2734472"/>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a:extLst>
              <a:ext uri="{FF2B5EF4-FFF2-40B4-BE49-F238E27FC236}">
                <a16:creationId xmlns:a16="http://schemas.microsoft.com/office/drawing/2014/main" id="{AA92C549-914A-489A-A1EF-1D7DC6D1E9DC}"/>
              </a:ext>
            </a:extLst>
          </p:cNvPr>
          <p:cNvSpPr txBox="1">
            <a:spLocks noChangeArrowheads="1"/>
          </p:cNvSpPr>
          <p:nvPr/>
        </p:nvSpPr>
        <p:spPr bwMode="auto">
          <a:xfrm>
            <a:off x="3863753" y="6021289"/>
            <a:ext cx="43280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50000"/>
              </a:spcBef>
              <a:buFontTx/>
              <a:buNone/>
            </a:pPr>
            <a:r>
              <a:rPr lang="de-DE" altLang="de-DE" sz="1000" dirty="0"/>
              <a:t>Massive Erosionen nach mehrjährigem exzessivem Konsum eines säurehaltigen Softdrinks. (Foto: Stefan Zimmer) </a:t>
            </a:r>
          </a:p>
        </p:txBody>
      </p:sp>
    </p:spTree>
    <p:extLst>
      <p:ext uri="{BB962C8B-B14F-4D97-AF65-F5344CB8AC3E}">
        <p14:creationId xmlns:p14="http://schemas.microsoft.com/office/powerpoint/2010/main" val="38811222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FCAA38EA-333E-4171-A91F-04A20BF45FFF}"/>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7E2AB801-30F7-4B0F-BA5F-130AF17A4873}" type="slidenum">
              <a:rPr lang="en-US" altLang="de-DE" sz="1400">
                <a:latin typeface="Arial" panose="020B0604020202020204" pitchFamily="34" charset="0"/>
              </a:rPr>
              <a:pPr/>
              <a:t>31</a:t>
            </a:fld>
            <a:endParaRPr lang="en-US" altLang="de-DE" sz="1400">
              <a:solidFill>
                <a:srgbClr val="0040A6"/>
              </a:solidFill>
              <a:latin typeface="Arial" panose="020B0604020202020204" pitchFamily="34" charset="0"/>
            </a:endParaRPr>
          </a:p>
        </p:txBody>
      </p:sp>
      <p:sp>
        <p:nvSpPr>
          <p:cNvPr id="37891" name="Oval 9">
            <a:extLst>
              <a:ext uri="{FF2B5EF4-FFF2-40B4-BE49-F238E27FC236}">
                <a16:creationId xmlns:a16="http://schemas.microsoft.com/office/drawing/2014/main" id="{40AD7F5F-8AF7-4B39-BC3C-AD8836A67F4E}"/>
              </a:ext>
            </a:extLst>
          </p:cNvPr>
          <p:cNvSpPr>
            <a:spLocks noChangeArrowheads="1"/>
          </p:cNvSpPr>
          <p:nvPr/>
        </p:nvSpPr>
        <p:spPr bwMode="auto">
          <a:xfrm>
            <a:off x="6096000" y="1447800"/>
            <a:ext cx="4343400" cy="4343400"/>
          </a:xfrm>
          <a:prstGeom prst="ellipse">
            <a:avLst/>
          </a:prstGeom>
          <a:solidFill>
            <a:srgbClr val="F3CCD9">
              <a:alpha val="89803"/>
            </a:srgbClr>
          </a:solidFill>
          <a:ln w="9525">
            <a:solidFill>
              <a:schemeClr val="tx1"/>
            </a:solidFill>
            <a:round/>
            <a:headEnd/>
            <a:tailEnd/>
          </a:ln>
          <a:effectLst>
            <a:outerShdw dist="35921" dir="2700000" algn="ctr" rotWithShape="0">
              <a:schemeClr val="bg2">
                <a:alpha val="75000"/>
              </a:schemeClr>
            </a:outerShdw>
          </a:effec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37892" name="Rectangle 3">
            <a:extLst>
              <a:ext uri="{FF2B5EF4-FFF2-40B4-BE49-F238E27FC236}">
                <a16:creationId xmlns:a16="http://schemas.microsoft.com/office/drawing/2014/main" id="{3061D8A2-6ACC-4A9B-846A-5FDEF168C2A0}"/>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4.1	Erosion – Wissen</a:t>
            </a:r>
            <a:br>
              <a:rPr lang="de-DE" altLang="de-DE" b="1" dirty="0">
                <a:solidFill>
                  <a:srgbClr val="0045B1"/>
                </a:solidFill>
              </a:rPr>
            </a:br>
            <a:r>
              <a:rPr lang="de-DE" altLang="de-DE" b="1" dirty="0">
                <a:solidFill>
                  <a:srgbClr val="0045B1"/>
                </a:solidFill>
              </a:rPr>
              <a:t>4.1.2	Auslöser von Erosionen</a:t>
            </a:r>
          </a:p>
        </p:txBody>
      </p:sp>
      <p:sp>
        <p:nvSpPr>
          <p:cNvPr id="37893" name="Rectangle 13">
            <a:extLst>
              <a:ext uri="{FF2B5EF4-FFF2-40B4-BE49-F238E27FC236}">
                <a16:creationId xmlns:a16="http://schemas.microsoft.com/office/drawing/2014/main" id="{7BE9A523-A353-45BF-982F-A03EC1D3F41D}"/>
              </a:ext>
            </a:extLst>
          </p:cNvPr>
          <p:cNvSpPr>
            <a:spLocks noChangeArrowheads="1"/>
          </p:cNvSpPr>
          <p:nvPr/>
        </p:nvSpPr>
        <p:spPr bwMode="auto">
          <a:xfrm>
            <a:off x="1656000" y="1681164"/>
            <a:ext cx="4116387"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8913" indent="-188913"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 typeface="Wingdings" panose="05000000000000000000" pitchFamily="2" charset="2"/>
              <a:buNone/>
            </a:pPr>
            <a:r>
              <a:rPr lang="de-DE" altLang="de-DE" sz="1800" b="1" dirty="0"/>
              <a:t>Von außen </a:t>
            </a:r>
          </a:p>
          <a:p>
            <a:pPr eaLnBrk="1" hangingPunct="1">
              <a:spcBef>
                <a:spcPct val="0"/>
              </a:spcBef>
              <a:buFont typeface="Wingdings" panose="05000000000000000000" pitchFamily="2" charset="2"/>
              <a:buNone/>
            </a:pPr>
            <a:r>
              <a:rPr lang="de-DE" altLang="de-DE" sz="1800" b="1" dirty="0"/>
              <a:t>(extrinsisch):</a:t>
            </a:r>
          </a:p>
          <a:p>
            <a:pPr eaLnBrk="1" hangingPunct="1">
              <a:spcBef>
                <a:spcPct val="0"/>
              </a:spcBef>
              <a:buFont typeface="Wingdings" panose="05000000000000000000" pitchFamily="2" charset="2"/>
              <a:buNone/>
            </a:pPr>
            <a:endParaRPr lang="de-DE" altLang="de-DE" sz="1800" dirty="0"/>
          </a:p>
          <a:p>
            <a:pPr eaLnBrk="1" hangingPunct="1">
              <a:spcBef>
                <a:spcPct val="0"/>
              </a:spcBef>
            </a:pPr>
            <a:r>
              <a:rPr lang="de-DE" altLang="de-DE" sz="1800" dirty="0"/>
              <a:t>Saure Nahrung (pH </a:t>
            </a:r>
            <a:r>
              <a:rPr lang="de-DE" altLang="de-DE" sz="1800" dirty="0">
                <a:cs typeface="Arial" panose="020B0604020202020204" pitchFamily="34" charset="0"/>
              </a:rPr>
              <a:t>&lt; 5)*</a:t>
            </a:r>
          </a:p>
          <a:p>
            <a:pPr eaLnBrk="1" hangingPunct="1">
              <a:spcBef>
                <a:spcPct val="0"/>
              </a:spcBef>
            </a:pPr>
            <a:r>
              <a:rPr lang="de-DE" altLang="de-DE" sz="1800" dirty="0"/>
              <a:t>Saure Medikamente (pH </a:t>
            </a:r>
            <a:r>
              <a:rPr lang="de-DE" altLang="de-DE" sz="1800" dirty="0">
                <a:cs typeface="Arial" panose="020B0604020202020204" pitchFamily="34" charset="0"/>
              </a:rPr>
              <a:t>&lt; 5)</a:t>
            </a:r>
            <a:endParaRPr lang="de-DE" altLang="de-DE" sz="1800" dirty="0"/>
          </a:p>
          <a:p>
            <a:pPr eaLnBrk="1" hangingPunct="1">
              <a:spcBef>
                <a:spcPct val="0"/>
              </a:spcBef>
            </a:pPr>
            <a:r>
              <a:rPr lang="de-DE" altLang="de-DE" sz="1800" dirty="0"/>
              <a:t>Lebensweise (z. B. häufiger </a:t>
            </a:r>
            <a:br>
              <a:rPr lang="de-DE" altLang="de-DE" sz="1800" dirty="0"/>
            </a:br>
            <a:r>
              <a:rPr lang="de-DE" altLang="de-DE" sz="1800" dirty="0"/>
              <a:t>Nahrungskonsum nachts </a:t>
            </a:r>
            <a:br>
              <a:rPr lang="de-DE" altLang="de-DE" sz="1800" dirty="0"/>
            </a:br>
            <a:r>
              <a:rPr lang="de-DE" altLang="de-DE" sz="1800" dirty="0"/>
              <a:t>bei physiologisch niedriger </a:t>
            </a:r>
            <a:br>
              <a:rPr lang="de-DE" altLang="de-DE" sz="1800" dirty="0"/>
            </a:br>
            <a:r>
              <a:rPr lang="de-DE" altLang="de-DE" sz="1800" dirty="0"/>
              <a:t>Speichelfließrate)</a:t>
            </a:r>
          </a:p>
          <a:p>
            <a:pPr eaLnBrk="1" hangingPunct="1">
              <a:spcBef>
                <a:spcPct val="0"/>
              </a:spcBef>
            </a:pPr>
            <a:r>
              <a:rPr lang="de-DE" altLang="de-DE" sz="1800" dirty="0"/>
              <a:t>Umwelteinflüsse </a:t>
            </a:r>
          </a:p>
          <a:p>
            <a:pPr eaLnBrk="1" hangingPunct="1">
              <a:spcBef>
                <a:spcPct val="0"/>
              </a:spcBef>
              <a:buFont typeface="Wingdings" panose="05000000000000000000" pitchFamily="2" charset="2"/>
              <a:buNone/>
            </a:pPr>
            <a:r>
              <a:rPr lang="de-DE" altLang="de-DE" sz="1800" dirty="0"/>
              <a:t>	(z. B. berufliche Säure-</a:t>
            </a:r>
            <a:br>
              <a:rPr lang="de-DE" altLang="de-DE" sz="1800" dirty="0"/>
            </a:br>
            <a:r>
              <a:rPr lang="de-DE" altLang="de-DE" sz="1800" dirty="0" err="1"/>
              <a:t>exposition</a:t>
            </a:r>
            <a:r>
              <a:rPr lang="de-DE" altLang="de-DE" sz="1800" dirty="0"/>
              <a:t>)</a:t>
            </a:r>
          </a:p>
          <a:p>
            <a:pPr eaLnBrk="1" hangingPunct="1">
              <a:spcBef>
                <a:spcPct val="0"/>
              </a:spcBef>
              <a:buFont typeface="Wingdings" panose="05000000000000000000" pitchFamily="2" charset="2"/>
              <a:buNone/>
            </a:pPr>
            <a:endParaRPr lang="de-DE" altLang="de-DE" sz="1800" dirty="0"/>
          </a:p>
          <a:p>
            <a:pPr eaLnBrk="1" hangingPunct="1">
              <a:spcBef>
                <a:spcPct val="0"/>
              </a:spcBef>
              <a:buFont typeface="Wingdings" panose="05000000000000000000" pitchFamily="2" charset="2"/>
              <a:buNone/>
            </a:pPr>
            <a:endParaRPr lang="de-DE" altLang="de-DE" sz="1800" dirty="0"/>
          </a:p>
          <a:p>
            <a:pPr eaLnBrk="1" hangingPunct="1">
              <a:spcBef>
                <a:spcPct val="0"/>
              </a:spcBef>
              <a:buFont typeface="Wingdings" panose="05000000000000000000" pitchFamily="2" charset="2"/>
              <a:buNone/>
            </a:pPr>
            <a:r>
              <a:rPr lang="de-DE" altLang="de-DE" sz="1400" dirty="0"/>
              <a:t>*Ausnahme: Joghurt (pH = 4) und mit Kalzium</a:t>
            </a:r>
          </a:p>
          <a:p>
            <a:pPr eaLnBrk="1" hangingPunct="1">
              <a:spcBef>
                <a:spcPct val="0"/>
              </a:spcBef>
              <a:buFont typeface="Wingdings" panose="05000000000000000000" pitchFamily="2" charset="2"/>
              <a:buNone/>
            </a:pPr>
            <a:r>
              <a:rPr lang="de-DE" altLang="de-DE" sz="1400" dirty="0"/>
              <a:t>angereicherte Getränke (spezielle Orangensäfte</a:t>
            </a:r>
          </a:p>
          <a:p>
            <a:pPr eaLnBrk="1" hangingPunct="1">
              <a:spcBef>
                <a:spcPct val="0"/>
              </a:spcBef>
              <a:buFont typeface="Wingdings" panose="05000000000000000000" pitchFamily="2" charset="2"/>
              <a:buNone/>
            </a:pPr>
            <a:r>
              <a:rPr lang="de-DE" altLang="de-DE" sz="1400" dirty="0"/>
              <a:t>oder Sportgetränke).</a:t>
            </a:r>
          </a:p>
        </p:txBody>
      </p:sp>
      <p:sp>
        <p:nvSpPr>
          <p:cNvPr id="37894" name="Rectangle 13">
            <a:extLst>
              <a:ext uri="{FF2B5EF4-FFF2-40B4-BE49-F238E27FC236}">
                <a16:creationId xmlns:a16="http://schemas.microsoft.com/office/drawing/2014/main" id="{45DFDBB3-3730-4378-924F-7C19A9B2AA15}"/>
              </a:ext>
            </a:extLst>
          </p:cNvPr>
          <p:cNvSpPr>
            <a:spLocks noChangeArrowheads="1"/>
          </p:cNvSpPr>
          <p:nvPr/>
        </p:nvSpPr>
        <p:spPr bwMode="auto">
          <a:xfrm>
            <a:off x="7391400" y="1681164"/>
            <a:ext cx="2743200"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8913" indent="-188913" eaLnBrk="0" hangingPunct="0">
              <a:spcBef>
                <a:spcPct val="20000"/>
              </a:spcBef>
              <a:buFont typeface="Wingdings" panose="05000000000000000000" pitchFamily="2" charset="2"/>
              <a:buChar char="§"/>
              <a:tabLst>
                <a:tab pos="377825" algn="l"/>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377825" algn="l"/>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377825" algn="l"/>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377825" algn="l"/>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377825" algn="l"/>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377825" algn="l"/>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377825" algn="l"/>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377825" algn="l"/>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377825" algn="l"/>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 typeface="Wingdings" panose="05000000000000000000" pitchFamily="2" charset="2"/>
              <a:buNone/>
            </a:pPr>
            <a:r>
              <a:rPr lang="de-DE" altLang="de-DE" sz="1800" b="1" dirty="0"/>
              <a:t>Von innen </a:t>
            </a:r>
          </a:p>
          <a:p>
            <a:pPr eaLnBrk="1" hangingPunct="1">
              <a:spcBef>
                <a:spcPct val="0"/>
              </a:spcBef>
              <a:buFont typeface="Wingdings" panose="05000000000000000000" pitchFamily="2" charset="2"/>
              <a:buNone/>
            </a:pPr>
            <a:r>
              <a:rPr lang="de-DE" altLang="de-DE" sz="1800" b="1" dirty="0"/>
              <a:t>(intrinsisch):</a:t>
            </a:r>
          </a:p>
          <a:p>
            <a:pPr eaLnBrk="1" hangingPunct="1">
              <a:spcBef>
                <a:spcPct val="0"/>
              </a:spcBef>
              <a:buFont typeface="Wingdings" panose="05000000000000000000" pitchFamily="2" charset="2"/>
              <a:buNone/>
            </a:pPr>
            <a:endParaRPr lang="de-DE" altLang="de-DE" sz="1800" b="1" dirty="0"/>
          </a:p>
          <a:p>
            <a:pPr eaLnBrk="1" hangingPunct="1">
              <a:spcBef>
                <a:spcPct val="0"/>
              </a:spcBef>
            </a:pPr>
            <a:r>
              <a:rPr lang="de-DE" altLang="de-DE" sz="1800" dirty="0" err="1"/>
              <a:t>Gastroösophagealer</a:t>
            </a:r>
            <a:r>
              <a:rPr lang="de-DE" altLang="de-DE" sz="1800" dirty="0"/>
              <a:t> Reflux (Rückfluss </a:t>
            </a:r>
            <a:br>
              <a:rPr lang="de-DE" altLang="de-DE" sz="1800" dirty="0"/>
            </a:br>
            <a:r>
              <a:rPr lang="de-DE" altLang="de-DE" sz="1800" dirty="0"/>
              <a:t>von Magensäure in die Mundhöhle)</a:t>
            </a:r>
          </a:p>
          <a:p>
            <a:pPr eaLnBrk="1" hangingPunct="1">
              <a:spcBef>
                <a:spcPct val="0"/>
              </a:spcBef>
            </a:pPr>
            <a:r>
              <a:rPr lang="de-DE" altLang="de-DE" sz="1800" dirty="0"/>
              <a:t>Erbrechen infolge von </a:t>
            </a:r>
          </a:p>
          <a:p>
            <a:pPr eaLnBrk="1" hangingPunct="1">
              <a:spcBef>
                <a:spcPct val="0"/>
              </a:spcBef>
              <a:buFont typeface="Wingdings" panose="05000000000000000000" pitchFamily="2" charset="2"/>
              <a:buNone/>
            </a:pPr>
            <a:r>
              <a:rPr lang="de-DE" altLang="de-DE" sz="1800" dirty="0"/>
              <a:t>	–	Chronischem 	Alkoholabusus </a:t>
            </a:r>
            <a:br>
              <a:rPr lang="de-DE" altLang="de-DE" sz="1800" dirty="0"/>
            </a:br>
            <a:r>
              <a:rPr lang="de-DE" altLang="de-DE" sz="1800" dirty="0"/>
              <a:t>–	Bulimie</a:t>
            </a:r>
          </a:p>
          <a:p>
            <a:pPr eaLnBrk="1" hangingPunct="1">
              <a:spcBef>
                <a:spcPct val="0"/>
              </a:spcBef>
              <a:buNone/>
            </a:pPr>
            <a:r>
              <a:rPr lang="de-DE" altLang="de-DE" sz="1800" dirty="0"/>
              <a:t>	– Anorexie</a:t>
            </a:r>
            <a:r>
              <a:rPr lang="de-DE" altLang="de-DE" sz="1800" dirty="0">
                <a:solidFill>
                  <a:srgbClr val="FF0000"/>
                </a:solidFill>
              </a:rPr>
              <a:t> </a:t>
            </a:r>
            <a:br>
              <a:rPr lang="de-DE" altLang="de-DE" sz="1800" dirty="0">
                <a:solidFill>
                  <a:srgbClr val="FF0000"/>
                </a:solidFill>
              </a:rPr>
            </a:br>
            <a:r>
              <a:rPr lang="de-DE" altLang="de-DE" sz="1800" dirty="0"/>
              <a:t>–	Zentralnervösen 	Störungen</a:t>
            </a:r>
          </a:p>
        </p:txBody>
      </p:sp>
      <p:pic>
        <p:nvPicPr>
          <p:cNvPr id="37895" name="Picture 8" descr="fotolia_1222814">
            <a:extLst>
              <a:ext uri="{FF2B5EF4-FFF2-40B4-BE49-F238E27FC236}">
                <a16:creationId xmlns:a16="http://schemas.microsoft.com/office/drawing/2014/main" id="{73FFB164-9F00-4BF5-91A6-841DC8EC1BD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9" r="49791"/>
          <a:stretch>
            <a:fillRect/>
          </a:stretch>
        </p:blipFill>
        <p:spPr bwMode="auto">
          <a:xfrm>
            <a:off x="5200650" y="2051050"/>
            <a:ext cx="97155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2" descr="fotolia_1222814">
            <a:extLst>
              <a:ext uri="{FF2B5EF4-FFF2-40B4-BE49-F238E27FC236}">
                <a16:creationId xmlns:a16="http://schemas.microsoft.com/office/drawing/2014/main" id="{E4E1B88A-851E-4759-BB0D-58AA5E2BAA3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9" r="49791"/>
          <a:stretch>
            <a:fillRect/>
          </a:stretch>
        </p:blipFill>
        <p:spPr bwMode="auto">
          <a:xfrm>
            <a:off x="6096000" y="2051050"/>
            <a:ext cx="97155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8508E3E-65F8-4720-8CBC-F7BA9204F9DE}"/>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F01538B9-A3F8-49D5-845C-2628221284C8}" type="slidenum">
              <a:rPr lang="en-US" altLang="de-DE" sz="1400">
                <a:latin typeface="Arial" panose="020B0604020202020204" pitchFamily="34" charset="0"/>
              </a:rPr>
              <a:pPr/>
              <a:t>32</a:t>
            </a:fld>
            <a:endParaRPr lang="en-US" altLang="de-DE" sz="1400">
              <a:solidFill>
                <a:srgbClr val="0040A6"/>
              </a:solidFill>
              <a:latin typeface="Arial" panose="020B0604020202020204" pitchFamily="34" charset="0"/>
            </a:endParaRPr>
          </a:p>
        </p:txBody>
      </p:sp>
      <p:sp>
        <p:nvSpPr>
          <p:cNvPr id="38915" name="Rectangle 3">
            <a:extLst>
              <a:ext uri="{FF2B5EF4-FFF2-40B4-BE49-F238E27FC236}">
                <a16:creationId xmlns:a16="http://schemas.microsoft.com/office/drawing/2014/main" id="{0657CCC9-A447-494E-9BE7-0056F77CD375}"/>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4.1	Erosion – Wissen</a:t>
            </a:r>
            <a:br>
              <a:rPr lang="de-DE" altLang="de-DE" b="1" dirty="0">
                <a:solidFill>
                  <a:srgbClr val="0045B1"/>
                </a:solidFill>
              </a:rPr>
            </a:br>
            <a:r>
              <a:rPr lang="de-DE" altLang="de-DE" b="1" dirty="0">
                <a:solidFill>
                  <a:srgbClr val="0045B1"/>
                </a:solidFill>
              </a:rPr>
              <a:t>4.1.3	Aussehen und Verlauf von Erosionen</a:t>
            </a:r>
          </a:p>
        </p:txBody>
      </p:sp>
      <p:sp>
        <p:nvSpPr>
          <p:cNvPr id="38916" name="Rectangle 13">
            <a:extLst>
              <a:ext uri="{FF2B5EF4-FFF2-40B4-BE49-F238E27FC236}">
                <a16:creationId xmlns:a16="http://schemas.microsoft.com/office/drawing/2014/main" id="{7B42F984-90AE-49D5-9573-6D6085B74ED0}"/>
              </a:ext>
            </a:extLst>
          </p:cNvPr>
          <p:cNvSpPr>
            <a:spLocks noChangeArrowheads="1"/>
          </p:cNvSpPr>
          <p:nvPr/>
        </p:nvSpPr>
        <p:spPr bwMode="auto">
          <a:xfrm>
            <a:off x="1656000" y="1681164"/>
            <a:ext cx="4116387"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8913" indent="-188913"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Aussehen von Erosionen: </a:t>
            </a:r>
          </a:p>
          <a:p>
            <a:pPr>
              <a:spcBef>
                <a:spcPct val="0"/>
              </a:spcBef>
            </a:pPr>
            <a:r>
              <a:rPr lang="de-DE" altLang="de-DE" sz="1800" dirty="0"/>
              <a:t>Schüsselförmig, flach, </a:t>
            </a:r>
            <a:br>
              <a:rPr lang="de-DE" altLang="de-DE" sz="1800" dirty="0"/>
            </a:br>
            <a:r>
              <a:rPr lang="de-DE" altLang="de-DE" sz="1800" dirty="0"/>
              <a:t>abgerundete Begrenzungen  </a:t>
            </a:r>
          </a:p>
          <a:p>
            <a:pPr>
              <a:spcBef>
                <a:spcPct val="0"/>
              </a:spcBef>
              <a:buFontTx/>
              <a:buChar char="•"/>
            </a:pPr>
            <a:endParaRPr lang="de-DE" altLang="de-DE" sz="1800" dirty="0"/>
          </a:p>
          <a:p>
            <a:pPr>
              <a:spcBef>
                <a:spcPct val="0"/>
              </a:spcBef>
              <a:buFontTx/>
              <a:buNone/>
            </a:pPr>
            <a:r>
              <a:rPr lang="de-DE" altLang="de-DE" sz="1800" b="1" dirty="0"/>
              <a:t>Verlauf von Erosionen:</a:t>
            </a:r>
          </a:p>
          <a:p>
            <a:pPr>
              <a:spcBef>
                <a:spcPct val="0"/>
              </a:spcBef>
            </a:pPr>
            <a:r>
              <a:rPr lang="de-DE" altLang="de-DE" sz="1800" dirty="0"/>
              <a:t>Schmerzloser Beginn </a:t>
            </a:r>
          </a:p>
          <a:p>
            <a:pPr>
              <a:spcBef>
                <a:spcPct val="0"/>
              </a:spcBef>
            </a:pPr>
            <a:r>
              <a:rPr lang="de-DE" altLang="de-DE" sz="1800" dirty="0"/>
              <a:t>Ausschließlich im Schmelz</a:t>
            </a:r>
          </a:p>
          <a:p>
            <a:pPr>
              <a:spcBef>
                <a:spcPct val="0"/>
              </a:spcBef>
            </a:pPr>
            <a:r>
              <a:rPr lang="de-DE" altLang="de-DE" sz="1800" dirty="0"/>
              <a:t>Später Übergang auf das Dentin und Hypersensitivitäten</a:t>
            </a:r>
          </a:p>
        </p:txBody>
      </p:sp>
      <p:sp>
        <p:nvSpPr>
          <p:cNvPr id="10" name="Text Box 11">
            <a:extLst>
              <a:ext uri="{FF2B5EF4-FFF2-40B4-BE49-F238E27FC236}">
                <a16:creationId xmlns:a16="http://schemas.microsoft.com/office/drawing/2014/main" id="{D2BA3694-F71A-4B46-9688-5B6D1B2387D0}"/>
              </a:ext>
            </a:extLst>
          </p:cNvPr>
          <p:cNvSpPr txBox="1">
            <a:spLocks noChangeArrowheads="1"/>
          </p:cNvSpPr>
          <p:nvPr/>
        </p:nvSpPr>
        <p:spPr bwMode="auto">
          <a:xfrm>
            <a:off x="7239000" y="3556249"/>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dirty="0"/>
              <a:t>Erodierte Molaren durch mehrjährige Einnahme saurer Medikamente. Typisch ist die verwaschene Struktur der </a:t>
            </a:r>
            <a:r>
              <a:rPr lang="de-DE" altLang="de-DE" sz="1000" dirty="0" err="1"/>
              <a:t>Okklusalfläche</a:t>
            </a:r>
            <a:r>
              <a:rPr lang="de-DE" altLang="de-DE" sz="1000" dirty="0"/>
              <a:t> (Foto: Stefan Zimmer ) </a:t>
            </a:r>
          </a:p>
        </p:txBody>
      </p:sp>
      <p:sp>
        <p:nvSpPr>
          <p:cNvPr id="14" name="Text Box 11">
            <a:extLst>
              <a:ext uri="{FF2B5EF4-FFF2-40B4-BE49-F238E27FC236}">
                <a16:creationId xmlns:a16="http://schemas.microsoft.com/office/drawing/2014/main" id="{9F480B92-77C2-4BA8-92BC-A761079231E4}"/>
              </a:ext>
            </a:extLst>
          </p:cNvPr>
          <p:cNvSpPr txBox="1">
            <a:spLocks noChangeArrowheads="1"/>
          </p:cNvSpPr>
          <p:nvPr/>
        </p:nvSpPr>
        <p:spPr bwMode="auto">
          <a:xfrm>
            <a:off x="4439816" y="5919664"/>
            <a:ext cx="2238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dirty="0"/>
              <a:t>Erosionen durch Lutschen von sauren Hustendrops. (Foto: Lutz </a:t>
            </a:r>
            <a:r>
              <a:rPr lang="de-DE" altLang="de-DE" sz="1000" dirty="0" err="1"/>
              <a:t>Laurisch</a:t>
            </a:r>
            <a:r>
              <a:rPr lang="de-DE" altLang="de-DE" sz="1000" dirty="0"/>
              <a:t>)</a:t>
            </a:r>
          </a:p>
        </p:txBody>
      </p:sp>
      <p:sp>
        <p:nvSpPr>
          <p:cNvPr id="15" name="Text Box 11">
            <a:extLst>
              <a:ext uri="{FF2B5EF4-FFF2-40B4-BE49-F238E27FC236}">
                <a16:creationId xmlns:a16="http://schemas.microsoft.com/office/drawing/2014/main" id="{DA84209D-E589-499B-82FF-C055C2FF9DC5}"/>
              </a:ext>
            </a:extLst>
          </p:cNvPr>
          <p:cNvSpPr txBox="1">
            <a:spLocks noChangeArrowheads="1"/>
          </p:cNvSpPr>
          <p:nvPr/>
        </p:nvSpPr>
        <p:spPr bwMode="auto">
          <a:xfrm>
            <a:off x="1656000" y="5929536"/>
            <a:ext cx="2246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dirty="0"/>
              <a:t>Erosionen in Verbindung mit Knirschen und Pressen. (Foto: Lutz </a:t>
            </a:r>
            <a:r>
              <a:rPr lang="de-DE" altLang="de-DE" sz="1000" dirty="0" err="1"/>
              <a:t>Laurisch</a:t>
            </a:r>
            <a:r>
              <a:rPr lang="de-DE" altLang="de-DE" sz="1000" dirty="0"/>
              <a:t>)</a:t>
            </a:r>
          </a:p>
        </p:txBody>
      </p:sp>
      <p:pic>
        <p:nvPicPr>
          <p:cNvPr id="16" name="Picture 4">
            <a:extLst>
              <a:ext uri="{FF2B5EF4-FFF2-40B4-BE49-F238E27FC236}">
                <a16:creationId xmlns:a16="http://schemas.microsoft.com/office/drawing/2014/main" id="{4AD56CA1-BA55-468D-9798-1E1F266BD3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601936"/>
            <a:ext cx="2897153" cy="1890565"/>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8128" y="4378485"/>
            <a:ext cx="2038402" cy="1513594"/>
          </a:xfrm>
          <a:prstGeom prst="rect">
            <a:avLst/>
          </a:prstGeom>
          <a:effectLst>
            <a:outerShdw blurRad="292100" dist="139700" dir="2700000" algn="ctr" rotWithShape="0">
              <a:schemeClr val="tx1">
                <a:alpha val="65000"/>
              </a:schemeClr>
            </a:outerShdw>
          </a:effectLst>
        </p:spPr>
      </p:pic>
      <p:sp>
        <p:nvSpPr>
          <p:cNvPr id="17" name="Text Box 11">
            <a:extLst>
              <a:ext uri="{FF2B5EF4-FFF2-40B4-BE49-F238E27FC236}">
                <a16:creationId xmlns:a16="http://schemas.microsoft.com/office/drawing/2014/main" id="{DA84209D-E589-499B-82FF-C055C2FF9DC5}"/>
              </a:ext>
            </a:extLst>
          </p:cNvPr>
          <p:cNvSpPr txBox="1">
            <a:spLocks noChangeArrowheads="1"/>
          </p:cNvSpPr>
          <p:nvPr/>
        </p:nvSpPr>
        <p:spPr bwMode="auto">
          <a:xfrm>
            <a:off x="7248128" y="5929536"/>
            <a:ext cx="2038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dirty="0"/>
              <a:t>Erosion um eine Restauration an Zahn 46. (Foto: Lutz </a:t>
            </a:r>
            <a:r>
              <a:rPr lang="de-DE" altLang="de-DE" sz="1000" dirty="0" err="1"/>
              <a:t>Laurisch</a:t>
            </a:r>
            <a:r>
              <a:rPr lang="de-DE" altLang="de-DE" sz="1000" dirty="0"/>
              <a:t>)</a:t>
            </a: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6000" y="4388357"/>
            <a:ext cx="2153961" cy="1513594"/>
          </a:xfrm>
          <a:prstGeom prst="rect">
            <a:avLst/>
          </a:prstGeom>
          <a:effectLst>
            <a:outerShdw blurRad="292100" dist="139700" dir="2700000" algn="ctr" rotWithShape="0">
              <a:schemeClr val="tx1">
                <a:alpha val="65000"/>
              </a:schemeClr>
            </a:outerShdw>
          </a:effectLst>
        </p:spPr>
      </p:pic>
      <p:pic>
        <p:nvPicPr>
          <p:cNvPr id="4" name="Grafi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4745" y="4378485"/>
            <a:ext cx="2233346" cy="1513595"/>
          </a:xfrm>
          <a:prstGeom prst="rect">
            <a:avLst/>
          </a:prstGeom>
          <a:effectLst>
            <a:outerShdw blurRad="292100" dist="139700" dir="2700000" algn="ctr" rotWithShape="0">
              <a:schemeClr val="tx1">
                <a:alpha val="65000"/>
              </a:schemeClr>
            </a:outerShdw>
          </a:effectLst>
        </p:spPr>
      </p:pic>
    </p:spTree>
    <p:extLst>
      <p:ext uri="{BB962C8B-B14F-4D97-AF65-F5344CB8AC3E}">
        <p14:creationId xmlns:p14="http://schemas.microsoft.com/office/powerpoint/2010/main" val="348975158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FA9AEB9-F658-468A-8887-AC55B9149F98}"/>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92CAF2BD-63D5-4FC2-9A06-9A823CF9BE5C}" type="slidenum">
              <a:rPr lang="en-US" altLang="de-DE" sz="1400">
                <a:latin typeface="Arial" panose="020B0604020202020204" pitchFamily="34" charset="0"/>
              </a:rPr>
              <a:pPr/>
              <a:t>33</a:t>
            </a:fld>
            <a:endParaRPr lang="en-US" altLang="de-DE" sz="1400">
              <a:solidFill>
                <a:srgbClr val="0040A6"/>
              </a:solidFill>
              <a:latin typeface="Arial" panose="020B0604020202020204" pitchFamily="34" charset="0"/>
            </a:endParaRPr>
          </a:p>
        </p:txBody>
      </p:sp>
      <p:sp>
        <p:nvSpPr>
          <p:cNvPr id="39939" name="Rectangle 2">
            <a:extLst>
              <a:ext uri="{FF2B5EF4-FFF2-40B4-BE49-F238E27FC236}">
                <a16:creationId xmlns:a16="http://schemas.microsoft.com/office/drawing/2014/main" id="{CEDBB133-7536-432B-94B6-29B00C7F19F0}"/>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4.2	Erosion – Behandlungen </a:t>
            </a:r>
            <a:br>
              <a:rPr lang="de-DE" altLang="de-DE" b="1" dirty="0">
                <a:solidFill>
                  <a:srgbClr val="0045B1"/>
                </a:solidFill>
              </a:rPr>
            </a:br>
            <a:r>
              <a:rPr lang="de-DE" altLang="de-DE" b="1" dirty="0">
                <a:solidFill>
                  <a:srgbClr val="0045B1"/>
                </a:solidFill>
              </a:rPr>
              <a:t>	Die richtige Pflege ist ausschlaggebend!</a:t>
            </a:r>
          </a:p>
        </p:txBody>
      </p:sp>
      <p:sp>
        <p:nvSpPr>
          <p:cNvPr id="473091" name="Rectangle 13">
            <a:extLst>
              <a:ext uri="{FF2B5EF4-FFF2-40B4-BE49-F238E27FC236}">
                <a16:creationId xmlns:a16="http://schemas.microsoft.com/office/drawing/2014/main" id="{58C8BB5C-3609-4966-8C44-0ADC976D0EB5}"/>
              </a:ext>
            </a:extLst>
          </p:cNvPr>
          <p:cNvSpPr>
            <a:spLocks noChangeArrowheads="1"/>
          </p:cNvSpPr>
          <p:nvPr/>
        </p:nvSpPr>
        <p:spPr bwMode="auto">
          <a:xfrm>
            <a:off x="1634400" y="1472401"/>
            <a:ext cx="9358144" cy="3612784"/>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latin typeface="Arial" charset="0"/>
                <a:ea typeface="ヒラギノ角ゴ Pro W3" pitchFamily="1" charset="-128"/>
                <a:cs typeface="+mn-cs"/>
                <a:sym typeface="Wingdings 3" pitchFamily="1" charset="2"/>
              </a:rPr>
              <a:t>Erosionspatienten benötigen Informationen über folgende Prophylaxe-Möglichkeiten: </a:t>
            </a:r>
          </a:p>
          <a:p>
            <a:pPr marL="188913" indent="-188913" eaLnBrk="0" hangingPunct="0">
              <a:tabLst>
                <a:tab pos="668338" algn="l"/>
                <a:tab pos="5337175" algn="l"/>
              </a:tabLst>
              <a:defRPr/>
            </a:pPr>
            <a:endParaRPr lang="de-DE" sz="1800" b="1"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Zähneputzen:</a:t>
            </a:r>
          </a:p>
          <a:p>
            <a:pPr marL="188913" indent="-188913"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Putzbewegung vertikal statt horizontal</a:t>
            </a:r>
          </a:p>
          <a:p>
            <a:pPr marL="188913" indent="-188913"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a:t>
            </a:r>
            <a:r>
              <a:rPr lang="de-DE" sz="1800" dirty="0">
                <a:latin typeface="Arial" charset="0"/>
                <a:ea typeface="ヒラギノ角ゴ Pro W3" pitchFamily="1" charset="-128"/>
                <a:sym typeface="Wingdings 3" pitchFamily="1" charset="2"/>
              </a:rPr>
              <a:t>– Anpressdruck reduzieren</a:t>
            </a:r>
            <a:r>
              <a:rPr lang="de-DE" sz="1800" dirty="0">
                <a:latin typeface="Arial" charset="0"/>
                <a:ea typeface="ヒラギノ角ゴ Pro W3" pitchFamily="1" charset="-128"/>
                <a:cs typeface="+mn-cs"/>
                <a:sym typeface="Wingdings 3" pitchFamily="1" charset="2"/>
              </a:rPr>
              <a:t>		</a:t>
            </a: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Zahnpasta mit geringer </a:t>
            </a:r>
            <a:r>
              <a:rPr lang="de-DE" sz="1800" dirty="0" err="1">
                <a:latin typeface="Arial" charset="0"/>
                <a:ea typeface="ヒラギノ角ゴ Pro W3" pitchFamily="1" charset="-128"/>
                <a:cs typeface="+mn-cs"/>
                <a:sym typeface="Wingdings 3" pitchFamily="1" charset="2"/>
              </a:rPr>
              <a:t>Abrasivität</a:t>
            </a:r>
            <a:r>
              <a:rPr lang="de-DE" sz="1800" dirty="0">
                <a:latin typeface="Arial" charset="0"/>
                <a:ea typeface="ヒラギノ角ゴ Pro W3" pitchFamily="1" charset="-128"/>
                <a:cs typeface="+mn-cs"/>
                <a:sym typeface="Wingdings 3" pitchFamily="1" charset="2"/>
              </a:rPr>
              <a:t> und Fluorid (mind. 1.400 ppm) </a:t>
            </a: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Zinnhaltige Fluoridspüllösungen oder Zahnpasten</a:t>
            </a: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Nach Einnahme saurer Medikamenten (pH &lt; 5) mit Wasser nachspülen</a:t>
            </a: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Regelmäßige Speichelstimulation zur raschen Säureneutralisation zwischendurch,           z. B. mit zuckerfreiem  Kaugummi zur Zahnpflege</a:t>
            </a:r>
          </a:p>
          <a:p>
            <a:pPr marL="188913" indent="-188913"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p:txBody>
      </p:sp>
      <p:sp>
        <p:nvSpPr>
          <p:cNvPr id="39941" name="Rectangle 18">
            <a:extLst>
              <a:ext uri="{FF2B5EF4-FFF2-40B4-BE49-F238E27FC236}">
                <a16:creationId xmlns:a16="http://schemas.microsoft.com/office/drawing/2014/main" id="{A0C167F5-BC44-4E69-92B7-03172E03821A}"/>
              </a:ext>
            </a:extLst>
          </p:cNvPr>
          <p:cNvSpPr>
            <a:spLocks noChangeArrowheads="1"/>
          </p:cNvSpPr>
          <p:nvPr/>
        </p:nvSpPr>
        <p:spPr bwMode="auto">
          <a:xfrm>
            <a:off x="1634400" y="5549900"/>
            <a:ext cx="6775450" cy="647700"/>
          </a:xfrm>
          <a:prstGeom prst="rect">
            <a:avLst/>
          </a:prstGeom>
          <a:solidFill>
            <a:srgbClr val="F3CCD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39942" name="Text Box 19">
            <a:extLst>
              <a:ext uri="{FF2B5EF4-FFF2-40B4-BE49-F238E27FC236}">
                <a16:creationId xmlns:a16="http://schemas.microsoft.com/office/drawing/2014/main" id="{5BCAB97E-174C-427F-82ED-7DE41A996BC0}"/>
              </a:ext>
            </a:extLst>
          </p:cNvPr>
          <p:cNvSpPr txBox="1">
            <a:spLocks noChangeArrowheads="1"/>
          </p:cNvSpPr>
          <p:nvPr/>
        </p:nvSpPr>
        <p:spPr bwMode="auto">
          <a:xfrm>
            <a:off x="1634400" y="5549901"/>
            <a:ext cx="6630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Empfehlen Sie zur Erhöhung der Speichelfließrate zuckerfreien Kaugummi zur Zahnpflege zwischendurch!</a:t>
            </a:r>
          </a:p>
        </p:txBody>
      </p:sp>
      <p:pic>
        <p:nvPicPr>
          <p:cNvPr id="39943" name="Picture 23" descr="Macintosh HD:AT Kunden:Kommed:080710 SalivaDent_Praxispersonal:SalivaDent_2009____PPT-Präsentation:Abbildungen Präsentation:Ausrufezeichen.png">
            <a:extLst>
              <a:ext uri="{FF2B5EF4-FFF2-40B4-BE49-F238E27FC236}">
                <a16:creationId xmlns:a16="http://schemas.microsoft.com/office/drawing/2014/main" id="{0807CD42-C089-4781-975E-B558539CFFEE}"/>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976463" y="5373689"/>
            <a:ext cx="3683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13">
            <a:extLst>
              <a:ext uri="{FF2B5EF4-FFF2-40B4-BE49-F238E27FC236}">
                <a16:creationId xmlns:a16="http://schemas.microsoft.com/office/drawing/2014/main" id="{58C8BB5C-3609-4966-8C44-0ADC976D0EB5}"/>
              </a:ext>
            </a:extLst>
          </p:cNvPr>
          <p:cNvSpPr>
            <a:spLocks noChangeArrowheads="1"/>
          </p:cNvSpPr>
          <p:nvPr/>
        </p:nvSpPr>
        <p:spPr bwMode="auto">
          <a:xfrm>
            <a:off x="1634400" y="1681164"/>
            <a:ext cx="8154987"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latin typeface="Arial" charset="0"/>
                <a:ea typeface="ヒラギノ角ゴ Pro W3" pitchFamily="1" charset="-128"/>
                <a:cs typeface="+mn-cs"/>
                <a:sym typeface="Wingdings 3" pitchFamily="1" charset="2"/>
              </a:rPr>
              <a:t>Besonders zu beachten: </a:t>
            </a:r>
          </a:p>
          <a:p>
            <a:pPr marL="188913" indent="-188913" eaLnBrk="0" hangingPunct="0">
              <a:tabLst>
                <a:tab pos="668338" algn="l"/>
                <a:tab pos="5337175" algn="l"/>
              </a:tabLst>
              <a:defRPr/>
            </a:pPr>
            <a:endParaRPr lang="de-DE" sz="1800" b="1"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Keine generelle Verteufelung von sauren Lebensmitteln und Getränken, </a:t>
            </a:r>
          </a:p>
          <a:p>
            <a:pPr eaLnBrk="0" hangingPunct="0">
              <a:tabLst>
                <a:tab pos="180975" algn="l"/>
                <a:tab pos="5337175" algn="l"/>
              </a:tabLst>
              <a:defRPr/>
            </a:pPr>
            <a:r>
              <a:rPr lang="de-DE" sz="1800" dirty="0">
                <a:latin typeface="Arial" charset="0"/>
                <a:ea typeface="ヒラギノ角ゴ Pro W3" pitchFamily="1" charset="-128"/>
                <a:cs typeface="+mn-cs"/>
                <a:sym typeface="Wingdings 3" pitchFamily="1" charset="2"/>
              </a:rPr>
              <a:t>	diese sind oft besonders gesund</a:t>
            </a:r>
          </a:p>
          <a:p>
            <a:pPr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Saure Getränke aus Gläsern und in großen Schlucken trinken</a:t>
            </a:r>
          </a:p>
          <a:p>
            <a:pPr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Vorsicht mit sauren Bonbons</a:t>
            </a:r>
          </a:p>
          <a:p>
            <a:pPr marL="188913" indent="-188913" eaLnBrk="0" hangingPunct="0">
              <a:buFont typeface="Wingdings" pitchFamily="2" charset="2"/>
              <a:buChar char="§"/>
              <a:tabLst>
                <a:tab pos="668338" algn="l"/>
                <a:tab pos="5337175" algn="l"/>
              </a:tabLst>
              <a:defRPr/>
            </a:pPr>
            <a:endParaRPr lang="de-DE" sz="1800"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Zahnfreundliche Produkte bevorzugen</a:t>
            </a:r>
          </a:p>
        </p:txBody>
      </p:sp>
      <p:sp>
        <p:nvSpPr>
          <p:cNvPr id="7" name="Slide Number Placeholder 3">
            <a:extLst>
              <a:ext uri="{FF2B5EF4-FFF2-40B4-BE49-F238E27FC236}">
                <a16:creationId xmlns:a16="http://schemas.microsoft.com/office/drawing/2014/main" id="{EFA9AEB9-F658-468A-8887-AC55B9149F98}"/>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92CAF2BD-63D5-4FC2-9A06-9A823CF9BE5C}" type="slidenum">
              <a:rPr lang="en-US" altLang="de-DE" sz="1400">
                <a:latin typeface="Arial" panose="020B0604020202020204" pitchFamily="34" charset="0"/>
              </a:rPr>
              <a:pPr/>
              <a:t>34</a:t>
            </a:fld>
            <a:endParaRPr lang="en-US" altLang="de-DE" sz="1400">
              <a:solidFill>
                <a:srgbClr val="0040A6"/>
              </a:solidFill>
              <a:latin typeface="Arial" panose="020B0604020202020204" pitchFamily="34" charset="0"/>
            </a:endParaRPr>
          </a:p>
        </p:txBody>
      </p:sp>
      <p:sp>
        <p:nvSpPr>
          <p:cNvPr id="39939" name="Rectangle 2">
            <a:extLst>
              <a:ext uri="{FF2B5EF4-FFF2-40B4-BE49-F238E27FC236}">
                <a16:creationId xmlns:a16="http://schemas.microsoft.com/office/drawing/2014/main" id="{CEDBB133-7536-432B-94B6-29B00C7F19F0}"/>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4.2	Erosion – Behandlungen </a:t>
            </a:r>
            <a:br>
              <a:rPr lang="de-DE" altLang="de-DE" b="1" dirty="0">
                <a:solidFill>
                  <a:srgbClr val="0045B1"/>
                </a:solidFill>
              </a:rPr>
            </a:br>
            <a:r>
              <a:rPr lang="de-DE" altLang="de-DE" b="1" dirty="0">
                <a:solidFill>
                  <a:srgbClr val="0045B1"/>
                </a:solidFill>
              </a:rPr>
              <a:t>	Prävention durch Ernährung</a:t>
            </a:r>
          </a:p>
        </p:txBody>
      </p:sp>
      <p:pic>
        <p:nvPicPr>
          <p:cNvPr id="10242" name="Picture 2" descr="P:\kommed\_WOHP\2020\SalivaDent Update\_Überarbeitung\_ab 230720\ShutterStock\Bonbons, komp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40" y="3309438"/>
            <a:ext cx="2592288" cy="185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489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13">
            <a:extLst>
              <a:ext uri="{FF2B5EF4-FFF2-40B4-BE49-F238E27FC236}">
                <a16:creationId xmlns:a16="http://schemas.microsoft.com/office/drawing/2014/main" id="{58C8BB5C-3609-4966-8C44-0ADC976D0EB5}"/>
              </a:ext>
            </a:extLst>
          </p:cNvPr>
          <p:cNvSpPr>
            <a:spLocks noChangeArrowheads="1"/>
          </p:cNvSpPr>
          <p:nvPr/>
        </p:nvSpPr>
        <p:spPr bwMode="auto">
          <a:xfrm>
            <a:off x="1634400" y="1681164"/>
            <a:ext cx="8154987"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latin typeface="Arial" charset="0"/>
                <a:ea typeface="ヒラギノ角ゴ Pro W3" pitchFamily="1" charset="-128"/>
                <a:cs typeface="+mn-cs"/>
                <a:sym typeface="Wingdings 3" pitchFamily="1" charset="2"/>
              </a:rPr>
              <a:t>Relevante Parameter: </a:t>
            </a:r>
          </a:p>
          <a:p>
            <a:pPr marL="188913" indent="-188913" eaLnBrk="0" hangingPunct="0">
              <a:tabLst>
                <a:tab pos="668338" algn="l"/>
                <a:tab pos="5337175" algn="l"/>
              </a:tabLst>
              <a:defRPr/>
            </a:pPr>
            <a:endParaRPr lang="de-DE" sz="1800" b="1"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pH-Wert des Getränkes</a:t>
            </a: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titrierbare Säure des Getränkes</a:t>
            </a: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Art der Säure</a:t>
            </a:r>
          </a:p>
          <a:p>
            <a:pPr marL="180975" lvl="1" indent="276225" eaLnBrk="0" hangingPunct="0">
              <a:buFont typeface="Symbol" panose="05050102010706020507" pitchFamily="18" charset="2"/>
              <a:buChar char="-"/>
              <a:tabLst>
                <a:tab pos="180975" algn="l"/>
                <a:tab pos="5337175" algn="l"/>
              </a:tabLst>
              <a:defRPr/>
            </a:pPr>
            <a:r>
              <a:rPr lang="de-DE" sz="1800" dirty="0" err="1">
                <a:latin typeface="Arial" charset="0"/>
                <a:ea typeface="ヒラギノ角ゴ Pro W3" pitchFamily="1" charset="-128"/>
                <a:cs typeface="+mn-cs"/>
                <a:sym typeface="Wingdings 3" pitchFamily="1" charset="2"/>
              </a:rPr>
              <a:t>Chelatbildner</a:t>
            </a:r>
            <a:endParaRPr lang="de-DE" sz="1800" dirty="0">
              <a:latin typeface="Arial" charset="0"/>
              <a:ea typeface="ヒラギノ角ゴ Pro W3" pitchFamily="1" charset="-128"/>
              <a:cs typeface="+mn-cs"/>
              <a:sym typeface="Wingdings 3" pitchFamily="1" charset="2"/>
            </a:endParaRPr>
          </a:p>
          <a:p>
            <a:pPr marL="180975" lvl="1" indent="276225" eaLnBrk="0" hangingPunct="0">
              <a:buFont typeface="Symbol" panose="05050102010706020507" pitchFamily="18" charset="2"/>
              <a:buChar char="-"/>
              <a:tabLst>
                <a:tab pos="180975" algn="l"/>
                <a:tab pos="5337175" algn="l"/>
              </a:tabLst>
              <a:defRPr/>
            </a:pPr>
            <a:r>
              <a:rPr lang="de-DE" sz="1800" dirty="0">
                <a:latin typeface="Arial" charset="0"/>
                <a:ea typeface="ヒラギノ角ゴ Pro W3" pitchFamily="1" charset="-128"/>
                <a:cs typeface="+mn-cs"/>
                <a:sym typeface="Wingdings 3" pitchFamily="1" charset="2"/>
              </a:rPr>
              <a:t>Kalzium- und Phosphatgehalt</a:t>
            </a:r>
          </a:p>
          <a:p>
            <a:pPr marL="180975" lvl="1" indent="276225" eaLnBrk="0" hangingPunct="0">
              <a:buFont typeface="Symbol" panose="05050102010706020507" pitchFamily="18" charset="2"/>
              <a:buChar char="-"/>
              <a:tabLst>
                <a:tab pos="180975" algn="l"/>
                <a:tab pos="5337175" algn="l"/>
              </a:tabLst>
              <a:defRPr/>
            </a:pPr>
            <a:r>
              <a:rPr lang="de-DE" sz="1800" dirty="0">
                <a:latin typeface="Arial" charset="0"/>
                <a:ea typeface="ヒラギノ角ゴ Pro W3" pitchFamily="1" charset="-128"/>
                <a:cs typeface="+mn-cs"/>
                <a:sym typeface="Wingdings 3" pitchFamily="1" charset="2"/>
              </a:rPr>
              <a:t>Sonderrolle Kohlensäure, Phosphorsäure </a:t>
            </a: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Fließrate, Zusammensetzung und Pufferkapazität des Speichels</a:t>
            </a:r>
          </a:p>
        </p:txBody>
      </p:sp>
      <p:sp>
        <p:nvSpPr>
          <p:cNvPr id="7" name="Slide Number Placeholder 3">
            <a:extLst>
              <a:ext uri="{FF2B5EF4-FFF2-40B4-BE49-F238E27FC236}">
                <a16:creationId xmlns:a16="http://schemas.microsoft.com/office/drawing/2014/main" id="{EFA9AEB9-F658-468A-8887-AC55B9149F98}"/>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92CAF2BD-63D5-4FC2-9A06-9A823CF9BE5C}" type="slidenum">
              <a:rPr lang="en-US" altLang="de-DE" sz="1400">
                <a:latin typeface="Arial" panose="020B0604020202020204" pitchFamily="34" charset="0"/>
              </a:rPr>
              <a:pPr/>
              <a:t>35</a:t>
            </a:fld>
            <a:endParaRPr lang="en-US" altLang="de-DE" sz="1400" dirty="0">
              <a:solidFill>
                <a:srgbClr val="0040A6"/>
              </a:solidFill>
              <a:latin typeface="Arial" panose="020B0604020202020204" pitchFamily="34" charset="0"/>
            </a:endParaRPr>
          </a:p>
        </p:txBody>
      </p:sp>
      <p:sp>
        <p:nvSpPr>
          <p:cNvPr id="39939" name="Rectangle 2">
            <a:extLst>
              <a:ext uri="{FF2B5EF4-FFF2-40B4-BE49-F238E27FC236}">
                <a16:creationId xmlns:a16="http://schemas.microsoft.com/office/drawing/2014/main" id="{CEDBB133-7536-432B-94B6-29B00C7F19F0}"/>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4.2	Erosion – Behandlungen </a:t>
            </a:r>
            <a:br>
              <a:rPr lang="de-DE" altLang="de-DE" b="1" dirty="0">
                <a:solidFill>
                  <a:srgbClr val="0045B1"/>
                </a:solidFill>
              </a:rPr>
            </a:br>
            <a:r>
              <a:rPr lang="de-DE" altLang="de-DE" b="1" dirty="0">
                <a:solidFill>
                  <a:srgbClr val="0045B1"/>
                </a:solidFill>
              </a:rPr>
              <a:t>	Getränke </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5541" y="1681163"/>
            <a:ext cx="1485259" cy="2060848"/>
          </a:xfrm>
          <a:prstGeom prst="rect">
            <a:avLst/>
          </a:prstGeom>
        </p:spPr>
      </p:pic>
    </p:spTree>
    <p:extLst>
      <p:ext uri="{BB962C8B-B14F-4D97-AF65-F5344CB8AC3E}">
        <p14:creationId xmlns:p14="http://schemas.microsoft.com/office/powerpoint/2010/main" val="68829251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8">
            <a:extLst>
              <a:ext uri="{FF2B5EF4-FFF2-40B4-BE49-F238E27FC236}">
                <a16:creationId xmlns:a16="http://schemas.microsoft.com/office/drawing/2014/main" id="{115FB20D-3A71-460F-AD85-97BBD4AF2DFF}"/>
              </a:ext>
            </a:extLst>
          </p:cNvPr>
          <p:cNvSpPr>
            <a:spLocks noChangeArrowheads="1"/>
          </p:cNvSpPr>
          <p:nvPr/>
        </p:nvSpPr>
        <p:spPr bwMode="auto">
          <a:xfrm>
            <a:off x="1633090" y="5825281"/>
            <a:ext cx="7062936" cy="370919"/>
          </a:xfrm>
          <a:prstGeom prst="rect">
            <a:avLst/>
          </a:prstGeom>
          <a:solidFill>
            <a:srgbClr val="F3CCD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7" name="Slide Number Placeholder 3">
            <a:extLst>
              <a:ext uri="{FF2B5EF4-FFF2-40B4-BE49-F238E27FC236}">
                <a16:creationId xmlns:a16="http://schemas.microsoft.com/office/drawing/2014/main" id="{3FF661F7-BBF1-4951-BC35-336C5FCE9278}"/>
              </a:ext>
            </a:extLst>
          </p:cNvPr>
          <p:cNvSpPr>
            <a:spLocks noGrp="1"/>
          </p:cNvSpPr>
          <p:nvPr>
            <p:ph type="sldNum" sz="quarter" idx="10"/>
          </p:nvPr>
        </p:nvSpPr>
        <p:spPr>
          <a:xfrm>
            <a:off x="9651600" y="6202396"/>
            <a:ext cx="1447800" cy="457200"/>
          </a:xfrm>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1962CE9D-3051-4245-B5A1-8A73D5276D3B}" type="slidenum">
              <a:rPr lang="en-US" altLang="de-DE" sz="1400">
                <a:latin typeface="Arial" panose="020B0604020202020204" pitchFamily="34" charset="0"/>
              </a:rPr>
              <a:pPr/>
              <a:t>36</a:t>
            </a:fld>
            <a:endParaRPr lang="en-US" altLang="de-DE" sz="1400" dirty="0">
              <a:solidFill>
                <a:srgbClr val="0040A6"/>
              </a:solidFill>
              <a:latin typeface="Arial" panose="020B0604020202020204" pitchFamily="34" charset="0"/>
            </a:endParaRPr>
          </a:p>
        </p:txBody>
      </p:sp>
      <p:sp>
        <p:nvSpPr>
          <p:cNvPr id="40963" name="Rectangle 2">
            <a:extLst>
              <a:ext uri="{FF2B5EF4-FFF2-40B4-BE49-F238E27FC236}">
                <a16:creationId xmlns:a16="http://schemas.microsoft.com/office/drawing/2014/main" id="{E742E1B7-E18A-4140-9BAB-F4946674D12F}"/>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4.2	Erosion – Behandlungen </a:t>
            </a:r>
            <a:br>
              <a:rPr lang="de-DE" altLang="de-DE" b="1" dirty="0">
                <a:solidFill>
                  <a:srgbClr val="0045B1"/>
                </a:solidFill>
              </a:rPr>
            </a:br>
            <a:r>
              <a:rPr lang="de-DE" altLang="de-DE" b="1" dirty="0">
                <a:solidFill>
                  <a:srgbClr val="0045B1"/>
                </a:solidFill>
              </a:rPr>
              <a:t>	Getränke </a:t>
            </a:r>
          </a:p>
        </p:txBody>
      </p:sp>
      <p:sp>
        <p:nvSpPr>
          <p:cNvPr id="473091" name="Rectangle 13">
            <a:extLst>
              <a:ext uri="{FF2B5EF4-FFF2-40B4-BE49-F238E27FC236}">
                <a16:creationId xmlns:a16="http://schemas.microsoft.com/office/drawing/2014/main" id="{7798FA4D-083D-48C9-9E4D-DD10209C257E}"/>
              </a:ext>
            </a:extLst>
          </p:cNvPr>
          <p:cNvSpPr>
            <a:spLocks noChangeArrowheads="1"/>
          </p:cNvSpPr>
          <p:nvPr/>
        </p:nvSpPr>
        <p:spPr bwMode="auto">
          <a:xfrm>
            <a:off x="1631504" y="1628800"/>
            <a:ext cx="8154987"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err="1">
                <a:latin typeface="Arial" charset="0"/>
                <a:ea typeface="ヒラギノ角ゴ Pro W3" pitchFamily="1" charset="-128"/>
                <a:cs typeface="+mn-cs"/>
                <a:sym typeface="Wingdings 3" pitchFamily="1" charset="2"/>
              </a:rPr>
              <a:t>Erosiver</a:t>
            </a:r>
            <a:r>
              <a:rPr lang="de-DE" sz="1800" b="1" dirty="0">
                <a:latin typeface="Arial" charset="0"/>
                <a:ea typeface="ヒラギノ角ゴ Pro W3" pitchFamily="1" charset="-128"/>
                <a:cs typeface="+mn-cs"/>
                <a:sym typeface="Wingdings 3" pitchFamily="1" charset="2"/>
              </a:rPr>
              <a:t> Verlust an Schmelz und Dentin bei verschiedenen Getränken:</a:t>
            </a:r>
          </a:p>
          <a:p>
            <a:pPr marL="188913" indent="-188913" eaLnBrk="0" hangingPunct="0">
              <a:tabLst>
                <a:tab pos="668338" algn="l"/>
                <a:tab pos="5337175" algn="l"/>
              </a:tabLst>
              <a:defRPr/>
            </a:pPr>
            <a:endParaRPr lang="de-DE" sz="1800" b="1" dirty="0">
              <a:latin typeface="Arial" charset="0"/>
              <a:ea typeface="ヒラギノ角ゴ Pro W3" pitchFamily="1" charset="-128"/>
              <a:cs typeface="+mn-cs"/>
              <a:sym typeface="Wingdings 3" pitchFamily="1" charset="2"/>
            </a:endParaRPr>
          </a:p>
          <a:p>
            <a:pPr marL="188913" indent="-188913"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p:txBody>
      </p:sp>
      <p:graphicFrame>
        <p:nvGraphicFramePr>
          <p:cNvPr id="2" name="Tabelle 1"/>
          <p:cNvGraphicFramePr>
            <a:graphicFrameLocks noGrp="1"/>
          </p:cNvGraphicFramePr>
          <p:nvPr>
            <p:extLst>
              <p:ext uri="{D42A27DB-BD31-4B8C-83A1-F6EECF244321}">
                <p14:modId xmlns:p14="http://schemas.microsoft.com/office/powerpoint/2010/main" val="3083275601"/>
              </p:ext>
            </p:extLst>
          </p:nvPr>
        </p:nvGraphicFramePr>
        <p:xfrm>
          <a:off x="1631504" y="2008484"/>
          <a:ext cx="7928619" cy="3761824"/>
        </p:xfrm>
        <a:graphic>
          <a:graphicData uri="http://schemas.openxmlformats.org/drawingml/2006/table">
            <a:tbl>
              <a:tblPr firstRow="1" bandRow="1">
                <a:tableStyleId>{5C22544A-7EE6-4342-B048-85BDC9FD1C3A}</a:tableStyleId>
              </a:tblPr>
              <a:tblGrid>
                <a:gridCol w="1519907">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370840">
                <a:tc>
                  <a:txBody>
                    <a:bodyPr/>
                    <a:lstStyle/>
                    <a:p>
                      <a:r>
                        <a:rPr lang="de-DE" dirty="0"/>
                        <a:t>    Getränk</a:t>
                      </a:r>
                    </a:p>
                  </a:txBody>
                  <a:tcPr/>
                </a:tc>
                <a:tc>
                  <a:txBody>
                    <a:bodyPr/>
                    <a:lstStyle/>
                    <a:p>
                      <a:r>
                        <a:rPr lang="de-DE" dirty="0"/>
                        <a:t> Schmelzverlust in mg</a:t>
                      </a:r>
                    </a:p>
                  </a:txBody>
                  <a:tcPr/>
                </a:tc>
                <a:tc>
                  <a:txBody>
                    <a:bodyPr/>
                    <a:lstStyle/>
                    <a:p>
                      <a:r>
                        <a:rPr lang="de-DE" dirty="0"/>
                        <a:t> </a:t>
                      </a:r>
                      <a:r>
                        <a:rPr lang="de-DE" dirty="0" err="1"/>
                        <a:t>Dentinverlust</a:t>
                      </a:r>
                      <a:r>
                        <a:rPr lang="de-DE" dirty="0"/>
                        <a:t> in mg</a:t>
                      </a:r>
                    </a:p>
                  </a:txBody>
                  <a:tcPr/>
                </a:tc>
                <a:tc>
                  <a:txBody>
                    <a:bodyPr/>
                    <a:lstStyle/>
                    <a:p>
                      <a:r>
                        <a:rPr lang="de-DE" baseline="0" dirty="0"/>
                        <a:t>      pH</a:t>
                      </a:r>
                      <a:endParaRPr lang="de-DE" dirty="0"/>
                    </a:p>
                  </a:txBody>
                  <a:tcPr/>
                </a:tc>
                <a:extLst>
                  <a:ext uri="{0D108BD9-81ED-4DB2-BD59-A6C34878D82A}">
                    <a16:rowId xmlns:a16="http://schemas.microsoft.com/office/drawing/2014/main" val="10000"/>
                  </a:ext>
                </a:extLst>
              </a:tr>
              <a:tr h="370840">
                <a:tc>
                  <a:txBody>
                    <a:bodyPr/>
                    <a:lstStyle/>
                    <a:p>
                      <a:pPr algn="ctr"/>
                      <a:r>
                        <a:rPr lang="de-DE" sz="1400" dirty="0"/>
                        <a:t>Wasser</a:t>
                      </a:r>
                    </a:p>
                  </a:txBody>
                  <a:tcPr/>
                </a:tc>
                <a:tc>
                  <a:txBody>
                    <a:bodyPr/>
                    <a:lstStyle/>
                    <a:p>
                      <a:pPr algn="ctr"/>
                      <a:r>
                        <a:rPr lang="de-DE" sz="1400" dirty="0"/>
                        <a:t>-0,2</a:t>
                      </a:r>
                    </a:p>
                  </a:txBody>
                  <a:tcPr/>
                </a:tc>
                <a:tc>
                  <a:txBody>
                    <a:bodyPr/>
                    <a:lstStyle/>
                    <a:p>
                      <a:pPr algn="ctr"/>
                      <a:r>
                        <a:rPr lang="de-DE" sz="1400" dirty="0"/>
                        <a:t>-0,3</a:t>
                      </a:r>
                    </a:p>
                  </a:txBody>
                  <a:tcPr/>
                </a:tc>
                <a:tc>
                  <a:txBody>
                    <a:bodyPr/>
                    <a:lstStyle/>
                    <a:p>
                      <a:pPr algn="ctr"/>
                      <a:r>
                        <a:rPr lang="de-DE" sz="1400" dirty="0"/>
                        <a:t>7,4</a:t>
                      </a:r>
                    </a:p>
                  </a:txBody>
                  <a:tcPr/>
                </a:tc>
                <a:extLst>
                  <a:ext uri="{0D108BD9-81ED-4DB2-BD59-A6C34878D82A}">
                    <a16:rowId xmlns:a16="http://schemas.microsoft.com/office/drawing/2014/main" val="10001"/>
                  </a:ext>
                </a:extLst>
              </a:tr>
              <a:tr h="370840">
                <a:tc>
                  <a:txBody>
                    <a:bodyPr/>
                    <a:lstStyle/>
                    <a:p>
                      <a:pPr algn="ctr"/>
                      <a:r>
                        <a:rPr lang="de-DE" sz="1400" dirty="0"/>
                        <a:t>Zuckerreduzierte Kola</a:t>
                      </a:r>
                    </a:p>
                  </a:txBody>
                  <a:tcPr/>
                </a:tc>
                <a:tc>
                  <a:txBody>
                    <a:bodyPr/>
                    <a:lstStyle/>
                    <a:p>
                      <a:pPr algn="ctr"/>
                      <a:r>
                        <a:rPr lang="de-DE" sz="1400" dirty="0"/>
                        <a:t>5,2</a:t>
                      </a:r>
                    </a:p>
                  </a:txBody>
                  <a:tcPr/>
                </a:tc>
                <a:tc>
                  <a:txBody>
                    <a:bodyPr/>
                    <a:lstStyle/>
                    <a:p>
                      <a:pPr algn="ctr"/>
                      <a:r>
                        <a:rPr lang="de-DE" sz="1400" dirty="0"/>
                        <a:t>3,5</a:t>
                      </a:r>
                    </a:p>
                  </a:txBody>
                  <a:tcPr/>
                </a:tc>
                <a:tc>
                  <a:txBody>
                    <a:bodyPr/>
                    <a:lstStyle/>
                    <a:p>
                      <a:pPr algn="ctr"/>
                      <a:r>
                        <a:rPr lang="de-DE" sz="1400" dirty="0"/>
                        <a:t>2,59</a:t>
                      </a:r>
                    </a:p>
                  </a:txBody>
                  <a:tcPr/>
                </a:tc>
                <a:extLst>
                  <a:ext uri="{0D108BD9-81ED-4DB2-BD59-A6C34878D82A}">
                    <a16:rowId xmlns:a16="http://schemas.microsoft.com/office/drawing/2014/main" val="10002"/>
                  </a:ext>
                </a:extLst>
              </a:tr>
              <a:tr h="370840">
                <a:tc>
                  <a:txBody>
                    <a:bodyPr/>
                    <a:lstStyle/>
                    <a:p>
                      <a:pPr algn="ctr"/>
                      <a:r>
                        <a:rPr lang="de-DE" sz="1400" dirty="0"/>
                        <a:t>K</a:t>
                      </a:r>
                      <a:r>
                        <a:rPr lang="de-DE" sz="1400"/>
                        <a:t>ola</a:t>
                      </a:r>
                      <a:endParaRPr lang="de-DE" sz="1400" dirty="0"/>
                    </a:p>
                  </a:txBody>
                  <a:tcPr/>
                </a:tc>
                <a:tc>
                  <a:txBody>
                    <a:bodyPr/>
                    <a:lstStyle/>
                    <a:p>
                      <a:pPr algn="ctr"/>
                      <a:r>
                        <a:rPr lang="de-DE" sz="1400" dirty="0"/>
                        <a:t>7,5</a:t>
                      </a:r>
                    </a:p>
                  </a:txBody>
                  <a:tcPr/>
                </a:tc>
                <a:tc>
                  <a:txBody>
                    <a:bodyPr/>
                    <a:lstStyle/>
                    <a:p>
                      <a:pPr algn="ctr"/>
                      <a:r>
                        <a:rPr lang="de-DE" sz="1400" dirty="0"/>
                        <a:t>6,6</a:t>
                      </a:r>
                    </a:p>
                  </a:txBody>
                  <a:tcPr/>
                </a:tc>
                <a:tc>
                  <a:txBody>
                    <a:bodyPr/>
                    <a:lstStyle/>
                    <a:p>
                      <a:pPr algn="ctr"/>
                      <a:r>
                        <a:rPr lang="de-DE" sz="1400" dirty="0"/>
                        <a:t>2,47</a:t>
                      </a:r>
                    </a:p>
                  </a:txBody>
                  <a:tcPr/>
                </a:tc>
                <a:extLst>
                  <a:ext uri="{0D108BD9-81ED-4DB2-BD59-A6C34878D82A}">
                    <a16:rowId xmlns:a16="http://schemas.microsoft.com/office/drawing/2014/main" val="10003"/>
                  </a:ext>
                </a:extLst>
              </a:tr>
              <a:tr h="370840">
                <a:tc>
                  <a:txBody>
                    <a:bodyPr/>
                    <a:lstStyle/>
                    <a:p>
                      <a:pPr algn="ctr"/>
                      <a:r>
                        <a:rPr lang="de-DE" sz="1400" dirty="0" err="1"/>
                        <a:t>Energy</a:t>
                      </a:r>
                      <a:r>
                        <a:rPr lang="de-DE" sz="1400" baseline="0" dirty="0"/>
                        <a:t> Drinks</a:t>
                      </a:r>
                      <a:endParaRPr lang="de-DE" sz="1400" dirty="0"/>
                    </a:p>
                  </a:txBody>
                  <a:tcPr/>
                </a:tc>
                <a:tc>
                  <a:txBody>
                    <a:bodyPr/>
                    <a:lstStyle/>
                    <a:p>
                      <a:pPr algn="ctr"/>
                      <a:r>
                        <a:rPr lang="de-DE" sz="1400" dirty="0"/>
                        <a:t>16,6</a:t>
                      </a:r>
                    </a:p>
                  </a:txBody>
                  <a:tcPr/>
                </a:tc>
                <a:tc>
                  <a:txBody>
                    <a:bodyPr/>
                    <a:lstStyle/>
                    <a:p>
                      <a:pPr algn="ctr"/>
                      <a:r>
                        <a:rPr lang="de-DE" sz="1400" dirty="0"/>
                        <a:t>17</a:t>
                      </a:r>
                    </a:p>
                  </a:txBody>
                  <a:tcPr/>
                </a:tc>
                <a:tc>
                  <a:txBody>
                    <a:bodyPr/>
                    <a:lstStyle/>
                    <a:p>
                      <a:pPr algn="ctr"/>
                      <a:r>
                        <a:rPr lang="de-DE" sz="1400" dirty="0"/>
                        <a:t>3,38</a:t>
                      </a:r>
                    </a:p>
                  </a:txBody>
                  <a:tcPr/>
                </a:tc>
                <a:extLst>
                  <a:ext uri="{0D108BD9-81ED-4DB2-BD59-A6C34878D82A}">
                    <a16:rowId xmlns:a16="http://schemas.microsoft.com/office/drawing/2014/main" val="10004"/>
                  </a:ext>
                </a:extLst>
              </a:tr>
              <a:tr h="370840">
                <a:tc>
                  <a:txBody>
                    <a:bodyPr/>
                    <a:lstStyle/>
                    <a:p>
                      <a:pPr algn="ctr"/>
                      <a:r>
                        <a:rPr lang="de-DE" sz="1400" dirty="0"/>
                        <a:t>Wasser</a:t>
                      </a:r>
                      <a:r>
                        <a:rPr lang="de-DE" sz="1400" baseline="0" dirty="0"/>
                        <a:t> mit Fruchtaromen</a:t>
                      </a:r>
                      <a:endParaRPr lang="de-DE" sz="1400" dirty="0"/>
                    </a:p>
                  </a:txBody>
                  <a:tcPr/>
                </a:tc>
                <a:tc>
                  <a:txBody>
                    <a:bodyPr/>
                    <a:lstStyle/>
                    <a:p>
                      <a:pPr algn="ctr"/>
                      <a:r>
                        <a:rPr lang="de-DE" sz="1400" dirty="0"/>
                        <a:t>17,8</a:t>
                      </a:r>
                    </a:p>
                  </a:txBody>
                  <a:tcPr/>
                </a:tc>
                <a:tc>
                  <a:txBody>
                    <a:bodyPr/>
                    <a:lstStyle/>
                    <a:p>
                      <a:pPr algn="ctr"/>
                      <a:r>
                        <a:rPr lang="de-DE" sz="1400" dirty="0"/>
                        <a:t>16,2</a:t>
                      </a:r>
                    </a:p>
                  </a:txBody>
                  <a:tcPr/>
                </a:tc>
                <a:tc>
                  <a:txBody>
                    <a:bodyPr/>
                    <a:lstStyle/>
                    <a:p>
                      <a:pPr algn="ctr"/>
                      <a:r>
                        <a:rPr lang="de-DE" sz="1400" dirty="0"/>
                        <a:t>3,63</a:t>
                      </a:r>
                    </a:p>
                  </a:txBody>
                  <a:tcPr/>
                </a:tc>
                <a:extLst>
                  <a:ext uri="{0D108BD9-81ED-4DB2-BD59-A6C34878D82A}">
                    <a16:rowId xmlns:a16="http://schemas.microsoft.com/office/drawing/2014/main" val="10005"/>
                  </a:ext>
                </a:extLst>
              </a:tr>
              <a:tr h="353144">
                <a:tc>
                  <a:txBody>
                    <a:bodyPr/>
                    <a:lstStyle/>
                    <a:p>
                      <a:pPr algn="ctr"/>
                      <a:r>
                        <a:rPr lang="de-DE" sz="1400" dirty="0"/>
                        <a:t>Orangensaft</a:t>
                      </a:r>
                    </a:p>
                  </a:txBody>
                  <a:tcPr/>
                </a:tc>
                <a:tc>
                  <a:txBody>
                    <a:bodyPr/>
                    <a:lstStyle/>
                    <a:p>
                      <a:pPr algn="ctr"/>
                      <a:r>
                        <a:rPr lang="de-DE" sz="1400" dirty="0"/>
                        <a:t>24,3</a:t>
                      </a:r>
                    </a:p>
                  </a:txBody>
                  <a:tcPr/>
                </a:tc>
                <a:tc>
                  <a:txBody>
                    <a:bodyPr/>
                    <a:lstStyle/>
                    <a:p>
                      <a:pPr algn="ctr"/>
                      <a:r>
                        <a:rPr lang="de-DE" sz="1400" dirty="0"/>
                        <a:t>20,2</a:t>
                      </a:r>
                    </a:p>
                  </a:txBody>
                  <a:tcPr/>
                </a:tc>
                <a:tc>
                  <a:txBody>
                    <a:bodyPr/>
                    <a:lstStyle/>
                    <a:p>
                      <a:pPr algn="ctr"/>
                      <a:r>
                        <a:rPr lang="de-DE" sz="1400" dirty="0"/>
                        <a:t>3,87</a:t>
                      </a:r>
                    </a:p>
                  </a:txBody>
                  <a:tcPr/>
                </a:tc>
                <a:extLst>
                  <a:ext uri="{0D108BD9-81ED-4DB2-BD59-A6C34878D82A}">
                    <a16:rowId xmlns:a16="http://schemas.microsoft.com/office/drawing/2014/main" val="10006"/>
                  </a:ext>
                </a:extLst>
              </a:tr>
              <a:tr h="370840">
                <a:tc>
                  <a:txBody>
                    <a:bodyPr/>
                    <a:lstStyle/>
                    <a:p>
                      <a:pPr algn="ctr"/>
                      <a:r>
                        <a:rPr lang="de-DE" sz="1400" dirty="0"/>
                        <a:t>Apfelsaft</a:t>
                      </a:r>
                    </a:p>
                  </a:txBody>
                  <a:tcPr/>
                </a:tc>
                <a:tc>
                  <a:txBody>
                    <a:bodyPr/>
                    <a:lstStyle/>
                    <a:p>
                      <a:pPr algn="ctr"/>
                      <a:r>
                        <a:rPr lang="de-DE" sz="1400" dirty="0"/>
                        <a:t>27,1</a:t>
                      </a:r>
                    </a:p>
                  </a:txBody>
                  <a:tcPr/>
                </a:tc>
                <a:tc>
                  <a:txBody>
                    <a:bodyPr/>
                    <a:lstStyle/>
                    <a:p>
                      <a:pPr algn="ctr"/>
                      <a:r>
                        <a:rPr lang="de-DE" sz="1400" dirty="0"/>
                        <a:t>15,2</a:t>
                      </a:r>
                    </a:p>
                  </a:txBody>
                  <a:tcPr/>
                </a:tc>
                <a:tc>
                  <a:txBody>
                    <a:bodyPr/>
                    <a:lstStyle/>
                    <a:p>
                      <a:pPr algn="ctr"/>
                      <a:r>
                        <a:rPr lang="de-DE" sz="1400" dirty="0"/>
                        <a:t>3,38</a:t>
                      </a:r>
                    </a:p>
                  </a:txBody>
                  <a:tcPr/>
                </a:tc>
                <a:extLst>
                  <a:ext uri="{0D108BD9-81ED-4DB2-BD59-A6C34878D82A}">
                    <a16:rowId xmlns:a16="http://schemas.microsoft.com/office/drawing/2014/main" val="10007"/>
                  </a:ext>
                </a:extLst>
              </a:tr>
              <a:tr h="370840">
                <a:tc>
                  <a:txBody>
                    <a:bodyPr/>
                    <a:lstStyle/>
                    <a:p>
                      <a:pPr algn="ctr"/>
                      <a:r>
                        <a:rPr lang="de-DE" sz="1400" dirty="0"/>
                        <a:t>Zitronenhaltige</a:t>
                      </a:r>
                      <a:r>
                        <a:rPr lang="de-DE" sz="1400" baseline="0" dirty="0"/>
                        <a:t> Limonade</a:t>
                      </a:r>
                      <a:endParaRPr lang="de-DE" sz="1400" dirty="0"/>
                    </a:p>
                  </a:txBody>
                  <a:tcPr/>
                </a:tc>
                <a:tc>
                  <a:txBody>
                    <a:bodyPr/>
                    <a:lstStyle/>
                    <a:p>
                      <a:pPr algn="ctr"/>
                      <a:r>
                        <a:rPr lang="de-DE" sz="1400" dirty="0"/>
                        <a:t>32,0</a:t>
                      </a:r>
                    </a:p>
                  </a:txBody>
                  <a:tcPr/>
                </a:tc>
                <a:tc>
                  <a:txBody>
                    <a:bodyPr/>
                    <a:lstStyle/>
                    <a:p>
                      <a:pPr algn="ctr"/>
                      <a:r>
                        <a:rPr lang="de-DE" sz="1400" dirty="0"/>
                        <a:t>28,3</a:t>
                      </a:r>
                    </a:p>
                  </a:txBody>
                  <a:tcPr/>
                </a:tc>
                <a:tc>
                  <a:txBody>
                    <a:bodyPr/>
                    <a:lstStyle/>
                    <a:p>
                      <a:pPr algn="ctr"/>
                      <a:r>
                        <a:rPr lang="de-DE" sz="1400" dirty="0"/>
                        <a:t>2,5</a:t>
                      </a:r>
                    </a:p>
                  </a:txBody>
                  <a:tcPr/>
                </a:tc>
                <a:extLst>
                  <a:ext uri="{0D108BD9-81ED-4DB2-BD59-A6C34878D82A}">
                    <a16:rowId xmlns:a16="http://schemas.microsoft.com/office/drawing/2014/main" val="10008"/>
                  </a:ext>
                </a:extLst>
              </a:tr>
            </a:tbl>
          </a:graphicData>
        </a:graphic>
      </p:graphicFrame>
      <p:sp>
        <p:nvSpPr>
          <p:cNvPr id="11" name="Text Box 19">
            <a:extLst>
              <a:ext uri="{FF2B5EF4-FFF2-40B4-BE49-F238E27FC236}">
                <a16:creationId xmlns:a16="http://schemas.microsoft.com/office/drawing/2014/main" id="{214095B3-00AE-41DC-A459-1EBD3FFAB5BB}"/>
              </a:ext>
            </a:extLst>
          </p:cNvPr>
          <p:cNvSpPr txBox="1">
            <a:spLocks noChangeArrowheads="1"/>
          </p:cNvSpPr>
          <p:nvPr/>
        </p:nvSpPr>
        <p:spPr bwMode="auto">
          <a:xfrm>
            <a:off x="1636266" y="5826867"/>
            <a:ext cx="7635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Risikofaktor Säure: Der pH-Wert allein ist nicht entscheidend!</a:t>
            </a:r>
          </a:p>
        </p:txBody>
      </p:sp>
      <p:pic>
        <p:nvPicPr>
          <p:cNvPr id="12" name="Picture 23" descr="Macintosh HD:AT Kunden:Kommed:080710 SalivaDent_Praxispersonal:SalivaDent_2009____PPT-Präsentation:Abbildungen Präsentation:Ausrufezeichen.png">
            <a:extLst>
              <a:ext uri="{FF2B5EF4-FFF2-40B4-BE49-F238E27FC236}">
                <a16:creationId xmlns:a16="http://schemas.microsoft.com/office/drawing/2014/main" id="{2869B708-ACF5-4D56-82E2-6D29D5B61D4C}"/>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552010" y="5536877"/>
            <a:ext cx="3683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0">
            <a:extLst>
              <a:ext uri="{FF2B5EF4-FFF2-40B4-BE49-F238E27FC236}">
                <a16:creationId xmlns:a16="http://schemas.microsoft.com/office/drawing/2014/main" id="{6A6E23E3-BDB8-C3D0-22D4-6111E313DA9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8610"/>
          <a:stretch>
            <a:fillRect/>
          </a:stretch>
        </p:blipFill>
        <p:spPr bwMode="auto">
          <a:xfrm>
            <a:off x="0" y="-172509"/>
            <a:ext cx="12192000" cy="720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A4107882-A0A4-492A-A4B9-C24F14EB382D}"/>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AB0CEAB1-B0B0-4EFA-8441-E35A89E4D342}" type="slidenum">
              <a:rPr lang="en-US" altLang="de-DE" sz="1400">
                <a:latin typeface="Arial" panose="020B0604020202020204" pitchFamily="34" charset="0"/>
              </a:rPr>
              <a:pPr/>
              <a:t>37</a:t>
            </a:fld>
            <a:endParaRPr lang="en-US" altLang="de-DE" sz="1400">
              <a:solidFill>
                <a:srgbClr val="0040A6"/>
              </a:solidFill>
              <a:latin typeface="Arial" panose="020B0604020202020204" pitchFamily="34" charset="0"/>
            </a:endParaRPr>
          </a:p>
        </p:txBody>
      </p:sp>
      <p:sp>
        <p:nvSpPr>
          <p:cNvPr id="41987" name="Rectangle 3">
            <a:extLst>
              <a:ext uri="{FF2B5EF4-FFF2-40B4-BE49-F238E27FC236}">
                <a16:creationId xmlns:a16="http://schemas.microsoft.com/office/drawing/2014/main" id="{0AB83A98-DE8A-4C92-B301-0F82D3FFF702}"/>
              </a:ext>
            </a:extLst>
          </p:cNvPr>
          <p:cNvSpPr>
            <a:spLocks noGrp="1" noChangeArrowheads="1"/>
          </p:cNvSpPr>
          <p:nvPr>
            <p:ph type="title"/>
          </p:nvPr>
        </p:nvSpPr>
        <p:spPr>
          <a:xfrm>
            <a:off x="720000" y="540000"/>
            <a:ext cx="10871200" cy="839787"/>
          </a:xfrm>
        </p:spPr>
        <p:txBody>
          <a:bodyPr/>
          <a:lstStyle/>
          <a:p>
            <a:pPr marL="457200" indent="-457200" eaLnBrk="1" hangingPunct="1"/>
            <a:r>
              <a:rPr lang="de-DE" altLang="de-DE" dirty="0"/>
              <a:t>5	Speichelmangel </a:t>
            </a:r>
            <a:r>
              <a:rPr lang="en-GB" altLang="de-DE" dirty="0"/>
              <a:t>– </a:t>
            </a:r>
            <a:br>
              <a:rPr lang="en-GB" altLang="de-DE" dirty="0"/>
            </a:br>
            <a:r>
              <a:rPr lang="en-GB" altLang="de-DE" dirty="0" err="1"/>
              <a:t>Ursachen</a:t>
            </a:r>
            <a:r>
              <a:rPr lang="en-GB" altLang="de-DE" dirty="0"/>
              <a:t>, </a:t>
            </a:r>
            <a:r>
              <a:rPr lang="en-GB" altLang="de-DE" dirty="0" err="1"/>
              <a:t>Symptome</a:t>
            </a:r>
            <a:r>
              <a:rPr lang="en-GB" altLang="de-DE" dirty="0"/>
              <a:t> und </a:t>
            </a:r>
            <a:r>
              <a:rPr lang="en-GB" altLang="de-DE" dirty="0" err="1"/>
              <a:t>Behandlungen</a:t>
            </a:r>
            <a:endParaRPr lang="de-DE" altLang="de-DE"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56082AE-B269-47C2-BEA4-54914266AC84}"/>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65860B79-FDF8-40FF-8B13-AB6F99E5DEFF}" type="slidenum">
              <a:rPr lang="en-US" altLang="de-DE" sz="1400">
                <a:latin typeface="Arial" panose="020B0604020202020204" pitchFamily="34" charset="0"/>
              </a:rPr>
              <a:pPr/>
              <a:t>38</a:t>
            </a:fld>
            <a:endParaRPr lang="en-US" altLang="de-DE" sz="1400">
              <a:solidFill>
                <a:srgbClr val="0040A6"/>
              </a:solidFill>
              <a:latin typeface="Arial" panose="020B0604020202020204" pitchFamily="34" charset="0"/>
            </a:endParaRPr>
          </a:p>
        </p:txBody>
      </p:sp>
      <p:sp>
        <p:nvSpPr>
          <p:cNvPr id="43011" name="Rectangle 3">
            <a:extLst>
              <a:ext uri="{FF2B5EF4-FFF2-40B4-BE49-F238E27FC236}">
                <a16:creationId xmlns:a16="http://schemas.microsoft.com/office/drawing/2014/main" id="{E9D4BA8B-90E2-46E5-BE9D-3F0725CC356C}"/>
              </a:ext>
            </a:extLst>
          </p:cNvPr>
          <p:cNvSpPr>
            <a:spLocks noGrp="1" noChangeArrowheads="1"/>
          </p:cNvSpPr>
          <p:nvPr>
            <p:ph type="title"/>
          </p:nvPr>
        </p:nvSpPr>
        <p:spPr>
          <a:xfrm>
            <a:off x="720000" y="540000"/>
            <a:ext cx="10871200" cy="839787"/>
          </a:xfrm>
        </p:spPr>
        <p:txBody>
          <a:bodyPr/>
          <a:lstStyle/>
          <a:p>
            <a:pPr eaLnBrk="1" hangingPunct="1"/>
            <a:r>
              <a:rPr lang="de-DE" altLang="de-DE" dirty="0"/>
              <a:t>5.1	Speichelmangel – Wissen</a:t>
            </a:r>
            <a:br>
              <a:rPr lang="de-DE" altLang="de-DE" dirty="0"/>
            </a:br>
            <a:r>
              <a:rPr lang="de-DE" altLang="de-DE" dirty="0"/>
              <a:t>5.1.1 	</a:t>
            </a:r>
            <a:r>
              <a:rPr lang="de-DE" altLang="de-DE" dirty="0" err="1"/>
              <a:t>Oligosialie</a:t>
            </a:r>
            <a:r>
              <a:rPr lang="de-DE" altLang="de-DE" dirty="0"/>
              <a:t> und Xerostomie</a:t>
            </a:r>
          </a:p>
        </p:txBody>
      </p:sp>
      <p:sp>
        <p:nvSpPr>
          <p:cNvPr id="43012" name="Rectangle 13">
            <a:extLst>
              <a:ext uri="{FF2B5EF4-FFF2-40B4-BE49-F238E27FC236}">
                <a16:creationId xmlns:a16="http://schemas.microsoft.com/office/drawing/2014/main" id="{B9FC1D6D-D56C-47D5-B0F3-ECC7E9CB61E5}"/>
              </a:ext>
            </a:extLst>
          </p:cNvPr>
          <p:cNvSpPr>
            <a:spLocks noChangeArrowheads="1"/>
          </p:cNvSpPr>
          <p:nvPr/>
        </p:nvSpPr>
        <p:spPr bwMode="auto">
          <a:xfrm>
            <a:off x="1634400" y="1681164"/>
            <a:ext cx="7697787"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8913" indent="-188913"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err="1"/>
              <a:t>Oligosialie</a:t>
            </a:r>
            <a:r>
              <a:rPr lang="de-DE" altLang="de-DE" sz="1800" b="1" dirty="0"/>
              <a:t> = eingeschränkter Speichelfluss (griechisch: </a:t>
            </a:r>
            <a:r>
              <a:rPr lang="de-DE" altLang="de-DE" sz="1800" b="1" dirty="0" err="1"/>
              <a:t>oligosialia</a:t>
            </a:r>
            <a:r>
              <a:rPr lang="de-DE" altLang="de-DE" sz="1800" b="1" dirty="0"/>
              <a:t>)</a:t>
            </a:r>
          </a:p>
          <a:p>
            <a:pPr>
              <a:spcBef>
                <a:spcPct val="0"/>
              </a:spcBef>
              <a:buFontTx/>
              <a:buNone/>
            </a:pPr>
            <a:r>
              <a:rPr lang="de-DE" altLang="de-DE" sz="1800" b="1" dirty="0" err="1"/>
              <a:t>Xerostomie</a:t>
            </a:r>
            <a:r>
              <a:rPr lang="de-DE" altLang="de-DE" sz="1800" b="1" dirty="0"/>
              <a:t> = Mundtrockenheit (griechisch: </a:t>
            </a:r>
            <a:r>
              <a:rPr lang="de-DE" altLang="de-DE" sz="1800" b="1" dirty="0" err="1"/>
              <a:t>xerostomia</a:t>
            </a:r>
            <a:r>
              <a:rPr lang="de-DE" altLang="de-DE" sz="1800" b="1" dirty="0"/>
              <a:t>)</a:t>
            </a:r>
          </a:p>
          <a:p>
            <a:pPr>
              <a:spcBef>
                <a:spcPct val="0"/>
              </a:spcBef>
              <a:buFontTx/>
              <a:buNone/>
            </a:pPr>
            <a:endParaRPr lang="de-DE" altLang="de-DE" sz="1800" b="1" dirty="0"/>
          </a:p>
          <a:p>
            <a:pPr>
              <a:spcBef>
                <a:spcPct val="0"/>
              </a:spcBef>
              <a:buFontTx/>
              <a:buNone/>
            </a:pPr>
            <a:r>
              <a:rPr lang="de-DE" altLang="de-DE" sz="1800" b="1" dirty="0"/>
              <a:t>Mögliche Ursachen:</a:t>
            </a:r>
          </a:p>
          <a:p>
            <a:pPr eaLnBrk="1" hangingPunct="1">
              <a:spcBef>
                <a:spcPct val="30000"/>
              </a:spcBef>
            </a:pPr>
            <a:r>
              <a:rPr lang="de-DE" altLang="de-DE" sz="1800" dirty="0"/>
              <a:t>Medikamente mit der Nebenwirkung </a:t>
            </a:r>
            <a:br>
              <a:rPr lang="de-DE" altLang="de-DE" sz="1800" dirty="0"/>
            </a:br>
            <a:r>
              <a:rPr lang="de-DE" altLang="de-DE" sz="1800" dirty="0"/>
              <a:t>„reduzierter Speichelfluss“</a:t>
            </a:r>
          </a:p>
          <a:p>
            <a:pPr eaLnBrk="1" hangingPunct="1">
              <a:spcBef>
                <a:spcPct val="30000"/>
              </a:spcBef>
            </a:pPr>
            <a:r>
              <a:rPr lang="de-DE" altLang="de-DE" sz="1800" dirty="0"/>
              <a:t>Autoimmunerkrankungen </a:t>
            </a:r>
            <a:br>
              <a:rPr lang="de-DE" altLang="de-DE" sz="1800" dirty="0"/>
            </a:br>
            <a:r>
              <a:rPr lang="de-DE" altLang="de-DE" sz="1800" dirty="0"/>
              <a:t>(z. B. </a:t>
            </a:r>
            <a:r>
              <a:rPr lang="de-DE" altLang="de-DE" sz="1800" dirty="0" err="1"/>
              <a:t>Sjögren</a:t>
            </a:r>
            <a:r>
              <a:rPr lang="de-DE" altLang="de-DE" sz="1800" dirty="0"/>
              <a:t>-Syndrom), Radiotherapie, AIDS</a:t>
            </a:r>
          </a:p>
          <a:p>
            <a:pPr eaLnBrk="1" hangingPunct="1">
              <a:spcBef>
                <a:spcPct val="30000"/>
              </a:spcBef>
            </a:pPr>
            <a:r>
              <a:rPr lang="de-DE" altLang="de-DE" sz="1800" dirty="0"/>
              <a:t>Flüssigkeitsverlust (Dehydration)</a:t>
            </a:r>
          </a:p>
          <a:p>
            <a:pPr eaLnBrk="1" hangingPunct="1">
              <a:spcBef>
                <a:spcPct val="30000"/>
              </a:spcBef>
            </a:pPr>
            <a:r>
              <a:rPr lang="de-DE" altLang="de-DE" sz="1800" dirty="0"/>
              <a:t>Stress</a:t>
            </a:r>
          </a:p>
          <a:p>
            <a:pPr eaLnBrk="1" hangingPunct="1">
              <a:spcBef>
                <a:spcPct val="30000"/>
              </a:spcBef>
            </a:pPr>
            <a:r>
              <a:rPr lang="de-DE" altLang="de-DE" sz="1800" dirty="0"/>
              <a:t>Drogenmissbrauch</a:t>
            </a:r>
          </a:p>
          <a:p>
            <a:pPr eaLnBrk="1" hangingPunct="1">
              <a:spcBef>
                <a:spcPct val="30000"/>
              </a:spcBef>
            </a:pPr>
            <a:r>
              <a:rPr lang="de-DE" altLang="de-DE" sz="1800" dirty="0"/>
              <a:t>Speichelsteine</a:t>
            </a:r>
          </a:p>
          <a:p>
            <a:pPr eaLnBrk="1" hangingPunct="1">
              <a:spcBef>
                <a:spcPct val="30000"/>
              </a:spcBef>
            </a:pPr>
            <a:r>
              <a:rPr lang="de-DE" altLang="de-DE" sz="1800" dirty="0"/>
              <a:t>Entzündung/Infektion der Speicheldrüsen</a:t>
            </a:r>
          </a:p>
        </p:txBody>
      </p:sp>
      <p:sp>
        <p:nvSpPr>
          <p:cNvPr id="43013" name="Text Box 7">
            <a:extLst>
              <a:ext uri="{FF2B5EF4-FFF2-40B4-BE49-F238E27FC236}">
                <a16:creationId xmlns:a16="http://schemas.microsoft.com/office/drawing/2014/main" id="{D19ED1C6-C5A7-4009-BF4B-26833CCCE481}"/>
              </a:ext>
            </a:extLst>
          </p:cNvPr>
          <p:cNvSpPr txBox="1">
            <a:spLocks noChangeArrowheads="1"/>
          </p:cNvSpPr>
          <p:nvPr/>
        </p:nvSpPr>
        <p:spPr bwMode="auto">
          <a:xfrm>
            <a:off x="7239000" y="461168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30000"/>
              </a:spcBef>
              <a:buFontTx/>
              <a:buNone/>
            </a:pPr>
            <a:r>
              <a:rPr lang="de-DE" altLang="de-DE" sz="1000">
                <a:solidFill>
                  <a:srgbClr val="000000"/>
                </a:solidFill>
              </a:rPr>
              <a:t>Trockene und glanzlose Schleimhäute/beginnende Demineralisationen an den zerviko-palatinalen Flächen der Oberkiefermolaren. (Foto: Peter Cichon)</a:t>
            </a:r>
            <a:endParaRPr lang="de-DE" altLang="de-DE" sz="1000"/>
          </a:p>
        </p:txBody>
      </p:sp>
      <p:pic>
        <p:nvPicPr>
          <p:cNvPr id="43014" name="Picture 13" descr="Macintosh HD:AT Kunden:Kommed:080710 SalivaDent_Praxispersonal:SalivaDent_2009____PPT-Präsentation:Abbildungen Präsentation:Abb. 22 Chart 35.jpg">
            <a:extLst>
              <a:ext uri="{FF2B5EF4-FFF2-40B4-BE49-F238E27FC236}">
                <a16:creationId xmlns:a16="http://schemas.microsoft.com/office/drawing/2014/main" id="{D310DF0E-C467-4487-BC16-A1DC776B5F1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6909" r="6911"/>
          <a:stretch>
            <a:fillRect/>
          </a:stretch>
        </p:blipFill>
        <p:spPr bwMode="auto">
          <a:xfrm>
            <a:off x="7223126" y="2565400"/>
            <a:ext cx="2987675" cy="1987550"/>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FAD3B586-DBF3-4DA0-ACFD-AF2401730ADD}"/>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95826810-7B16-406E-9E89-4C72A0B34A4E}" type="slidenum">
              <a:rPr lang="en-US" altLang="de-DE" sz="1400">
                <a:latin typeface="Arial" panose="020B0604020202020204" pitchFamily="34" charset="0"/>
              </a:rPr>
              <a:pPr/>
              <a:t>39</a:t>
            </a:fld>
            <a:endParaRPr lang="en-US" altLang="de-DE" sz="1400">
              <a:solidFill>
                <a:srgbClr val="0040A6"/>
              </a:solidFill>
              <a:latin typeface="Arial" panose="020B0604020202020204" pitchFamily="34" charset="0"/>
            </a:endParaRPr>
          </a:p>
        </p:txBody>
      </p:sp>
      <p:sp>
        <p:nvSpPr>
          <p:cNvPr id="44035" name="Rectangle 2">
            <a:extLst>
              <a:ext uri="{FF2B5EF4-FFF2-40B4-BE49-F238E27FC236}">
                <a16:creationId xmlns:a16="http://schemas.microsoft.com/office/drawing/2014/main" id="{6A57F1CF-45A0-4E63-9B2A-1AD95D53E809}"/>
              </a:ext>
            </a:extLst>
          </p:cNvPr>
          <p:cNvSpPr>
            <a:spLocks noGrp="1" noChangeArrowheads="1"/>
          </p:cNvSpPr>
          <p:nvPr>
            <p:ph type="title"/>
          </p:nvPr>
        </p:nvSpPr>
        <p:spPr>
          <a:xfrm>
            <a:off x="720000" y="540000"/>
            <a:ext cx="10871200" cy="839787"/>
          </a:xfrm>
        </p:spPr>
        <p:txBody>
          <a:bodyPr/>
          <a:lstStyle/>
          <a:p>
            <a:pPr eaLnBrk="1" hangingPunct="1"/>
            <a:r>
              <a:rPr lang="de-DE" altLang="de-DE" dirty="0"/>
              <a:t>5.1	Speichelmangel – Wissen </a:t>
            </a:r>
            <a:br>
              <a:rPr lang="de-DE" altLang="de-DE" dirty="0"/>
            </a:br>
            <a:r>
              <a:rPr lang="de-DE" altLang="de-DE" dirty="0"/>
              <a:t>5.1.2	Medikamente, die Speichelmangel verursachen</a:t>
            </a:r>
            <a:br>
              <a:rPr lang="de-DE" altLang="de-DE" dirty="0"/>
            </a:br>
            <a:endParaRPr lang="de-DE" altLang="de-DE" dirty="0"/>
          </a:p>
        </p:txBody>
      </p:sp>
      <p:sp>
        <p:nvSpPr>
          <p:cNvPr id="44036" name="Rectangle 13">
            <a:extLst>
              <a:ext uri="{FF2B5EF4-FFF2-40B4-BE49-F238E27FC236}">
                <a16:creationId xmlns:a16="http://schemas.microsoft.com/office/drawing/2014/main" id="{D5340CC5-F8E6-4DB2-BDC3-D0086409B407}"/>
              </a:ext>
            </a:extLst>
          </p:cNvPr>
          <p:cNvSpPr>
            <a:spLocks noChangeArrowheads="1"/>
          </p:cNvSpPr>
          <p:nvPr/>
        </p:nvSpPr>
        <p:spPr bwMode="auto">
          <a:xfrm>
            <a:off x="1631504" y="1556792"/>
            <a:ext cx="8154987"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3675" indent="-193675"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a:t>Über 400 Medikamente können als Nebenwirkung den Speichelfluss</a:t>
            </a:r>
          </a:p>
          <a:p>
            <a:pPr>
              <a:spcBef>
                <a:spcPct val="0"/>
              </a:spcBef>
              <a:buFontTx/>
              <a:buNone/>
            </a:pPr>
            <a:r>
              <a:rPr lang="de-DE" altLang="de-DE" sz="1800" b="1"/>
              <a:t>reduzieren, z. B.:</a:t>
            </a:r>
            <a:endParaRPr lang="de-DE" altLang="de-DE" sz="1800"/>
          </a:p>
        </p:txBody>
      </p:sp>
      <p:sp>
        <p:nvSpPr>
          <p:cNvPr id="440328" name="Rectangle 8">
            <a:extLst>
              <a:ext uri="{FF2B5EF4-FFF2-40B4-BE49-F238E27FC236}">
                <a16:creationId xmlns:a16="http://schemas.microsoft.com/office/drawing/2014/main" id="{461477A5-A9B8-4A94-93CA-B52D742C16CD}"/>
              </a:ext>
            </a:extLst>
          </p:cNvPr>
          <p:cNvSpPr>
            <a:spLocks noChangeArrowheads="1"/>
          </p:cNvSpPr>
          <p:nvPr/>
        </p:nvSpPr>
        <p:spPr bwMode="auto">
          <a:xfrm>
            <a:off x="1633091" y="2301329"/>
            <a:ext cx="5218113" cy="3167063"/>
          </a:xfrm>
          <a:prstGeom prst="rect">
            <a:avLst/>
          </a:prstGeom>
          <a:gradFill rotWithShape="0">
            <a:gsLst>
              <a:gs pos="0">
                <a:srgbClr val="F3CCD9"/>
              </a:gs>
              <a:gs pos="50000">
                <a:schemeClr val="bg1"/>
              </a:gs>
              <a:gs pos="100000">
                <a:srgbClr val="F3CCD9"/>
              </a:gs>
            </a:gsLst>
            <a:lin ang="5400000" scaled="1"/>
          </a:gradFill>
          <a:ln w="28575">
            <a:noFill/>
            <a:miter lim="800000"/>
            <a:headEnd/>
            <a:tailEnd/>
          </a:ln>
          <a:effectLst>
            <a:outerShdw dist="35921" dir="2700000" algn="ctr" rotWithShape="0">
              <a:schemeClr val="bg2"/>
            </a:outerShdw>
          </a:effectLst>
        </p:spPr>
        <p:txBody>
          <a:bodyPr wrap="none" anchor="ctr"/>
          <a:lstStyle/>
          <a:p>
            <a:pPr algn="ctr" eaLnBrk="0" hangingPunct="0">
              <a:defRPr/>
            </a:pPr>
            <a:r>
              <a:rPr lang="de-DE">
                <a:latin typeface="Arial" charset="0"/>
                <a:ea typeface="ヒラギノ角ゴ Pro W3" pitchFamily="16" charset="-128"/>
                <a:cs typeface="+mn-cs"/>
                <a:sym typeface="Wingdings 3" pitchFamily="1" charset="2"/>
              </a:rPr>
              <a:t>      </a:t>
            </a:r>
          </a:p>
        </p:txBody>
      </p:sp>
      <p:sp>
        <p:nvSpPr>
          <p:cNvPr id="44039" name="Rectangle 9">
            <a:extLst>
              <a:ext uri="{FF2B5EF4-FFF2-40B4-BE49-F238E27FC236}">
                <a16:creationId xmlns:a16="http://schemas.microsoft.com/office/drawing/2014/main" id="{C335D1F7-C1BC-41F9-94D4-EFC93FE4A87C}"/>
              </a:ext>
            </a:extLst>
          </p:cNvPr>
          <p:cNvSpPr>
            <a:spLocks noChangeArrowheads="1"/>
          </p:cNvSpPr>
          <p:nvPr/>
        </p:nvSpPr>
        <p:spPr bwMode="auto">
          <a:xfrm>
            <a:off x="1645790" y="2331491"/>
            <a:ext cx="51069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400" b="1"/>
              <a:t>Xerostomie unter steigender Medikation</a:t>
            </a:r>
          </a:p>
        </p:txBody>
      </p:sp>
      <p:sp>
        <p:nvSpPr>
          <p:cNvPr id="44040" name="Rectangle 81">
            <a:extLst>
              <a:ext uri="{FF2B5EF4-FFF2-40B4-BE49-F238E27FC236}">
                <a16:creationId xmlns:a16="http://schemas.microsoft.com/office/drawing/2014/main" id="{CC061C06-D82C-4C38-9304-842CA2C5CCF2}"/>
              </a:ext>
            </a:extLst>
          </p:cNvPr>
          <p:cNvSpPr>
            <a:spLocks noChangeArrowheads="1"/>
          </p:cNvSpPr>
          <p:nvPr/>
        </p:nvSpPr>
        <p:spPr bwMode="auto">
          <a:xfrm>
            <a:off x="1861691" y="2637879"/>
            <a:ext cx="3794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r">
              <a:lnSpc>
                <a:spcPct val="105000"/>
              </a:lnSpc>
              <a:spcBef>
                <a:spcPct val="0"/>
              </a:spcBef>
              <a:buFontTx/>
              <a:buNone/>
            </a:pPr>
            <a:r>
              <a:rPr lang="en-US" altLang="de-DE" sz="1400">
                <a:solidFill>
                  <a:srgbClr val="000000"/>
                </a:solidFill>
              </a:rPr>
              <a:t>100</a:t>
            </a:r>
          </a:p>
          <a:p>
            <a:pPr algn="r">
              <a:lnSpc>
                <a:spcPct val="105000"/>
              </a:lnSpc>
              <a:spcBef>
                <a:spcPct val="0"/>
              </a:spcBef>
              <a:buFontTx/>
              <a:buNone/>
            </a:pPr>
            <a:r>
              <a:rPr lang="en-US" altLang="de-DE" sz="1400">
                <a:solidFill>
                  <a:srgbClr val="000000"/>
                </a:solidFill>
              </a:rPr>
              <a:t>90</a:t>
            </a:r>
          </a:p>
          <a:p>
            <a:pPr algn="r">
              <a:lnSpc>
                <a:spcPct val="105000"/>
              </a:lnSpc>
              <a:spcBef>
                <a:spcPct val="0"/>
              </a:spcBef>
              <a:buFontTx/>
              <a:buNone/>
            </a:pPr>
            <a:r>
              <a:rPr lang="en-US" altLang="de-DE" sz="1400">
                <a:solidFill>
                  <a:srgbClr val="000000"/>
                </a:solidFill>
              </a:rPr>
              <a:t>80</a:t>
            </a:r>
          </a:p>
          <a:p>
            <a:pPr algn="r">
              <a:lnSpc>
                <a:spcPct val="105000"/>
              </a:lnSpc>
              <a:spcBef>
                <a:spcPct val="0"/>
              </a:spcBef>
              <a:buFontTx/>
              <a:buNone/>
            </a:pPr>
            <a:r>
              <a:rPr lang="en-US" altLang="de-DE" sz="1400">
                <a:solidFill>
                  <a:srgbClr val="000000"/>
                </a:solidFill>
              </a:rPr>
              <a:t>70</a:t>
            </a:r>
          </a:p>
          <a:p>
            <a:pPr algn="r">
              <a:lnSpc>
                <a:spcPct val="105000"/>
              </a:lnSpc>
              <a:spcBef>
                <a:spcPct val="0"/>
              </a:spcBef>
              <a:buFontTx/>
              <a:buNone/>
            </a:pPr>
            <a:r>
              <a:rPr lang="en-US" altLang="de-DE" sz="1400">
                <a:solidFill>
                  <a:srgbClr val="000000"/>
                </a:solidFill>
              </a:rPr>
              <a:t>60</a:t>
            </a:r>
          </a:p>
          <a:p>
            <a:pPr algn="r">
              <a:lnSpc>
                <a:spcPct val="105000"/>
              </a:lnSpc>
              <a:spcBef>
                <a:spcPct val="0"/>
              </a:spcBef>
              <a:buFontTx/>
              <a:buNone/>
            </a:pPr>
            <a:r>
              <a:rPr lang="en-US" altLang="de-DE" sz="1400">
                <a:solidFill>
                  <a:srgbClr val="000000"/>
                </a:solidFill>
              </a:rPr>
              <a:t>50</a:t>
            </a:r>
          </a:p>
          <a:p>
            <a:pPr algn="r">
              <a:lnSpc>
                <a:spcPct val="105000"/>
              </a:lnSpc>
              <a:spcBef>
                <a:spcPct val="0"/>
              </a:spcBef>
              <a:buFontTx/>
              <a:buNone/>
            </a:pPr>
            <a:r>
              <a:rPr lang="en-US" altLang="de-DE" sz="1400">
                <a:solidFill>
                  <a:srgbClr val="000000"/>
                </a:solidFill>
              </a:rPr>
              <a:t>40</a:t>
            </a:r>
          </a:p>
          <a:p>
            <a:pPr algn="r">
              <a:lnSpc>
                <a:spcPct val="105000"/>
              </a:lnSpc>
              <a:spcBef>
                <a:spcPct val="0"/>
              </a:spcBef>
              <a:buFontTx/>
              <a:buNone/>
            </a:pPr>
            <a:r>
              <a:rPr lang="en-US" altLang="de-DE" sz="1400">
                <a:solidFill>
                  <a:srgbClr val="000000"/>
                </a:solidFill>
              </a:rPr>
              <a:t>30</a:t>
            </a:r>
          </a:p>
          <a:p>
            <a:pPr algn="r">
              <a:lnSpc>
                <a:spcPct val="105000"/>
              </a:lnSpc>
              <a:spcBef>
                <a:spcPct val="0"/>
              </a:spcBef>
              <a:buFontTx/>
              <a:buNone/>
            </a:pPr>
            <a:r>
              <a:rPr lang="en-US" altLang="de-DE" sz="1400">
                <a:solidFill>
                  <a:srgbClr val="000000"/>
                </a:solidFill>
              </a:rPr>
              <a:t>20</a:t>
            </a:r>
          </a:p>
          <a:p>
            <a:pPr algn="r">
              <a:lnSpc>
                <a:spcPct val="105000"/>
              </a:lnSpc>
              <a:spcBef>
                <a:spcPct val="0"/>
              </a:spcBef>
              <a:buFontTx/>
              <a:buNone/>
            </a:pPr>
            <a:r>
              <a:rPr lang="en-US" altLang="de-DE" sz="1400">
                <a:solidFill>
                  <a:srgbClr val="000000"/>
                </a:solidFill>
              </a:rPr>
              <a:t>10</a:t>
            </a:r>
          </a:p>
          <a:p>
            <a:pPr algn="r">
              <a:lnSpc>
                <a:spcPct val="105000"/>
              </a:lnSpc>
              <a:spcBef>
                <a:spcPct val="0"/>
              </a:spcBef>
              <a:buFontTx/>
              <a:buNone/>
            </a:pPr>
            <a:r>
              <a:rPr lang="en-US" altLang="de-DE" sz="1400">
                <a:solidFill>
                  <a:srgbClr val="000000"/>
                </a:solidFill>
              </a:rPr>
              <a:t>0</a:t>
            </a:r>
            <a:endParaRPr lang="de-DE" altLang="de-DE" sz="1400"/>
          </a:p>
        </p:txBody>
      </p:sp>
      <p:sp>
        <p:nvSpPr>
          <p:cNvPr id="44041" name="Rectangle 82">
            <a:extLst>
              <a:ext uri="{FF2B5EF4-FFF2-40B4-BE49-F238E27FC236}">
                <a16:creationId xmlns:a16="http://schemas.microsoft.com/office/drawing/2014/main" id="{CADF00A2-FA70-48B7-B387-B5E3AD5E211E}"/>
              </a:ext>
            </a:extLst>
          </p:cNvPr>
          <p:cNvSpPr>
            <a:spLocks noChangeArrowheads="1"/>
          </p:cNvSpPr>
          <p:nvPr/>
        </p:nvSpPr>
        <p:spPr bwMode="auto">
          <a:xfrm>
            <a:off x="2471290" y="5015953"/>
            <a:ext cx="3581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tabLst>
                <a:tab pos="195263" algn="ctr"/>
                <a:tab pos="642938" algn="ctr"/>
                <a:tab pos="1074738" algn="ctr"/>
                <a:tab pos="1516063" algn="ctr"/>
                <a:tab pos="1947863" algn="ctr"/>
                <a:tab pos="2387600" algn="ctr"/>
                <a:tab pos="2836863" algn="ctr"/>
                <a:tab pos="3243263" algn="ctr"/>
                <a:tab pos="3522663"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195263" algn="ctr"/>
                <a:tab pos="642938" algn="ctr"/>
                <a:tab pos="1074738" algn="ctr"/>
                <a:tab pos="1516063" algn="ctr"/>
                <a:tab pos="1947863" algn="ctr"/>
                <a:tab pos="2387600" algn="ctr"/>
                <a:tab pos="2836863" algn="ctr"/>
                <a:tab pos="3243263" algn="ctr"/>
                <a:tab pos="3522663"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195263" algn="ctr"/>
                <a:tab pos="642938" algn="ctr"/>
                <a:tab pos="1074738" algn="ctr"/>
                <a:tab pos="1516063" algn="ctr"/>
                <a:tab pos="1947863" algn="ctr"/>
                <a:tab pos="2387600" algn="ctr"/>
                <a:tab pos="2836863" algn="ctr"/>
                <a:tab pos="3243263" algn="ctr"/>
                <a:tab pos="3522663"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195263" algn="ctr"/>
                <a:tab pos="642938" algn="ctr"/>
                <a:tab pos="1074738" algn="ctr"/>
                <a:tab pos="1516063" algn="ctr"/>
                <a:tab pos="1947863" algn="ctr"/>
                <a:tab pos="2387600" algn="ctr"/>
                <a:tab pos="2836863" algn="ctr"/>
                <a:tab pos="3243263" algn="ctr"/>
                <a:tab pos="3522663"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195263" algn="ctr"/>
                <a:tab pos="642938" algn="ctr"/>
                <a:tab pos="1074738" algn="ctr"/>
                <a:tab pos="1516063" algn="ctr"/>
                <a:tab pos="1947863" algn="ctr"/>
                <a:tab pos="2387600" algn="ctr"/>
                <a:tab pos="2836863" algn="ctr"/>
                <a:tab pos="3243263" algn="ctr"/>
                <a:tab pos="3522663"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195263" algn="ctr"/>
                <a:tab pos="642938" algn="ctr"/>
                <a:tab pos="1074738" algn="ctr"/>
                <a:tab pos="1516063" algn="ctr"/>
                <a:tab pos="1947863" algn="ctr"/>
                <a:tab pos="2387600" algn="ctr"/>
                <a:tab pos="2836863" algn="ctr"/>
                <a:tab pos="3243263" algn="ctr"/>
                <a:tab pos="3522663"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195263" algn="ctr"/>
                <a:tab pos="642938" algn="ctr"/>
                <a:tab pos="1074738" algn="ctr"/>
                <a:tab pos="1516063" algn="ctr"/>
                <a:tab pos="1947863" algn="ctr"/>
                <a:tab pos="2387600" algn="ctr"/>
                <a:tab pos="2836863" algn="ctr"/>
                <a:tab pos="3243263" algn="ctr"/>
                <a:tab pos="3522663"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195263" algn="ctr"/>
                <a:tab pos="642938" algn="ctr"/>
                <a:tab pos="1074738" algn="ctr"/>
                <a:tab pos="1516063" algn="ctr"/>
                <a:tab pos="1947863" algn="ctr"/>
                <a:tab pos="2387600" algn="ctr"/>
                <a:tab pos="2836863" algn="ctr"/>
                <a:tab pos="3243263" algn="ctr"/>
                <a:tab pos="3522663"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195263" algn="ctr"/>
                <a:tab pos="642938" algn="ctr"/>
                <a:tab pos="1074738" algn="ctr"/>
                <a:tab pos="1516063" algn="ctr"/>
                <a:tab pos="1947863" algn="ctr"/>
                <a:tab pos="2387600" algn="ctr"/>
                <a:tab pos="2836863" algn="ctr"/>
                <a:tab pos="3243263" algn="ctr"/>
                <a:tab pos="3522663" algn="l"/>
              </a:tabLst>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en-US" altLang="de-DE" sz="1400">
                <a:solidFill>
                  <a:srgbClr val="000000"/>
                </a:solidFill>
              </a:rPr>
              <a:t>	0	1	2	3	4	5	6	</a:t>
            </a:r>
            <a:r>
              <a:rPr lang="en-US" altLang="de-DE" sz="1400" u="sng">
                <a:solidFill>
                  <a:srgbClr val="000000"/>
                </a:solidFill>
              </a:rPr>
              <a:t>&gt;</a:t>
            </a:r>
            <a:r>
              <a:rPr lang="en-US" altLang="de-DE" sz="1400">
                <a:solidFill>
                  <a:srgbClr val="000000"/>
                </a:solidFill>
              </a:rPr>
              <a:t> 7	</a:t>
            </a:r>
            <a:endParaRPr lang="de-DE" altLang="de-DE" sz="1400"/>
          </a:p>
        </p:txBody>
      </p:sp>
      <p:sp>
        <p:nvSpPr>
          <p:cNvPr id="44042" name="Text Box 83">
            <a:extLst>
              <a:ext uri="{FF2B5EF4-FFF2-40B4-BE49-F238E27FC236}">
                <a16:creationId xmlns:a16="http://schemas.microsoft.com/office/drawing/2014/main" id="{243593AD-2D6A-4385-AA68-BA487A4B1773}"/>
              </a:ext>
            </a:extLst>
          </p:cNvPr>
          <p:cNvSpPr txBox="1">
            <a:spLocks noChangeArrowheads="1"/>
          </p:cNvSpPr>
          <p:nvPr/>
        </p:nvSpPr>
        <p:spPr bwMode="auto">
          <a:xfrm rot="-5400000">
            <a:off x="505172" y="3688010"/>
            <a:ext cx="2624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50000"/>
              </a:spcBef>
              <a:buFontTx/>
              <a:buNone/>
            </a:pPr>
            <a:r>
              <a:rPr lang="de-DE" altLang="de-DE" sz="1400"/>
              <a:t>Xerostomie-Vorkommen in %</a:t>
            </a:r>
          </a:p>
        </p:txBody>
      </p:sp>
      <p:sp>
        <p:nvSpPr>
          <p:cNvPr id="44043" name="Rectangle 90">
            <a:extLst>
              <a:ext uri="{FF2B5EF4-FFF2-40B4-BE49-F238E27FC236}">
                <a16:creationId xmlns:a16="http://schemas.microsoft.com/office/drawing/2014/main" id="{1E666733-F0B6-4F39-B764-337C60B91A20}"/>
              </a:ext>
            </a:extLst>
          </p:cNvPr>
          <p:cNvSpPr>
            <a:spLocks noChangeArrowheads="1"/>
          </p:cNvSpPr>
          <p:nvPr/>
        </p:nvSpPr>
        <p:spPr bwMode="auto">
          <a:xfrm>
            <a:off x="5862190" y="4987378"/>
            <a:ext cx="965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nSpc>
                <a:spcPct val="90000"/>
              </a:lnSpc>
              <a:spcBef>
                <a:spcPct val="0"/>
              </a:spcBef>
              <a:buFontTx/>
              <a:buNone/>
            </a:pPr>
            <a:r>
              <a:rPr lang="en-US" altLang="de-DE" sz="1400">
                <a:solidFill>
                  <a:srgbClr val="000000"/>
                </a:solidFill>
              </a:rPr>
              <a:t>Zahl der </a:t>
            </a:r>
          </a:p>
          <a:p>
            <a:pPr>
              <a:lnSpc>
                <a:spcPct val="90000"/>
              </a:lnSpc>
              <a:spcBef>
                <a:spcPct val="0"/>
              </a:spcBef>
              <a:buFontTx/>
              <a:buNone/>
            </a:pPr>
            <a:r>
              <a:rPr lang="en-US" altLang="de-DE" sz="1400">
                <a:solidFill>
                  <a:srgbClr val="000000"/>
                </a:solidFill>
              </a:rPr>
              <a:t>Präparate</a:t>
            </a:r>
            <a:endParaRPr lang="de-DE" altLang="de-DE" sz="1400">
              <a:solidFill>
                <a:srgbClr val="000000"/>
              </a:solidFill>
            </a:endParaRPr>
          </a:p>
        </p:txBody>
      </p:sp>
      <p:sp>
        <p:nvSpPr>
          <p:cNvPr id="44045" name="Text Box 7">
            <a:extLst>
              <a:ext uri="{FF2B5EF4-FFF2-40B4-BE49-F238E27FC236}">
                <a16:creationId xmlns:a16="http://schemas.microsoft.com/office/drawing/2014/main" id="{42E318A2-DAB7-4481-996E-5CC27A781A07}"/>
              </a:ext>
            </a:extLst>
          </p:cNvPr>
          <p:cNvSpPr txBox="1">
            <a:spLocks noChangeArrowheads="1"/>
          </p:cNvSpPr>
          <p:nvPr/>
        </p:nvSpPr>
        <p:spPr bwMode="auto">
          <a:xfrm>
            <a:off x="1633090" y="5558878"/>
            <a:ext cx="53228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dirty="0"/>
              <a:t>(</a:t>
            </a:r>
            <a:r>
              <a:rPr lang="de-DE" altLang="de-DE" sz="1000" dirty="0" err="1"/>
              <a:t>Nederfors</a:t>
            </a:r>
            <a:r>
              <a:rPr lang="de-DE" altLang="de-DE" sz="1000" dirty="0"/>
              <a:t> et al. 1997)</a:t>
            </a:r>
          </a:p>
        </p:txBody>
      </p:sp>
      <p:sp>
        <p:nvSpPr>
          <p:cNvPr id="44046" name="Rectangle 17">
            <a:extLst>
              <a:ext uri="{FF2B5EF4-FFF2-40B4-BE49-F238E27FC236}">
                <a16:creationId xmlns:a16="http://schemas.microsoft.com/office/drawing/2014/main" id="{E24F9FBC-5B75-42D9-B65E-4C718FF6C39C}"/>
              </a:ext>
            </a:extLst>
          </p:cNvPr>
          <p:cNvSpPr>
            <a:spLocks noChangeArrowheads="1"/>
          </p:cNvSpPr>
          <p:nvPr/>
        </p:nvSpPr>
        <p:spPr bwMode="auto">
          <a:xfrm>
            <a:off x="1631503" y="5809703"/>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57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panose="05040102010807070707" pitchFamily="18" charset="2"/>
              <a:buNone/>
            </a:pPr>
            <a:r>
              <a:rPr lang="de-DE" altLang="ja-JP" sz="1800" b="1">
                <a:solidFill>
                  <a:srgbClr val="D90B9C"/>
                </a:solidFill>
                <a:latin typeface="Wingdings 3" panose="05040102010807070707" pitchFamily="18" charset="2"/>
              </a:rPr>
              <a:t>_	</a:t>
            </a:r>
            <a:r>
              <a:rPr lang="de-DE" altLang="de-DE" sz="1800" b="1">
                <a:solidFill>
                  <a:srgbClr val="D90B9C"/>
                </a:solidFill>
              </a:rPr>
              <a:t>Bei über 40-Jährigen sind Medikamente </a:t>
            </a:r>
            <a:br>
              <a:rPr lang="de-DE" altLang="de-DE" sz="1800" b="1">
                <a:solidFill>
                  <a:srgbClr val="D90B9C"/>
                </a:solidFill>
              </a:rPr>
            </a:br>
            <a:r>
              <a:rPr lang="de-DE" altLang="de-DE" sz="1800" b="1">
                <a:solidFill>
                  <a:srgbClr val="D90B9C"/>
                </a:solidFill>
              </a:rPr>
              <a:t>die häufigste Ursache einer Speichelreduktion.</a:t>
            </a:r>
          </a:p>
        </p:txBody>
      </p:sp>
      <p:sp>
        <p:nvSpPr>
          <p:cNvPr id="44047" name="Rectangle 13">
            <a:extLst>
              <a:ext uri="{FF2B5EF4-FFF2-40B4-BE49-F238E27FC236}">
                <a16:creationId xmlns:a16="http://schemas.microsoft.com/office/drawing/2014/main" id="{6E50EE63-8AA4-40B4-804A-4AB89AD464D9}"/>
              </a:ext>
            </a:extLst>
          </p:cNvPr>
          <p:cNvSpPr>
            <a:spLocks noChangeArrowheads="1"/>
          </p:cNvSpPr>
          <p:nvPr/>
        </p:nvSpPr>
        <p:spPr bwMode="auto">
          <a:xfrm>
            <a:off x="7271890" y="2282279"/>
            <a:ext cx="25146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3675" indent="-193675"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eaLnBrk="1" hangingPunct="1">
              <a:spcBef>
                <a:spcPct val="23000"/>
              </a:spcBef>
            </a:pPr>
            <a:r>
              <a:rPr lang="de-DE" altLang="de-DE" sz="1400"/>
              <a:t>Beta-Blocker (Antihypertonika)</a:t>
            </a:r>
          </a:p>
          <a:p>
            <a:pPr eaLnBrk="1" hangingPunct="1">
              <a:spcBef>
                <a:spcPct val="23000"/>
              </a:spcBef>
            </a:pPr>
            <a:r>
              <a:rPr lang="de-DE" altLang="de-DE" sz="1400"/>
              <a:t>Diuretika</a:t>
            </a:r>
          </a:p>
          <a:p>
            <a:pPr eaLnBrk="1" hangingPunct="1">
              <a:spcBef>
                <a:spcPct val="23000"/>
              </a:spcBef>
            </a:pPr>
            <a:r>
              <a:rPr lang="de-DE" altLang="de-DE" sz="1400"/>
              <a:t>Antiarrhythmika</a:t>
            </a:r>
          </a:p>
          <a:p>
            <a:pPr eaLnBrk="1" hangingPunct="1">
              <a:spcBef>
                <a:spcPct val="23000"/>
              </a:spcBef>
            </a:pPr>
            <a:r>
              <a:rPr lang="de-DE" altLang="de-DE" sz="1400"/>
              <a:t>Antihistaminika</a:t>
            </a:r>
          </a:p>
          <a:p>
            <a:pPr eaLnBrk="1" hangingPunct="1">
              <a:spcBef>
                <a:spcPct val="23000"/>
              </a:spcBef>
            </a:pPr>
            <a:r>
              <a:rPr lang="de-DE" altLang="de-DE" sz="1400"/>
              <a:t>Spasmolytika</a:t>
            </a:r>
          </a:p>
          <a:p>
            <a:pPr eaLnBrk="1" hangingPunct="1">
              <a:spcBef>
                <a:spcPct val="23000"/>
              </a:spcBef>
            </a:pPr>
            <a:r>
              <a:rPr lang="de-DE" altLang="de-DE" sz="1400"/>
              <a:t>Appetitzügler</a:t>
            </a:r>
          </a:p>
          <a:p>
            <a:pPr eaLnBrk="1" hangingPunct="1">
              <a:spcBef>
                <a:spcPct val="23000"/>
              </a:spcBef>
            </a:pPr>
            <a:r>
              <a:rPr lang="de-DE" altLang="de-DE" sz="1400"/>
              <a:t>Sedativa</a:t>
            </a:r>
          </a:p>
          <a:p>
            <a:pPr eaLnBrk="1" hangingPunct="1">
              <a:spcBef>
                <a:spcPct val="23000"/>
              </a:spcBef>
            </a:pPr>
            <a:r>
              <a:rPr lang="de-DE" altLang="de-DE" sz="1400"/>
              <a:t>Antidepressiva</a:t>
            </a:r>
          </a:p>
          <a:p>
            <a:pPr eaLnBrk="1" hangingPunct="1">
              <a:spcBef>
                <a:spcPct val="23000"/>
              </a:spcBef>
            </a:pPr>
            <a:r>
              <a:rPr lang="de-DE" altLang="de-DE" sz="1400"/>
              <a:t>Antipsychotika</a:t>
            </a:r>
          </a:p>
          <a:p>
            <a:pPr eaLnBrk="1" hangingPunct="1">
              <a:spcBef>
                <a:spcPct val="23000"/>
              </a:spcBef>
            </a:pPr>
            <a:r>
              <a:rPr lang="de-DE" altLang="de-DE" sz="1400"/>
              <a:t>Anti-Parkinson-Mittel</a:t>
            </a:r>
          </a:p>
          <a:p>
            <a:pPr eaLnBrk="1" hangingPunct="1">
              <a:spcBef>
                <a:spcPct val="23000"/>
              </a:spcBef>
            </a:pPr>
            <a:r>
              <a:rPr lang="de-DE" altLang="de-DE" sz="1400"/>
              <a:t>Psychopharmaka, ins-</a:t>
            </a:r>
            <a:br>
              <a:rPr lang="de-DE" altLang="de-DE" sz="1400"/>
            </a:br>
            <a:r>
              <a:rPr lang="de-DE" altLang="de-DE" sz="1400"/>
              <a:t>besondere Anxiolytika</a:t>
            </a:r>
          </a:p>
        </p:txBody>
      </p:sp>
      <p:pic>
        <p:nvPicPr>
          <p:cNvPr id="16" name="Picture 95" descr="Macintosh HD:AT Kunden:Kommed:070704 Wrigley Studenten-Programm_PPT:Grafiken neu:Kap.3 Grafik3.png">
            <a:extLst>
              <a:ext uri="{FF2B5EF4-FFF2-40B4-BE49-F238E27FC236}">
                <a16:creationId xmlns:a16="http://schemas.microsoft.com/office/drawing/2014/main" id="{3D29EF8F-D493-4992-86AC-4A5BF9674C9D}"/>
              </a:ext>
            </a:extLst>
          </p:cNvPr>
          <p:cNvPicPr>
            <a:picLocks noChangeAspect="1" noChangeArrowheads="1"/>
          </p:cNvPicPr>
          <p:nvPr/>
        </p:nvPicPr>
        <p:blipFill>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20743"/>
          <a:stretch>
            <a:fillRect/>
          </a:stretch>
        </p:blipFill>
        <p:spPr bwMode="auto">
          <a:xfrm>
            <a:off x="2295078" y="2731542"/>
            <a:ext cx="436721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E10DB53-8142-450A-BEF1-4F8887419756}"/>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4A77D817-9596-4E54-AECA-FA66C59D9FE6}" type="slidenum">
              <a:rPr lang="en-US" altLang="de-DE" sz="1400">
                <a:latin typeface="Arial" panose="020B0604020202020204" pitchFamily="34" charset="0"/>
              </a:rPr>
              <a:pPr/>
              <a:t>4</a:t>
            </a:fld>
            <a:endParaRPr lang="en-US" altLang="de-DE" sz="1400">
              <a:solidFill>
                <a:srgbClr val="0040A6"/>
              </a:solidFill>
              <a:latin typeface="Arial" panose="020B0604020202020204" pitchFamily="34" charset="0"/>
            </a:endParaRPr>
          </a:p>
        </p:txBody>
      </p:sp>
      <p:pic>
        <p:nvPicPr>
          <p:cNvPr id="6147" name="Picture 35" descr="I2-2">
            <a:extLst>
              <a:ext uri="{FF2B5EF4-FFF2-40B4-BE49-F238E27FC236}">
                <a16:creationId xmlns:a16="http://schemas.microsoft.com/office/drawing/2014/main" id="{A8A79F88-1E80-4741-A821-93A421C3ED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814" t="7480" r="3477" b="7086"/>
          <a:stretch>
            <a:fillRect/>
          </a:stretch>
        </p:blipFill>
        <p:spPr bwMode="auto">
          <a:xfrm>
            <a:off x="6672264" y="3789364"/>
            <a:ext cx="3259137" cy="2060575"/>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148" name="Rectangle 36">
            <a:extLst>
              <a:ext uri="{FF2B5EF4-FFF2-40B4-BE49-F238E27FC236}">
                <a16:creationId xmlns:a16="http://schemas.microsoft.com/office/drawing/2014/main" id="{ED2CA2B7-2BEC-4EA8-A08C-5123D91FE894}"/>
              </a:ext>
            </a:extLst>
          </p:cNvPr>
          <p:cNvSpPr>
            <a:spLocks noChangeArrowheads="1"/>
          </p:cNvSpPr>
          <p:nvPr/>
        </p:nvSpPr>
        <p:spPr bwMode="auto">
          <a:xfrm>
            <a:off x="6672263" y="5949950"/>
            <a:ext cx="3733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lnSpc>
                <a:spcPct val="90000"/>
              </a:lnSpc>
              <a:buFont typeface="Wingdings" panose="05000000000000000000" pitchFamily="2" charset="2"/>
              <a:buNone/>
            </a:pPr>
            <a:r>
              <a:rPr lang="en-US" altLang="de-DE" sz="1000"/>
              <a:t>Kleine, solitäre Speicheldrüsen an der Lippe.</a:t>
            </a:r>
            <a:endParaRPr lang="de-DE" altLang="de-DE" sz="1000"/>
          </a:p>
        </p:txBody>
      </p:sp>
      <p:sp>
        <p:nvSpPr>
          <p:cNvPr id="7" name="Rectangle 27">
            <a:extLst>
              <a:ext uri="{FF2B5EF4-FFF2-40B4-BE49-F238E27FC236}">
                <a16:creationId xmlns:a16="http://schemas.microsoft.com/office/drawing/2014/main" id="{1E73893A-7412-46F0-A6FD-35D8F9EC8D26}"/>
              </a:ext>
            </a:extLst>
          </p:cNvPr>
          <p:cNvSpPr>
            <a:spLocks noChangeArrowheads="1"/>
          </p:cNvSpPr>
          <p:nvPr/>
        </p:nvSpPr>
        <p:spPr bwMode="auto">
          <a:xfrm>
            <a:off x="720000" y="540000"/>
            <a:ext cx="8153400" cy="839788"/>
          </a:xfrm>
          <a:prstGeom prst="rect">
            <a:avLst/>
          </a:prstGeom>
          <a:noFill/>
          <a:ln w="9525">
            <a:noFill/>
            <a:miter lim="800000"/>
            <a:headEnd/>
            <a:tailEnd/>
          </a:ln>
        </p:spPr>
        <p:txBody>
          <a:bodyPr lIns="0" tIns="0" rIns="0" bIns="0"/>
          <a:lstStyle/>
          <a:p>
            <a:pPr>
              <a:defRPr/>
            </a:pPr>
            <a:r>
              <a:rPr lang="de-DE" b="1" dirty="0">
                <a:solidFill>
                  <a:srgbClr val="0045B1"/>
                </a:solidFill>
                <a:latin typeface="+mj-lt"/>
                <a:ea typeface="+mj-ea"/>
                <a:cs typeface="+mj-cs"/>
                <a:sym typeface="Wingdings 3" pitchFamily="1" charset="2"/>
              </a:rPr>
              <a:t>1.1 	Rund um den Speichel – Wissen </a:t>
            </a:r>
            <a:br>
              <a:rPr lang="de-DE" b="1" dirty="0">
                <a:solidFill>
                  <a:srgbClr val="0045B1"/>
                </a:solidFill>
                <a:latin typeface="+mj-lt"/>
                <a:ea typeface="+mj-ea"/>
                <a:cs typeface="+mj-cs"/>
                <a:sym typeface="Wingdings 3" pitchFamily="1" charset="2"/>
              </a:rPr>
            </a:br>
            <a:r>
              <a:rPr lang="de-DE" b="1" dirty="0">
                <a:solidFill>
                  <a:srgbClr val="0045B1"/>
                </a:solidFill>
                <a:latin typeface="+mj-lt"/>
                <a:ea typeface="+mj-ea"/>
                <a:cs typeface="+mj-cs"/>
                <a:sym typeface="Wingdings 3" pitchFamily="1" charset="2"/>
              </a:rPr>
              <a:t>1.1.1	Mundspeicheldrüsen – I</a:t>
            </a:r>
          </a:p>
        </p:txBody>
      </p:sp>
      <p:sp>
        <p:nvSpPr>
          <p:cNvPr id="10" name="Rectangle 3">
            <a:extLst>
              <a:ext uri="{FF2B5EF4-FFF2-40B4-BE49-F238E27FC236}">
                <a16:creationId xmlns:a16="http://schemas.microsoft.com/office/drawing/2014/main" id="{372DF32E-6570-4A2A-99C7-A08F4B6029F8}"/>
              </a:ext>
            </a:extLst>
          </p:cNvPr>
          <p:cNvSpPr txBox="1">
            <a:spLocks noChangeArrowheads="1"/>
          </p:cNvSpPr>
          <p:nvPr/>
        </p:nvSpPr>
        <p:spPr bwMode="auto">
          <a:xfrm>
            <a:off x="1631504" y="1681164"/>
            <a:ext cx="8153400" cy="2179637"/>
          </a:xfrm>
          <a:prstGeom prst="rect">
            <a:avLst/>
          </a:prstGeom>
          <a:noFill/>
          <a:ln w="9525">
            <a:noFill/>
            <a:miter lim="800000"/>
            <a:headEnd/>
            <a:tailEnd/>
          </a:ln>
          <a:effectLst/>
        </p:spPr>
        <p:txBody>
          <a:bodyPr lIns="0" tIns="0" rIns="0" bIns="0"/>
          <a:lstStyle/>
          <a:p>
            <a:pPr marL="377825" indent="-377825">
              <a:tabLst>
                <a:tab pos="3425825" algn="l"/>
              </a:tabLst>
              <a:defRPr/>
            </a:pPr>
            <a:r>
              <a:rPr lang="de-DE" sz="1800" b="1" kern="0" dirty="0">
                <a:latin typeface="+mn-lt"/>
                <a:ea typeface="+mn-ea"/>
                <a:cs typeface="+mn-cs"/>
                <a:sym typeface="Wingdings 3" pitchFamily="1" charset="2"/>
              </a:rPr>
              <a:t>Es gibt…</a:t>
            </a:r>
          </a:p>
          <a:p>
            <a:pPr marL="377825" indent="-377825">
              <a:tabLst>
                <a:tab pos="3425825" algn="l"/>
              </a:tabLst>
              <a:defRPr/>
            </a:pPr>
            <a:endParaRPr lang="de-DE" sz="1800" b="1" kern="0" dirty="0">
              <a:latin typeface="+mn-lt"/>
              <a:ea typeface="+mn-ea"/>
              <a:cs typeface="+mn-cs"/>
              <a:sym typeface="Wingdings 3" pitchFamily="1" charset="2"/>
            </a:endParaRPr>
          </a:p>
          <a:p>
            <a:pPr marL="377825" indent="-377825">
              <a:tabLst>
                <a:tab pos="3425825" algn="l"/>
              </a:tabLst>
              <a:defRPr/>
            </a:pPr>
            <a:r>
              <a:rPr lang="de-DE" sz="1800" b="1" kern="0" dirty="0">
                <a:latin typeface="+mn-lt"/>
                <a:ea typeface="+mn-ea"/>
                <a:cs typeface="+mn-cs"/>
                <a:sym typeface="Wingdings 3" pitchFamily="1" charset="2"/>
              </a:rPr>
              <a:t>…drei große, paarig angelegte Speicheldrüsen:</a:t>
            </a:r>
            <a:r>
              <a:rPr lang="de-DE" sz="1800" kern="0" dirty="0">
                <a:latin typeface="+mn-lt"/>
                <a:ea typeface="+mn-ea"/>
                <a:cs typeface="+mn-cs"/>
                <a:sym typeface="Wingdings 3" pitchFamily="1" charset="2"/>
              </a:rPr>
              <a:t> </a:t>
            </a:r>
            <a:endParaRPr lang="en-US" sz="1800" b="1" kern="0" dirty="0">
              <a:latin typeface="+mn-lt"/>
              <a:ea typeface="+mn-ea"/>
              <a:cs typeface="+mn-cs"/>
              <a:sym typeface="Wingdings 3" pitchFamily="1" charset="2"/>
            </a:endParaRPr>
          </a:p>
          <a:p>
            <a:pPr marL="377825" indent="-377825">
              <a:tabLst>
                <a:tab pos="3425825" algn="l"/>
              </a:tabLst>
              <a:defRPr/>
            </a:pPr>
            <a:endParaRPr lang="en-US" sz="1800" kern="0" dirty="0">
              <a:latin typeface="+mn-lt"/>
              <a:ea typeface="+mn-ea"/>
              <a:cs typeface="+mn-cs"/>
              <a:sym typeface="Wingdings 3" pitchFamily="1" charset="2"/>
            </a:endParaRPr>
          </a:p>
          <a:p>
            <a:pPr marL="377825" indent="-377825">
              <a:buFont typeface="Arial" charset="0"/>
              <a:buAutoNum type="arabicParenR"/>
              <a:tabLst>
                <a:tab pos="3425825" algn="l"/>
              </a:tabLst>
              <a:defRPr/>
            </a:pPr>
            <a:r>
              <a:rPr lang="de-DE" sz="1800" kern="0" dirty="0">
                <a:latin typeface="+mn-lt"/>
                <a:ea typeface="+mn-ea"/>
                <a:cs typeface="+mn-cs"/>
                <a:sym typeface="Wingdings 3" pitchFamily="1" charset="2"/>
              </a:rPr>
              <a:t>Ohrspeicheldrüse (</a:t>
            </a:r>
            <a:r>
              <a:rPr lang="de-DE" sz="1800" kern="0" dirty="0" err="1">
                <a:latin typeface="+mn-lt"/>
                <a:ea typeface="+mn-ea"/>
                <a:cs typeface="+mn-cs"/>
                <a:sym typeface="Wingdings 3" pitchFamily="1" charset="2"/>
              </a:rPr>
              <a:t>Glandula</a:t>
            </a:r>
            <a:r>
              <a:rPr lang="de-DE" sz="1800" kern="0" dirty="0">
                <a:latin typeface="+mn-lt"/>
                <a:ea typeface="+mn-ea"/>
                <a:cs typeface="+mn-cs"/>
                <a:sym typeface="Wingdings 3" pitchFamily="1" charset="2"/>
              </a:rPr>
              <a:t> </a:t>
            </a:r>
            <a:r>
              <a:rPr lang="de-DE" sz="1800" kern="0" dirty="0" err="1">
                <a:latin typeface="+mn-lt"/>
                <a:ea typeface="+mn-ea"/>
                <a:cs typeface="+mn-cs"/>
                <a:sym typeface="Wingdings 3" pitchFamily="1" charset="2"/>
              </a:rPr>
              <a:t>parotis</a:t>
            </a:r>
            <a:r>
              <a:rPr lang="de-DE" sz="1800" kern="0" dirty="0">
                <a:latin typeface="+mn-lt"/>
                <a:ea typeface="+mn-ea"/>
                <a:cs typeface="+mn-cs"/>
                <a:sym typeface="Wingdings 3" pitchFamily="1" charset="2"/>
              </a:rPr>
              <a:t>)</a:t>
            </a:r>
          </a:p>
          <a:p>
            <a:pPr marL="377825" indent="-377825">
              <a:buFont typeface="Arial" charset="0"/>
              <a:buAutoNum type="arabicParenR"/>
              <a:tabLst>
                <a:tab pos="3425825" algn="l"/>
              </a:tabLst>
              <a:defRPr/>
            </a:pPr>
            <a:r>
              <a:rPr lang="de-DE" sz="1800" kern="0" dirty="0">
                <a:latin typeface="+mn-lt"/>
                <a:ea typeface="+mn-ea"/>
                <a:cs typeface="+mn-cs"/>
                <a:sym typeface="Wingdings 3" pitchFamily="1" charset="2"/>
              </a:rPr>
              <a:t>Unterzungenspeicheldrüse (</a:t>
            </a:r>
            <a:r>
              <a:rPr lang="de-DE" sz="1800" kern="0" dirty="0" err="1">
                <a:latin typeface="+mn-lt"/>
                <a:ea typeface="+mn-ea"/>
                <a:cs typeface="+mn-cs"/>
                <a:sym typeface="Wingdings 3" pitchFamily="1" charset="2"/>
              </a:rPr>
              <a:t>Glandula</a:t>
            </a:r>
            <a:r>
              <a:rPr lang="de-DE" sz="1800" kern="0" dirty="0">
                <a:latin typeface="+mn-lt"/>
                <a:ea typeface="+mn-ea"/>
                <a:cs typeface="+mn-cs"/>
                <a:sym typeface="Wingdings 3" pitchFamily="1" charset="2"/>
              </a:rPr>
              <a:t> </a:t>
            </a:r>
            <a:r>
              <a:rPr lang="de-DE" sz="1800" kern="0" dirty="0" err="1">
                <a:latin typeface="+mn-lt"/>
                <a:ea typeface="+mn-ea"/>
                <a:cs typeface="+mn-cs"/>
                <a:sym typeface="Wingdings 3" pitchFamily="1" charset="2"/>
              </a:rPr>
              <a:t>sublingualis</a:t>
            </a:r>
            <a:r>
              <a:rPr lang="de-DE" sz="1800" kern="0" dirty="0">
                <a:latin typeface="+mn-lt"/>
                <a:ea typeface="+mn-ea"/>
                <a:cs typeface="+mn-cs"/>
                <a:sym typeface="Wingdings 3" pitchFamily="1" charset="2"/>
              </a:rPr>
              <a:t>)</a:t>
            </a:r>
          </a:p>
          <a:p>
            <a:pPr marL="377825" indent="-377825">
              <a:buFont typeface="Arial" charset="0"/>
              <a:buAutoNum type="arabicParenR"/>
              <a:tabLst>
                <a:tab pos="3425825" algn="l"/>
              </a:tabLst>
              <a:defRPr/>
            </a:pPr>
            <a:r>
              <a:rPr lang="de-DE" sz="1800" kern="0" dirty="0">
                <a:latin typeface="+mn-lt"/>
                <a:ea typeface="+mn-ea"/>
                <a:cs typeface="+mn-cs"/>
                <a:sym typeface="Wingdings 3" pitchFamily="1" charset="2"/>
              </a:rPr>
              <a:t>Unterkieferspeicheldrüse (</a:t>
            </a:r>
            <a:r>
              <a:rPr lang="de-DE" sz="1800" kern="0" dirty="0" err="1">
                <a:latin typeface="+mn-lt"/>
                <a:ea typeface="+mn-ea"/>
                <a:cs typeface="+mn-cs"/>
                <a:sym typeface="Wingdings 3" pitchFamily="1" charset="2"/>
              </a:rPr>
              <a:t>Glandula</a:t>
            </a:r>
            <a:r>
              <a:rPr lang="de-DE" sz="1800" kern="0" dirty="0">
                <a:latin typeface="+mn-lt"/>
                <a:ea typeface="+mn-ea"/>
                <a:cs typeface="+mn-cs"/>
                <a:sym typeface="Wingdings 3" pitchFamily="1" charset="2"/>
              </a:rPr>
              <a:t> </a:t>
            </a:r>
            <a:r>
              <a:rPr lang="de-DE" sz="1800" kern="0" dirty="0" err="1">
                <a:latin typeface="+mn-lt"/>
                <a:ea typeface="+mn-ea"/>
                <a:cs typeface="+mn-cs"/>
                <a:sym typeface="Wingdings 3" pitchFamily="1" charset="2"/>
              </a:rPr>
              <a:t>submandibularis</a:t>
            </a:r>
            <a:r>
              <a:rPr lang="de-DE" sz="1800" kern="0" dirty="0">
                <a:latin typeface="+mn-lt"/>
                <a:ea typeface="+mn-ea"/>
                <a:cs typeface="+mn-cs"/>
                <a:sym typeface="Wingdings 3" pitchFamily="1" charset="2"/>
              </a:rPr>
              <a:t>)</a:t>
            </a:r>
            <a:endParaRPr lang="en-US" sz="1800" kern="0" dirty="0">
              <a:latin typeface="+mn-lt"/>
              <a:ea typeface="+mn-ea"/>
              <a:cs typeface="+mn-cs"/>
              <a:sym typeface="Wingdings 3" pitchFamily="1" charset="2"/>
            </a:endParaRPr>
          </a:p>
        </p:txBody>
      </p:sp>
      <p:sp>
        <p:nvSpPr>
          <p:cNvPr id="11" name="Rectangle 45">
            <a:extLst>
              <a:ext uri="{FF2B5EF4-FFF2-40B4-BE49-F238E27FC236}">
                <a16:creationId xmlns:a16="http://schemas.microsoft.com/office/drawing/2014/main" id="{063AD680-7603-46C8-A827-B670EE14606C}"/>
              </a:ext>
            </a:extLst>
          </p:cNvPr>
          <p:cNvSpPr>
            <a:spLocks noChangeArrowheads="1"/>
          </p:cNvSpPr>
          <p:nvPr/>
        </p:nvSpPr>
        <p:spPr bwMode="auto">
          <a:xfrm>
            <a:off x="1637854" y="4076700"/>
            <a:ext cx="4184650" cy="2520950"/>
          </a:xfrm>
          <a:prstGeom prst="rect">
            <a:avLst/>
          </a:prstGeom>
          <a:noFill/>
          <a:ln w="9525">
            <a:noFill/>
            <a:miter lim="800000"/>
            <a:headEnd/>
            <a:tailEnd/>
          </a:ln>
          <a:effectLst/>
        </p:spPr>
        <p:txBody>
          <a:bodyPr lIns="0" tIns="0" rIns="0" bIns="0"/>
          <a:lstStyle/>
          <a:p>
            <a:pPr>
              <a:buFont typeface="Wingdings" pitchFamily="2" charset="2"/>
              <a:buNone/>
              <a:defRPr/>
            </a:pPr>
            <a:r>
              <a:rPr lang="de-DE" sz="1800" b="1" dirty="0">
                <a:latin typeface="+mn-lt"/>
                <a:ea typeface="+mn-ea"/>
                <a:cs typeface="+mn-cs"/>
                <a:sym typeface="Wingdings 3" pitchFamily="1" charset="2"/>
              </a:rPr>
              <a:t>…viele solitäre</a:t>
            </a:r>
            <a:r>
              <a:rPr lang="de-DE" sz="1800" b="1" dirty="0">
                <a:solidFill>
                  <a:srgbClr val="FF0000"/>
                </a:solidFill>
                <a:latin typeface="+mn-lt"/>
                <a:ea typeface="+mn-ea"/>
                <a:cs typeface="+mn-cs"/>
                <a:sym typeface="Wingdings 3" pitchFamily="1" charset="2"/>
              </a:rPr>
              <a:t> </a:t>
            </a:r>
            <a:r>
              <a:rPr lang="de-DE" sz="1800" b="1" dirty="0">
                <a:latin typeface="+mn-lt"/>
                <a:ea typeface="+mn-ea"/>
                <a:cs typeface="+mn-cs"/>
                <a:sym typeface="Wingdings 3" pitchFamily="1" charset="2"/>
              </a:rPr>
              <a:t>(akzessorische) Speicheldrüsen:</a:t>
            </a:r>
          </a:p>
          <a:p>
            <a:pPr>
              <a:buFont typeface="Wingdings" pitchFamily="2" charset="2"/>
              <a:buNone/>
              <a:defRPr/>
            </a:pPr>
            <a:endParaRPr lang="de-DE" sz="1800" b="1" dirty="0">
              <a:latin typeface="+mn-lt"/>
              <a:ea typeface="+mn-ea"/>
              <a:cs typeface="+mn-cs"/>
              <a:sym typeface="Wingdings 3" pitchFamily="1" charset="2"/>
            </a:endParaRPr>
          </a:p>
          <a:p>
            <a:pPr>
              <a:buFont typeface="Wingdings" pitchFamily="2" charset="2"/>
              <a:buNone/>
              <a:defRPr/>
            </a:pPr>
            <a:r>
              <a:rPr lang="de-DE" sz="1800" dirty="0">
                <a:latin typeface="Arial" charset="0"/>
                <a:ea typeface="ヒラギノ角ゴ Pro W3" pitchFamily="1" charset="-128"/>
                <a:cs typeface="+mn-cs"/>
                <a:sym typeface="Wingdings 3" pitchFamily="1" charset="2"/>
              </a:rPr>
              <a:t>an der Schleimhaut von Lippe (labial), Zunge (</a:t>
            </a:r>
            <a:r>
              <a:rPr lang="de-DE" sz="1800" dirty="0" err="1">
                <a:latin typeface="Arial" charset="0"/>
                <a:ea typeface="ヒラギノ角ゴ Pro W3" pitchFamily="1" charset="-128"/>
                <a:cs typeface="+mn-cs"/>
                <a:sym typeface="Wingdings 3" pitchFamily="1" charset="2"/>
              </a:rPr>
              <a:t>lingual</a:t>
            </a:r>
            <a:r>
              <a:rPr lang="de-DE" sz="1800" dirty="0">
                <a:latin typeface="Arial" charset="0"/>
                <a:ea typeface="ヒラギノ角ゴ Pro W3" pitchFamily="1" charset="-128"/>
                <a:cs typeface="+mn-cs"/>
                <a:sym typeface="Wingdings 3" pitchFamily="1" charset="2"/>
              </a:rPr>
              <a:t>), Wange (bukkal) und Gaumen (</a:t>
            </a:r>
            <a:r>
              <a:rPr lang="de-DE" sz="1800" dirty="0" err="1">
                <a:latin typeface="Arial" charset="0"/>
                <a:ea typeface="ヒラギノ角ゴ Pro W3" pitchFamily="1" charset="-128"/>
                <a:cs typeface="+mn-cs"/>
                <a:sym typeface="Wingdings 3" pitchFamily="1" charset="2"/>
              </a:rPr>
              <a:t>palatinal</a:t>
            </a:r>
            <a:r>
              <a:rPr lang="de-DE" sz="1800" dirty="0">
                <a:latin typeface="Arial" charset="0"/>
                <a:ea typeface="ヒラギノ角ゴ Pro W3" pitchFamily="1" charset="-128"/>
                <a:cs typeface="+mn-cs"/>
                <a:sym typeface="Wingdings 3" pitchFamily="1" charset="2"/>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180B6EED-0A15-46E0-A7B1-EB9BE85943C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8F296F5D-C609-4885-BBF6-910C55874111}" type="slidenum">
              <a:rPr lang="en-US" altLang="de-DE" sz="1400">
                <a:latin typeface="Arial" panose="020B0604020202020204" pitchFamily="34" charset="0"/>
              </a:rPr>
              <a:pPr/>
              <a:t>40</a:t>
            </a:fld>
            <a:endParaRPr lang="en-US" altLang="de-DE" sz="1400">
              <a:solidFill>
                <a:srgbClr val="0040A6"/>
              </a:solidFill>
              <a:latin typeface="Arial" panose="020B0604020202020204" pitchFamily="34" charset="0"/>
            </a:endParaRPr>
          </a:p>
        </p:txBody>
      </p:sp>
      <p:sp>
        <p:nvSpPr>
          <p:cNvPr id="45059" name="Rectangle 2">
            <a:extLst>
              <a:ext uri="{FF2B5EF4-FFF2-40B4-BE49-F238E27FC236}">
                <a16:creationId xmlns:a16="http://schemas.microsoft.com/office/drawing/2014/main" id="{D24E058A-DE1D-4FB9-8A8F-24B8FDE2F7B9}"/>
              </a:ext>
            </a:extLst>
          </p:cNvPr>
          <p:cNvSpPr>
            <a:spLocks noGrp="1" noChangeArrowheads="1"/>
          </p:cNvSpPr>
          <p:nvPr>
            <p:ph type="title"/>
          </p:nvPr>
        </p:nvSpPr>
        <p:spPr>
          <a:xfrm>
            <a:off x="720000" y="540000"/>
            <a:ext cx="8610600" cy="839787"/>
          </a:xfrm>
        </p:spPr>
        <p:txBody>
          <a:bodyPr/>
          <a:lstStyle/>
          <a:p>
            <a:pPr eaLnBrk="1" hangingPunct="1"/>
            <a:r>
              <a:rPr lang="de-DE" altLang="de-DE" dirty="0"/>
              <a:t>5.2	Speichelmangel – Behandlungen</a:t>
            </a:r>
            <a:br>
              <a:rPr lang="de-DE" altLang="de-DE" dirty="0"/>
            </a:br>
            <a:r>
              <a:rPr lang="de-DE" altLang="de-DE" dirty="0"/>
              <a:t>5.2.1	Beschwerden infolge von Speichelmangel </a:t>
            </a:r>
            <a:r>
              <a:rPr lang="de-DE" altLang="de-DE" dirty="0">
                <a:sym typeface="Wingdings 3" panose="05040102010807070707" pitchFamily="18" charset="2"/>
              </a:rPr>
              <a:t>– I</a:t>
            </a:r>
            <a:br>
              <a:rPr lang="de-DE" altLang="de-DE" dirty="0"/>
            </a:br>
            <a:endParaRPr lang="de-DE" altLang="de-DE" dirty="0"/>
          </a:p>
        </p:txBody>
      </p:sp>
      <p:pic>
        <p:nvPicPr>
          <p:cNvPr id="45060" name="Picture 23" descr="Macintosh HD:AT Kunden:Kommed:080710 SalivaDent_Praxispersonal:Präsentation Bilder:Titel_Wüste 03.jpg">
            <a:extLst>
              <a:ext uri="{FF2B5EF4-FFF2-40B4-BE49-F238E27FC236}">
                <a16:creationId xmlns:a16="http://schemas.microsoft.com/office/drawing/2014/main" id="{78CEFD51-FA45-4D55-9E96-4031B4EFE2D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12782" r="15616" b="35806"/>
          <a:stretch>
            <a:fillRect/>
          </a:stretch>
        </p:blipFill>
        <p:spPr bwMode="auto">
          <a:xfrm>
            <a:off x="6324600" y="1681163"/>
            <a:ext cx="3886200" cy="3175000"/>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3">
            <a:extLst>
              <a:ext uri="{FF2B5EF4-FFF2-40B4-BE49-F238E27FC236}">
                <a16:creationId xmlns:a16="http://schemas.microsoft.com/office/drawing/2014/main" id="{E15865E0-60EF-4B31-A4E4-AA57695C8FBD}"/>
              </a:ext>
            </a:extLst>
          </p:cNvPr>
          <p:cNvSpPr>
            <a:spLocks noChangeArrowheads="1"/>
          </p:cNvSpPr>
          <p:nvPr/>
        </p:nvSpPr>
        <p:spPr bwMode="auto">
          <a:xfrm>
            <a:off x="1634400" y="1681164"/>
            <a:ext cx="4116387"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3675" indent="-193675"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30000"/>
              </a:spcBef>
            </a:pPr>
            <a:r>
              <a:rPr lang="de-DE" altLang="de-DE" sz="1800" dirty="0"/>
              <a:t>Keine Verdünnung der Speisen</a:t>
            </a:r>
          </a:p>
          <a:p>
            <a:pPr>
              <a:spcBef>
                <a:spcPct val="30000"/>
              </a:spcBef>
            </a:pPr>
            <a:r>
              <a:rPr lang="de-DE" altLang="de-DE" sz="1800" dirty="0"/>
              <a:t>Keine Geschmackswahrnehmung</a:t>
            </a:r>
          </a:p>
          <a:p>
            <a:pPr>
              <a:spcBef>
                <a:spcPct val="30000"/>
              </a:spcBef>
            </a:pPr>
            <a:r>
              <a:rPr lang="de-DE" altLang="de-DE" sz="1800" dirty="0"/>
              <a:t>Keine Spülfunktion</a:t>
            </a:r>
          </a:p>
          <a:p>
            <a:pPr>
              <a:spcBef>
                <a:spcPct val="30000"/>
              </a:spcBef>
            </a:pPr>
            <a:r>
              <a:rPr lang="de-DE" altLang="de-DE" sz="1800" dirty="0"/>
              <a:t>Keine Pufferwirkung gegen Säuren</a:t>
            </a:r>
          </a:p>
          <a:p>
            <a:pPr>
              <a:spcBef>
                <a:spcPct val="30000"/>
              </a:spcBef>
            </a:pPr>
            <a:r>
              <a:rPr lang="de-DE" altLang="de-DE" sz="1800" dirty="0"/>
              <a:t>Keine Remineralisation</a:t>
            </a:r>
          </a:p>
          <a:p>
            <a:pPr>
              <a:spcBef>
                <a:spcPct val="30000"/>
              </a:spcBef>
            </a:pPr>
            <a:r>
              <a:rPr lang="de-DE" altLang="de-DE" sz="1800" dirty="0"/>
              <a:t>Keine Stärkeverdauung</a:t>
            </a:r>
          </a:p>
          <a:p>
            <a:pPr>
              <a:spcBef>
                <a:spcPct val="30000"/>
              </a:spcBef>
            </a:pPr>
            <a:r>
              <a:rPr lang="de-DE" altLang="de-DE" sz="1800" dirty="0"/>
              <a:t>Keine Abwehrfunktion gegen Krankheitserreger</a:t>
            </a:r>
          </a:p>
          <a:p>
            <a:pPr>
              <a:spcBef>
                <a:spcPct val="30000"/>
              </a:spcBef>
            </a:pPr>
            <a:r>
              <a:rPr lang="de-DE" altLang="de-DE" sz="1800" dirty="0"/>
              <a:t>Trockener Mund </a:t>
            </a:r>
            <a:br>
              <a:rPr lang="de-DE" altLang="de-DE" sz="1800" dirty="0"/>
            </a:br>
            <a:r>
              <a:rPr lang="de-DE" altLang="de-DE" sz="1800" dirty="0"/>
              <a:t>(Zunge und Mundschleimhaut)</a:t>
            </a:r>
          </a:p>
          <a:p>
            <a:pPr>
              <a:spcBef>
                <a:spcPct val="30000"/>
              </a:spcBef>
              <a:buFontTx/>
              <a:buNone/>
            </a:pPr>
            <a:endParaRPr lang="de-DE" altLang="de-DE" sz="1800" dirty="0"/>
          </a:p>
          <a:p>
            <a:pPr>
              <a:spcBef>
                <a:spcPct val="30000"/>
              </a:spcBef>
            </a:pPr>
            <a:endParaRPr lang="de-DE" altLang="de-DE" sz="18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7B60A08-9940-4F7F-9FF3-C75E3D674D0C}"/>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E3CD62BD-6ACB-4E36-B320-13615F8BD57A}" type="slidenum">
              <a:rPr lang="en-US" altLang="de-DE" sz="1400">
                <a:latin typeface="Arial" panose="020B0604020202020204" pitchFamily="34" charset="0"/>
              </a:rPr>
              <a:pPr/>
              <a:t>41</a:t>
            </a:fld>
            <a:endParaRPr lang="en-US" altLang="de-DE" sz="1400">
              <a:solidFill>
                <a:srgbClr val="0040A6"/>
              </a:solidFill>
              <a:latin typeface="Arial" panose="020B0604020202020204" pitchFamily="34" charset="0"/>
            </a:endParaRPr>
          </a:p>
        </p:txBody>
      </p:sp>
      <p:sp>
        <p:nvSpPr>
          <p:cNvPr id="46083" name="Rectangle 2">
            <a:extLst>
              <a:ext uri="{FF2B5EF4-FFF2-40B4-BE49-F238E27FC236}">
                <a16:creationId xmlns:a16="http://schemas.microsoft.com/office/drawing/2014/main" id="{3F97F439-71CB-469D-A77F-9315EF2257C7}"/>
              </a:ext>
            </a:extLst>
          </p:cNvPr>
          <p:cNvSpPr>
            <a:spLocks noGrp="1" noChangeArrowheads="1"/>
          </p:cNvSpPr>
          <p:nvPr>
            <p:ph type="title"/>
          </p:nvPr>
        </p:nvSpPr>
        <p:spPr>
          <a:xfrm>
            <a:off x="720000" y="540000"/>
            <a:ext cx="8610600" cy="839787"/>
          </a:xfrm>
        </p:spPr>
        <p:txBody>
          <a:bodyPr/>
          <a:lstStyle/>
          <a:p>
            <a:pPr eaLnBrk="1" hangingPunct="1"/>
            <a:r>
              <a:rPr lang="de-DE" altLang="de-DE" dirty="0"/>
              <a:t>5.2	Speichelmangel – Behandlungen</a:t>
            </a:r>
            <a:br>
              <a:rPr lang="de-DE" altLang="de-DE" dirty="0"/>
            </a:br>
            <a:r>
              <a:rPr lang="de-DE" altLang="de-DE" dirty="0"/>
              <a:t>5.2.1	Beschwerden infolge von Speichelmangel </a:t>
            </a:r>
            <a:r>
              <a:rPr lang="de-DE" altLang="de-DE" dirty="0">
                <a:sym typeface="Wingdings 3" panose="05040102010807070707" pitchFamily="18" charset="2"/>
              </a:rPr>
              <a:t>– II</a:t>
            </a:r>
            <a:br>
              <a:rPr lang="de-DE" altLang="de-DE" dirty="0"/>
            </a:br>
            <a:endParaRPr lang="de-DE" altLang="de-DE" dirty="0"/>
          </a:p>
        </p:txBody>
      </p:sp>
      <p:sp>
        <p:nvSpPr>
          <p:cNvPr id="46084" name="Rectangle 13">
            <a:extLst>
              <a:ext uri="{FF2B5EF4-FFF2-40B4-BE49-F238E27FC236}">
                <a16:creationId xmlns:a16="http://schemas.microsoft.com/office/drawing/2014/main" id="{E1AEC67E-C86D-4798-B8A6-39D2B37EAC37}"/>
              </a:ext>
            </a:extLst>
          </p:cNvPr>
          <p:cNvSpPr>
            <a:spLocks noChangeArrowheads="1"/>
          </p:cNvSpPr>
          <p:nvPr/>
        </p:nvSpPr>
        <p:spPr bwMode="auto">
          <a:xfrm>
            <a:off x="1634400" y="1681164"/>
            <a:ext cx="4116387"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3675" indent="-193675"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30000"/>
              </a:spcBef>
            </a:pPr>
            <a:r>
              <a:rPr lang="de-DE" altLang="de-DE" sz="1800" dirty="0"/>
              <a:t>Trockene, aufgesprungene Lippen </a:t>
            </a:r>
            <a:br>
              <a:rPr lang="de-DE" altLang="de-DE" sz="1800" dirty="0"/>
            </a:br>
            <a:r>
              <a:rPr lang="de-DE" altLang="de-DE" sz="1800" dirty="0"/>
              <a:t>(= </a:t>
            </a:r>
            <a:r>
              <a:rPr lang="de-DE" altLang="de-DE" sz="1800" dirty="0" err="1"/>
              <a:t>Cheilitis</a:t>
            </a:r>
            <a:r>
              <a:rPr lang="de-DE" altLang="de-DE" sz="1800" dirty="0"/>
              <a:t> </a:t>
            </a:r>
            <a:r>
              <a:rPr lang="de-DE" altLang="de-DE" sz="1800" dirty="0" err="1"/>
              <a:t>angularis</a:t>
            </a:r>
            <a:r>
              <a:rPr lang="de-DE" altLang="de-DE" sz="1800" dirty="0"/>
              <a:t>)</a:t>
            </a:r>
          </a:p>
          <a:p>
            <a:pPr>
              <a:spcBef>
                <a:spcPct val="30000"/>
              </a:spcBef>
            </a:pPr>
            <a:r>
              <a:rPr lang="de-DE" altLang="de-DE" sz="1800" dirty="0"/>
              <a:t>Häufiges Durstgefühl, </a:t>
            </a:r>
            <a:br>
              <a:rPr lang="de-DE" altLang="de-DE" sz="1800" dirty="0"/>
            </a:br>
            <a:r>
              <a:rPr lang="de-DE" altLang="de-DE" sz="1800" dirty="0"/>
              <a:t>auch in der Nacht</a:t>
            </a:r>
          </a:p>
          <a:p>
            <a:pPr>
              <a:spcBef>
                <a:spcPct val="30000"/>
              </a:spcBef>
            </a:pPr>
            <a:r>
              <a:rPr lang="de-DE" altLang="de-DE" sz="1800" dirty="0"/>
              <a:t>Schwierigkeiten beim Essen, Schlucken oder Sprechen</a:t>
            </a:r>
          </a:p>
          <a:p>
            <a:pPr>
              <a:spcBef>
                <a:spcPct val="30000"/>
              </a:spcBef>
            </a:pPr>
            <a:r>
              <a:rPr lang="de-DE" altLang="de-DE" sz="1800" dirty="0"/>
              <a:t>Mundgeruch, Mundbrennen, metallischer Geschmack</a:t>
            </a:r>
          </a:p>
          <a:p>
            <a:pPr>
              <a:spcBef>
                <a:spcPct val="30000"/>
              </a:spcBef>
            </a:pPr>
            <a:r>
              <a:rPr lang="de-DE" altLang="de-DE" sz="1800" dirty="0"/>
              <a:t>Vermehrte Karies, Probleme </a:t>
            </a:r>
            <a:br>
              <a:rPr lang="de-DE" altLang="de-DE" sz="1800" dirty="0"/>
            </a:br>
            <a:r>
              <a:rPr lang="de-DE" altLang="de-DE" sz="1800" dirty="0"/>
              <a:t>beim Tragen von Prothesen</a:t>
            </a:r>
          </a:p>
        </p:txBody>
      </p:sp>
      <p:pic>
        <p:nvPicPr>
          <p:cNvPr id="46085" name="Picture 23" descr="Macintosh HD:AT Kunden:Kommed:080710 SalivaDent_Praxispersonal:Präsentation Bilder:Titel_Wüste 03.jpg">
            <a:extLst>
              <a:ext uri="{FF2B5EF4-FFF2-40B4-BE49-F238E27FC236}">
                <a16:creationId xmlns:a16="http://schemas.microsoft.com/office/drawing/2014/main" id="{3F194776-394C-4E2B-840F-3895BCF93C9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12782" r="15616" b="35806"/>
          <a:stretch>
            <a:fillRect/>
          </a:stretch>
        </p:blipFill>
        <p:spPr bwMode="auto">
          <a:xfrm>
            <a:off x="6324600" y="1681163"/>
            <a:ext cx="3886200" cy="3175000"/>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EE7B53-A449-48E7-81AA-FBE5381C3288}"/>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3AE87717-0B8C-44F7-8208-AE9139F1267E}" type="slidenum">
              <a:rPr lang="en-US" altLang="de-DE" sz="1400">
                <a:latin typeface="Arial" panose="020B0604020202020204" pitchFamily="34" charset="0"/>
              </a:rPr>
              <a:pPr/>
              <a:t>42</a:t>
            </a:fld>
            <a:endParaRPr lang="en-US" altLang="de-DE" sz="1400">
              <a:solidFill>
                <a:srgbClr val="0040A6"/>
              </a:solidFill>
              <a:latin typeface="Arial" panose="020B0604020202020204" pitchFamily="34" charset="0"/>
            </a:endParaRPr>
          </a:p>
        </p:txBody>
      </p:sp>
      <p:sp>
        <p:nvSpPr>
          <p:cNvPr id="47107" name="Rectangle 2">
            <a:extLst>
              <a:ext uri="{FF2B5EF4-FFF2-40B4-BE49-F238E27FC236}">
                <a16:creationId xmlns:a16="http://schemas.microsoft.com/office/drawing/2014/main" id="{8A4CD516-D72A-4EE4-B524-E6B35B2DFE2F}"/>
              </a:ext>
            </a:extLst>
          </p:cNvPr>
          <p:cNvSpPr>
            <a:spLocks noGrp="1" noChangeArrowheads="1"/>
          </p:cNvSpPr>
          <p:nvPr>
            <p:ph type="title"/>
          </p:nvPr>
        </p:nvSpPr>
        <p:spPr>
          <a:xfrm>
            <a:off x="720000" y="540000"/>
            <a:ext cx="8610600" cy="839787"/>
          </a:xfrm>
        </p:spPr>
        <p:txBody>
          <a:bodyPr/>
          <a:lstStyle/>
          <a:p>
            <a:pPr eaLnBrk="1" hangingPunct="1"/>
            <a:r>
              <a:rPr lang="de-DE" altLang="de-DE" dirty="0"/>
              <a:t>5.2	Speichelmangel – Behandlungen </a:t>
            </a:r>
            <a:br>
              <a:rPr lang="de-DE" altLang="de-DE" dirty="0"/>
            </a:br>
            <a:r>
              <a:rPr lang="de-DE" altLang="de-DE" dirty="0"/>
              <a:t>5.2.2 	Diagnosestellung Hyposalivation</a:t>
            </a:r>
          </a:p>
        </p:txBody>
      </p:sp>
      <p:sp>
        <p:nvSpPr>
          <p:cNvPr id="44036" name="Rectangle 13">
            <a:extLst>
              <a:ext uri="{FF2B5EF4-FFF2-40B4-BE49-F238E27FC236}">
                <a16:creationId xmlns:a16="http://schemas.microsoft.com/office/drawing/2014/main" id="{7F39564F-BA3B-4158-BC03-B2827687B1BC}"/>
              </a:ext>
            </a:extLst>
          </p:cNvPr>
          <p:cNvSpPr>
            <a:spLocks noChangeArrowheads="1"/>
          </p:cNvSpPr>
          <p:nvPr/>
        </p:nvSpPr>
        <p:spPr bwMode="auto">
          <a:xfrm>
            <a:off x="1634400" y="1681164"/>
            <a:ext cx="8459787"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3675" indent="-193675"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1pPr>
            <a:lvl2pPr marL="742950" indent="-28575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2pPr>
            <a:lvl3pPr marL="11430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3pPr>
            <a:lvl4pPr marL="16002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4pPr>
            <a:lvl5pPr marL="20574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9pPr>
          </a:lstStyle>
          <a:p>
            <a:pPr>
              <a:spcBef>
                <a:spcPct val="0"/>
              </a:spcBef>
              <a:buFont typeface="Wingdings" pitchFamily="2" charset="2"/>
              <a:buNone/>
              <a:defRPr/>
            </a:pPr>
            <a:r>
              <a:rPr lang="de-DE" altLang="de-DE" sz="1800" b="1" dirty="0">
                <a:cs typeface="+mn-cs"/>
              </a:rPr>
              <a:t>Die Diagnose lässt sich mithilfe des subjektiven Empfindens des Patienten</a:t>
            </a:r>
          </a:p>
          <a:p>
            <a:pPr>
              <a:spcBef>
                <a:spcPct val="0"/>
              </a:spcBef>
              <a:buFont typeface="Wingdings" pitchFamily="2" charset="2"/>
              <a:buNone/>
              <a:defRPr/>
            </a:pPr>
            <a:r>
              <a:rPr lang="de-DE" altLang="de-DE" sz="1800" b="1" dirty="0">
                <a:cs typeface="+mn-cs"/>
              </a:rPr>
              <a:t>und anhand der Befunde in der Mundhöhle rasch stellen:</a:t>
            </a:r>
          </a:p>
          <a:p>
            <a:pPr eaLnBrk="0" hangingPunct="0">
              <a:spcBef>
                <a:spcPct val="0"/>
              </a:spcBef>
              <a:buFontTx/>
              <a:buNone/>
              <a:defRPr/>
            </a:pPr>
            <a:endParaRPr lang="de-DE" altLang="de-DE" sz="1800" dirty="0">
              <a:cs typeface="+mn-cs"/>
            </a:endParaRPr>
          </a:p>
          <a:p>
            <a:pPr eaLnBrk="0" hangingPunct="0">
              <a:spcBef>
                <a:spcPct val="0"/>
              </a:spcBef>
              <a:defRPr/>
            </a:pPr>
            <a:r>
              <a:rPr lang="de-DE" altLang="de-DE" sz="1800" dirty="0"/>
              <a:t>Kein Speichelsee auf dem Mundboden</a:t>
            </a:r>
          </a:p>
          <a:p>
            <a:pPr eaLnBrk="0" hangingPunct="0">
              <a:spcBef>
                <a:spcPct val="30000"/>
              </a:spcBef>
              <a:defRPr/>
            </a:pPr>
            <a:r>
              <a:rPr lang="de-DE" altLang="de-DE" sz="1800" dirty="0"/>
              <a:t>Mundspiegel gleitet nicht auf Mundschleimhaut (haftet an dieser)</a:t>
            </a:r>
          </a:p>
          <a:p>
            <a:pPr eaLnBrk="0" hangingPunct="0">
              <a:spcBef>
                <a:spcPct val="30000"/>
              </a:spcBef>
              <a:defRPr/>
            </a:pPr>
            <a:r>
              <a:rPr lang="de-DE" altLang="de-DE" sz="1800" dirty="0"/>
              <a:t>Mundschleimhaut ohne Glanz</a:t>
            </a:r>
          </a:p>
          <a:p>
            <a:pPr eaLnBrk="0" hangingPunct="0">
              <a:spcBef>
                <a:spcPct val="30000"/>
              </a:spcBef>
              <a:defRPr/>
            </a:pPr>
            <a:r>
              <a:rPr lang="de-DE" altLang="de-DE" sz="1800" dirty="0"/>
              <a:t>Karies an untypischen Lokalisationen (z. B. Glattflächen)</a:t>
            </a:r>
          </a:p>
          <a:p>
            <a:pPr eaLnBrk="0" hangingPunct="0">
              <a:spcBef>
                <a:spcPct val="30000"/>
              </a:spcBef>
              <a:defRPr/>
            </a:pPr>
            <a:r>
              <a:rPr lang="de-DE" altLang="de-DE" sz="1800" dirty="0"/>
              <a:t>Rissbildung auf dem Zungenrücken</a:t>
            </a:r>
            <a:endParaRPr lang="de-DE" altLang="de-DE" sz="1800" strike="sngStrike" dirty="0"/>
          </a:p>
          <a:p>
            <a:pPr eaLnBrk="0" hangingPunct="0">
              <a:spcBef>
                <a:spcPct val="30000"/>
              </a:spcBef>
              <a:defRPr/>
            </a:pPr>
            <a:r>
              <a:rPr lang="de-DE" altLang="de-DE" sz="1800" dirty="0"/>
              <a:t>Viel </a:t>
            </a:r>
            <a:r>
              <a:rPr lang="de-DE" altLang="de-DE" sz="1800" dirty="0" err="1"/>
              <a:t>Biofilm</a:t>
            </a:r>
            <a:r>
              <a:rPr lang="de-DE" altLang="de-DE" sz="1800" dirty="0"/>
              <a:t> (fehlende </a:t>
            </a:r>
            <a:r>
              <a:rPr lang="de-DE" altLang="de-DE" sz="1800" dirty="0" err="1"/>
              <a:t>Clearance</a:t>
            </a:r>
            <a:r>
              <a:rPr lang="de-DE" altLang="de-DE" sz="1800" dirty="0"/>
              <a:t>)</a:t>
            </a:r>
          </a:p>
          <a:p>
            <a:pPr eaLnBrk="0" hangingPunct="0">
              <a:spcBef>
                <a:spcPct val="30000"/>
              </a:spcBef>
              <a:defRPr/>
            </a:pPr>
            <a:r>
              <a:rPr lang="de-DE" altLang="de-DE" sz="1800" dirty="0"/>
              <a:t>Evtl. Bestimmung bakterieller Speichelparameter </a:t>
            </a:r>
          </a:p>
          <a:p>
            <a:pPr eaLnBrk="0" hangingPunct="0">
              <a:spcBef>
                <a:spcPct val="30000"/>
              </a:spcBef>
              <a:defRPr/>
            </a:pPr>
            <a:r>
              <a:rPr lang="de-DE" altLang="de-DE" sz="1800" dirty="0" err="1"/>
              <a:t>Candidiasis</a:t>
            </a:r>
            <a:r>
              <a:rPr lang="de-DE" altLang="de-DE" sz="1800" dirty="0"/>
              <a:t> (Infektion mit Hefepilz = Soor)</a:t>
            </a:r>
          </a:p>
          <a:p>
            <a:pPr eaLnBrk="0" hangingPunct="0">
              <a:spcBef>
                <a:spcPct val="30000"/>
              </a:spcBef>
              <a:defRPr/>
            </a:pPr>
            <a:r>
              <a:rPr lang="de-DE" altLang="de-DE" sz="1800" dirty="0"/>
              <a:t>Messung der Sekretionsrate, des pH-Wertes und der Pufferkapazität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1F556E-4FC3-4CBF-9020-A14B4230E926}"/>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62344365-B9BC-4943-B8D9-5993B906D287}" type="slidenum">
              <a:rPr lang="en-US" altLang="de-DE" sz="1400">
                <a:latin typeface="Arial" panose="020B0604020202020204" pitchFamily="34" charset="0"/>
              </a:rPr>
              <a:pPr/>
              <a:t>43</a:t>
            </a:fld>
            <a:endParaRPr lang="en-US" altLang="de-DE" sz="1400">
              <a:solidFill>
                <a:srgbClr val="0040A6"/>
              </a:solidFill>
              <a:latin typeface="Arial" panose="020B0604020202020204" pitchFamily="34" charset="0"/>
            </a:endParaRPr>
          </a:p>
        </p:txBody>
      </p:sp>
      <p:sp>
        <p:nvSpPr>
          <p:cNvPr id="48131" name="Rectangle 2">
            <a:extLst>
              <a:ext uri="{FF2B5EF4-FFF2-40B4-BE49-F238E27FC236}">
                <a16:creationId xmlns:a16="http://schemas.microsoft.com/office/drawing/2014/main" id="{5DC0492E-754A-41E5-ABA6-FCDEAACB0478}"/>
              </a:ext>
            </a:extLst>
          </p:cNvPr>
          <p:cNvSpPr>
            <a:spLocks noGrp="1" noChangeArrowheads="1"/>
          </p:cNvSpPr>
          <p:nvPr>
            <p:ph type="title"/>
          </p:nvPr>
        </p:nvSpPr>
        <p:spPr>
          <a:xfrm>
            <a:off x="720000" y="540000"/>
            <a:ext cx="8610600" cy="839787"/>
          </a:xfrm>
        </p:spPr>
        <p:txBody>
          <a:bodyPr/>
          <a:lstStyle/>
          <a:p>
            <a:pPr eaLnBrk="1" hangingPunct="1"/>
            <a:r>
              <a:rPr lang="de-DE" altLang="de-DE" dirty="0"/>
              <a:t>5.2	Speichelmangel – Behandlungen </a:t>
            </a:r>
            <a:br>
              <a:rPr lang="de-DE" altLang="de-DE" dirty="0"/>
            </a:br>
            <a:r>
              <a:rPr lang="de-DE" altLang="de-DE" dirty="0"/>
              <a:t>5.2.3	Maßnahmen</a:t>
            </a:r>
          </a:p>
        </p:txBody>
      </p:sp>
      <p:sp>
        <p:nvSpPr>
          <p:cNvPr id="48132" name="Rectangle 13">
            <a:extLst>
              <a:ext uri="{FF2B5EF4-FFF2-40B4-BE49-F238E27FC236}">
                <a16:creationId xmlns:a16="http://schemas.microsoft.com/office/drawing/2014/main" id="{DFC3BEE9-D96B-4993-A199-244E981CE611}"/>
              </a:ext>
            </a:extLst>
          </p:cNvPr>
          <p:cNvSpPr>
            <a:spLocks noChangeArrowheads="1"/>
          </p:cNvSpPr>
          <p:nvPr/>
        </p:nvSpPr>
        <p:spPr bwMode="auto">
          <a:xfrm>
            <a:off x="1634400" y="1681164"/>
            <a:ext cx="8278024"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3675" indent="-193675"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Folgende Basismaßnahmen sind angezeigt:</a:t>
            </a:r>
          </a:p>
          <a:p>
            <a:pPr>
              <a:spcBef>
                <a:spcPct val="0"/>
              </a:spcBef>
              <a:buFontTx/>
              <a:buNone/>
            </a:pPr>
            <a:endParaRPr lang="de-DE" altLang="de-DE" sz="1800" b="1" dirty="0"/>
          </a:p>
          <a:p>
            <a:pPr>
              <a:spcBef>
                <a:spcPct val="0"/>
              </a:spcBef>
            </a:pPr>
            <a:r>
              <a:rPr lang="de-DE" altLang="de-DE" sz="1800" dirty="0"/>
              <a:t>Instruktion und Motivierung zur optimalen Mundhygiene</a:t>
            </a:r>
          </a:p>
          <a:p>
            <a:pPr>
              <a:spcBef>
                <a:spcPct val="0"/>
              </a:spcBef>
            </a:pPr>
            <a:r>
              <a:rPr lang="de-DE" altLang="de-DE" sz="1800" dirty="0"/>
              <a:t>Ernährungsanamnese und -beratung</a:t>
            </a:r>
          </a:p>
          <a:p>
            <a:pPr>
              <a:spcBef>
                <a:spcPct val="0"/>
              </a:spcBef>
            </a:pPr>
            <a:r>
              <a:rPr lang="de-DE" altLang="de-DE" sz="1800" dirty="0"/>
              <a:t>Kürzere Recall-Intervalle (10 bis 14 Wochen)</a:t>
            </a:r>
          </a:p>
          <a:p>
            <a:pPr>
              <a:spcBef>
                <a:spcPct val="0"/>
              </a:spcBef>
            </a:pPr>
            <a:r>
              <a:rPr lang="de-DE" altLang="de-DE" sz="1800" dirty="0"/>
              <a:t>Versorgung kariöser Läsionen und Ersatz imperfekter Restaurationen</a:t>
            </a:r>
          </a:p>
          <a:p>
            <a:pPr>
              <a:spcBef>
                <a:spcPct val="0"/>
              </a:spcBef>
            </a:pPr>
            <a:r>
              <a:rPr lang="de-DE" altLang="de-DE" sz="1800" dirty="0"/>
              <a:t>Ggf. Parodontitis-Behandlung</a:t>
            </a:r>
          </a:p>
          <a:p>
            <a:pPr>
              <a:spcBef>
                <a:spcPct val="0"/>
              </a:spcBef>
            </a:pPr>
            <a:r>
              <a:rPr lang="de-DE" altLang="de-DE" sz="1800" dirty="0"/>
              <a:t>Ggf. Keimreduktion (Wurzelkaries), z. B. mit </a:t>
            </a:r>
            <a:r>
              <a:rPr lang="de-DE" altLang="de-DE" sz="1800" dirty="0" err="1"/>
              <a:t>chlorhexidinhaltigen</a:t>
            </a:r>
            <a:r>
              <a:rPr lang="de-DE" altLang="de-DE" sz="1800" dirty="0"/>
              <a:t> Lacken/Gelen</a:t>
            </a:r>
          </a:p>
          <a:p>
            <a:pPr>
              <a:spcBef>
                <a:spcPct val="0"/>
              </a:spcBef>
            </a:pPr>
            <a:r>
              <a:rPr lang="de-DE" altLang="de-DE" sz="1800" dirty="0"/>
              <a:t>Einsetzen von Applikationshilfen für fluorid- oder </a:t>
            </a:r>
            <a:r>
              <a:rPr lang="de-DE" altLang="de-DE" sz="1800" dirty="0" err="1"/>
              <a:t>chlorhexidinhaltige</a:t>
            </a:r>
            <a:r>
              <a:rPr lang="de-DE" altLang="de-DE" sz="1800" dirty="0"/>
              <a:t> Gele</a:t>
            </a:r>
          </a:p>
          <a:p>
            <a:pPr>
              <a:spcBef>
                <a:spcPct val="0"/>
              </a:spcBef>
            </a:pPr>
            <a:r>
              <a:rPr lang="de-DE" altLang="de-DE" sz="1800" dirty="0"/>
              <a:t>Fluoridierungsmaßnahmen (professionell)</a:t>
            </a:r>
          </a:p>
          <a:p>
            <a:pPr>
              <a:spcBef>
                <a:spcPct val="0"/>
              </a:spcBef>
            </a:pPr>
            <a:r>
              <a:rPr lang="de-DE" altLang="de-DE" sz="1800" dirty="0"/>
              <a:t>Empfehlung hochdosierter fluoridhaltiger Zahncreme (5.000 ppm Fluorid)</a:t>
            </a:r>
          </a:p>
          <a:p>
            <a:pPr>
              <a:spcBef>
                <a:spcPct val="0"/>
              </a:spcBef>
            </a:pPr>
            <a:r>
              <a:rPr lang="de-DE" altLang="de-DE" sz="1800" dirty="0"/>
              <a:t>Bei Restaktivität der Speicheldrüsen können das Kauen von zuckerfreiem Kaugummi zur Zahnpflege und kauaktive, gering kariogene Nahrung empfohlen werden, um den Speichelfluss zu aktivieren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0">
            <a:extLst>
              <a:ext uri="{FF2B5EF4-FFF2-40B4-BE49-F238E27FC236}">
                <a16:creationId xmlns:a16="http://schemas.microsoft.com/office/drawing/2014/main" id="{3DD05B61-43A1-CEB5-0433-874ECAB119C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8610"/>
          <a:stretch>
            <a:fillRect/>
          </a:stretch>
        </p:blipFill>
        <p:spPr bwMode="auto">
          <a:xfrm>
            <a:off x="0" y="-172509"/>
            <a:ext cx="12192000" cy="720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74ECF2F7-B776-4EE8-85BC-9B8E76234108}"/>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57D6E889-3EFC-4D14-B4CC-2D01D8E7ED5B}" type="slidenum">
              <a:rPr lang="en-US" altLang="de-DE" sz="1400">
                <a:latin typeface="Arial" panose="020B0604020202020204" pitchFamily="34" charset="0"/>
              </a:rPr>
              <a:pPr/>
              <a:t>44</a:t>
            </a:fld>
            <a:endParaRPr lang="en-US" altLang="de-DE" sz="1400">
              <a:solidFill>
                <a:srgbClr val="0040A6"/>
              </a:solidFill>
              <a:latin typeface="Arial" panose="020B0604020202020204" pitchFamily="34" charset="0"/>
            </a:endParaRPr>
          </a:p>
        </p:txBody>
      </p:sp>
      <p:sp>
        <p:nvSpPr>
          <p:cNvPr id="49155" name="Rectangle 3">
            <a:extLst>
              <a:ext uri="{FF2B5EF4-FFF2-40B4-BE49-F238E27FC236}">
                <a16:creationId xmlns:a16="http://schemas.microsoft.com/office/drawing/2014/main" id="{4988FEAF-E8D4-4137-A4D7-0AFB28393216}"/>
              </a:ext>
            </a:extLst>
          </p:cNvPr>
          <p:cNvSpPr>
            <a:spLocks noGrp="1" noChangeArrowheads="1"/>
          </p:cNvSpPr>
          <p:nvPr>
            <p:ph type="title"/>
          </p:nvPr>
        </p:nvSpPr>
        <p:spPr>
          <a:xfrm>
            <a:off x="720000" y="540000"/>
            <a:ext cx="10871200" cy="839787"/>
          </a:xfrm>
        </p:spPr>
        <p:txBody>
          <a:bodyPr/>
          <a:lstStyle/>
          <a:p>
            <a:pPr marL="457200" indent="-457200" eaLnBrk="1" hangingPunct="1"/>
            <a:r>
              <a:rPr lang="de-DE" altLang="de-DE" dirty="0"/>
              <a:t>6	</a:t>
            </a:r>
            <a:r>
              <a:rPr lang="en-GB" altLang="de-DE" dirty="0" err="1"/>
              <a:t>Fazit</a:t>
            </a:r>
            <a:r>
              <a:rPr lang="en-GB" altLang="de-DE" dirty="0"/>
              <a:t> – </a:t>
            </a:r>
            <a:r>
              <a:rPr lang="en-GB" altLang="de-DE" dirty="0" err="1"/>
              <a:t>Speichel</a:t>
            </a:r>
            <a:r>
              <a:rPr lang="en-GB" altLang="de-DE" dirty="0"/>
              <a:t> </a:t>
            </a:r>
            <a:r>
              <a:rPr lang="en-GB" altLang="de-DE" dirty="0" err="1"/>
              <a:t>als</a:t>
            </a:r>
            <a:r>
              <a:rPr lang="en-GB" altLang="de-DE" dirty="0"/>
              <a:t> </a:t>
            </a:r>
            <a:r>
              <a:rPr lang="en-GB" altLang="de-DE" dirty="0" err="1"/>
              <a:t>Mundgesundheitselixier</a:t>
            </a:r>
            <a:endParaRPr lang="de-DE" altLang="de-DE"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6595B24-B473-4FB6-94F2-D593FA2D6DD2}"/>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49ED8E3E-8076-487D-96F6-555AD36B5998}" type="slidenum">
              <a:rPr lang="en-US" altLang="de-DE" sz="1400">
                <a:latin typeface="Arial" panose="020B0604020202020204" pitchFamily="34" charset="0"/>
              </a:rPr>
              <a:pPr/>
              <a:t>45</a:t>
            </a:fld>
            <a:endParaRPr lang="en-US" altLang="de-DE" sz="1400">
              <a:solidFill>
                <a:srgbClr val="0040A6"/>
              </a:solidFill>
              <a:latin typeface="Arial" panose="020B0604020202020204" pitchFamily="34" charset="0"/>
            </a:endParaRPr>
          </a:p>
        </p:txBody>
      </p:sp>
      <p:sp>
        <p:nvSpPr>
          <p:cNvPr id="50179" name="Rectangle 13">
            <a:extLst>
              <a:ext uri="{FF2B5EF4-FFF2-40B4-BE49-F238E27FC236}">
                <a16:creationId xmlns:a16="http://schemas.microsoft.com/office/drawing/2014/main" id="{63999EF9-D254-416A-B9A4-1DE9ABAA4F94}"/>
              </a:ext>
            </a:extLst>
          </p:cNvPr>
          <p:cNvSpPr>
            <a:spLocks noChangeArrowheads="1"/>
          </p:cNvSpPr>
          <p:nvPr/>
        </p:nvSpPr>
        <p:spPr bwMode="auto">
          <a:xfrm>
            <a:off x="1224000" y="1472400"/>
            <a:ext cx="556418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eaLnBrk="1" hangingPunct="1">
              <a:spcBef>
                <a:spcPct val="30000"/>
              </a:spcBef>
              <a:buFont typeface="Wingdings" panose="05000000000000000000" pitchFamily="2" charset="2"/>
              <a:buNone/>
            </a:pPr>
            <a:r>
              <a:rPr lang="de-DE" altLang="ja-JP" sz="1800" b="1" dirty="0">
                <a:latin typeface="Wingdings 3" panose="05040102010807070707" pitchFamily="18" charset="2"/>
              </a:rPr>
              <a:t>_</a:t>
            </a:r>
            <a:r>
              <a:rPr lang="de-DE" altLang="de-DE" sz="1800" dirty="0"/>
              <a:t> Speichel ist das wichtigste körpereigene Schutz-system zum Erhalt der Mundgesundheit.</a:t>
            </a:r>
          </a:p>
          <a:p>
            <a:pPr eaLnBrk="1" hangingPunct="1">
              <a:spcBef>
                <a:spcPct val="30000"/>
              </a:spcBef>
              <a:buFont typeface="Wingdings" panose="05000000000000000000" pitchFamily="2" charset="2"/>
              <a:buNone/>
            </a:pPr>
            <a:r>
              <a:rPr lang="de-DE" altLang="ja-JP" sz="1800" b="1" dirty="0">
                <a:latin typeface="Wingdings 3" panose="05040102010807070707" pitchFamily="18" charset="2"/>
              </a:rPr>
              <a:t>_</a:t>
            </a:r>
            <a:r>
              <a:rPr lang="de-DE" altLang="de-DE" sz="1800" dirty="0"/>
              <a:t> Reduzierte Speichelquantität und -qualität stören das ökologische Gleichgewicht im Mund und erhöhen das Risiko für Karies, Erosion und Xerostomie.</a:t>
            </a:r>
          </a:p>
          <a:p>
            <a:pPr eaLnBrk="1" hangingPunct="1">
              <a:spcBef>
                <a:spcPct val="30000"/>
              </a:spcBef>
              <a:buFont typeface="Wingdings" panose="05000000000000000000" pitchFamily="2" charset="2"/>
              <a:buNone/>
            </a:pPr>
            <a:r>
              <a:rPr lang="de-DE" altLang="ja-JP" sz="1800" b="1" dirty="0">
                <a:latin typeface="Wingdings 3" panose="05040102010807070707" pitchFamily="18" charset="2"/>
              </a:rPr>
              <a:t>_</a:t>
            </a:r>
            <a:r>
              <a:rPr lang="de-DE" altLang="de-DE" sz="1800" dirty="0"/>
              <a:t> Die Aufklärung des Patienten und die Aktivierung der Speichelschutzfunktionen nach Mahlzeiten ist Bestandteil der sieben grundlegenden </a:t>
            </a:r>
            <a:r>
              <a:rPr lang="de-DE" altLang="de-DE" sz="1800" dirty="0" err="1"/>
              <a:t>Empfeh</a:t>
            </a:r>
            <a:r>
              <a:rPr lang="de-DE" altLang="de-DE" sz="1800" dirty="0"/>
              <a:t>-lungen der aktuellen Leitlinie zur Kariesprophylaxe.</a:t>
            </a:r>
          </a:p>
          <a:p>
            <a:pPr eaLnBrk="1" hangingPunct="1">
              <a:spcBef>
                <a:spcPct val="30000"/>
              </a:spcBef>
              <a:buFont typeface="Wingdings 3" panose="05040102010807070707" pitchFamily="18" charset="2"/>
              <a:buChar char="_"/>
            </a:pPr>
            <a:r>
              <a:rPr lang="de-DE" altLang="de-DE" sz="1800" dirty="0"/>
              <a:t>Speichel stimulieren durch Kaugummikauen sollte den Patienten in der Praxis als eine der drei Empfehlungen – neben dem Zähneputzen mit fluoridhaltiger Zahnpasta und möglichst geringem Zuckerkonsum – zur täglichen eigenständigen Umsetzung erklärt und weitergegeben werden.</a:t>
            </a:r>
          </a:p>
        </p:txBody>
      </p:sp>
      <p:sp>
        <p:nvSpPr>
          <p:cNvPr id="50180" name="Rectangle 11">
            <a:extLst>
              <a:ext uri="{FF2B5EF4-FFF2-40B4-BE49-F238E27FC236}">
                <a16:creationId xmlns:a16="http://schemas.microsoft.com/office/drawing/2014/main" id="{9F887A82-55D2-4DDE-8BB2-77EF73093936}"/>
              </a:ext>
            </a:extLst>
          </p:cNvPr>
          <p:cNvSpPr>
            <a:spLocks noChangeArrowheads="1"/>
          </p:cNvSpPr>
          <p:nvPr/>
        </p:nvSpPr>
        <p:spPr bwMode="auto">
          <a:xfrm>
            <a:off x="720000" y="540000"/>
            <a:ext cx="77724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6	</a:t>
            </a:r>
            <a:r>
              <a:rPr lang="en-GB" altLang="de-DE" b="1" dirty="0" err="1">
                <a:solidFill>
                  <a:srgbClr val="0045B1"/>
                </a:solidFill>
              </a:rPr>
              <a:t>Fazit</a:t>
            </a:r>
            <a:r>
              <a:rPr lang="en-GB" altLang="de-DE" b="1" dirty="0">
                <a:solidFill>
                  <a:srgbClr val="0045B1"/>
                </a:solidFill>
              </a:rPr>
              <a:t> – </a:t>
            </a:r>
            <a:r>
              <a:rPr lang="en-GB" altLang="de-DE" b="1" dirty="0" err="1">
                <a:solidFill>
                  <a:srgbClr val="0045B1"/>
                </a:solidFill>
              </a:rPr>
              <a:t>Speichel</a:t>
            </a:r>
            <a:r>
              <a:rPr lang="en-GB" altLang="de-DE" b="1" dirty="0">
                <a:solidFill>
                  <a:srgbClr val="0045B1"/>
                </a:solidFill>
              </a:rPr>
              <a:t> </a:t>
            </a:r>
            <a:r>
              <a:rPr lang="en-GB" altLang="de-DE" b="1" dirty="0" err="1">
                <a:solidFill>
                  <a:srgbClr val="0045B1"/>
                </a:solidFill>
              </a:rPr>
              <a:t>als</a:t>
            </a:r>
            <a:r>
              <a:rPr lang="en-GB" altLang="de-DE" b="1" dirty="0">
                <a:solidFill>
                  <a:srgbClr val="0045B1"/>
                </a:solidFill>
              </a:rPr>
              <a:t> </a:t>
            </a:r>
            <a:r>
              <a:rPr lang="en-GB" altLang="de-DE" b="1" dirty="0" err="1">
                <a:solidFill>
                  <a:srgbClr val="0045B1"/>
                </a:solidFill>
              </a:rPr>
              <a:t>Mundgesundheitselixier</a:t>
            </a:r>
            <a:endParaRPr lang="de-DE" altLang="de-DE" b="1" dirty="0">
              <a:solidFill>
                <a:srgbClr val="0045B1"/>
              </a:solidFill>
            </a:endParaRPr>
          </a:p>
        </p:txBody>
      </p:sp>
      <p:pic>
        <p:nvPicPr>
          <p:cNvPr id="50181" name="Picture 17" descr="Macintosh HD:AT Kunden:Kommed:080710 SalivaDent_Praxispersonal:Abbildungen Präsentation:Zahn-Querschnitt_DVD.jpg">
            <a:extLst>
              <a:ext uri="{FF2B5EF4-FFF2-40B4-BE49-F238E27FC236}">
                <a16:creationId xmlns:a16="http://schemas.microsoft.com/office/drawing/2014/main" id="{3EF1BFFA-7394-493B-AA4A-EE6C652D60C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19299" t="4251" r="21053"/>
          <a:stretch>
            <a:fillRect/>
          </a:stretch>
        </p:blipFill>
        <p:spPr bwMode="auto">
          <a:xfrm>
            <a:off x="7620000" y="1556792"/>
            <a:ext cx="2590800" cy="33258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471FE8B-D906-4AA9-87AE-81F3A7F07A1D}"/>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5E2261B5-4AD5-40BC-A6CD-E8557C0DD3DB}" type="slidenum">
              <a:rPr lang="en-US" altLang="de-DE" sz="1400">
                <a:latin typeface="Arial" panose="020B0604020202020204" pitchFamily="34" charset="0"/>
              </a:rPr>
              <a:pPr/>
              <a:t>46</a:t>
            </a:fld>
            <a:endParaRPr lang="en-US" altLang="de-DE" sz="1400">
              <a:solidFill>
                <a:srgbClr val="0040A6"/>
              </a:solidFill>
              <a:latin typeface="Arial" panose="020B0604020202020204" pitchFamily="34" charset="0"/>
            </a:endParaRPr>
          </a:p>
        </p:txBody>
      </p:sp>
      <p:sp>
        <p:nvSpPr>
          <p:cNvPr id="47107" name="Rectangle 13">
            <a:extLst>
              <a:ext uri="{FF2B5EF4-FFF2-40B4-BE49-F238E27FC236}">
                <a16:creationId xmlns:a16="http://schemas.microsoft.com/office/drawing/2014/main" id="{C6A70246-74DB-4AC0-B8CA-1A0FF1C346EE}"/>
              </a:ext>
            </a:extLst>
          </p:cNvPr>
          <p:cNvSpPr>
            <a:spLocks noChangeArrowheads="1"/>
          </p:cNvSpPr>
          <p:nvPr/>
        </p:nvSpPr>
        <p:spPr bwMode="auto">
          <a:xfrm>
            <a:off x="1271464" y="5516564"/>
            <a:ext cx="86121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4163" indent="-284163"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1pPr>
            <a:lvl2pPr marL="742950" indent="-28575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2pPr>
            <a:lvl3pPr marL="11430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3pPr>
            <a:lvl4pPr marL="16002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4pPr>
            <a:lvl5pPr marL="20574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9pPr>
          </a:lstStyle>
          <a:p>
            <a:pPr marL="284400" indent="-284400">
              <a:spcBef>
                <a:spcPts val="0"/>
              </a:spcBef>
              <a:buNone/>
              <a:tabLst>
                <a:tab pos="5337175" algn="l"/>
              </a:tabLst>
              <a:defRPr/>
            </a:pPr>
            <a:r>
              <a:rPr lang="de-DE" altLang="ja-JP" sz="1800" b="1" dirty="0">
                <a:solidFill>
                  <a:srgbClr val="D90B9C"/>
                </a:solidFill>
                <a:latin typeface="Wingdings 3" pitchFamily="18" charset="2"/>
                <a:cs typeface="+mn-cs"/>
              </a:rPr>
              <a:t>_</a:t>
            </a:r>
            <a:r>
              <a:rPr lang="de-DE" altLang="de-DE" sz="1800" b="1" dirty="0">
                <a:solidFill>
                  <a:srgbClr val="D90B9C"/>
                </a:solidFill>
                <a:cs typeface="+mn-cs"/>
              </a:rPr>
              <a:t>Auf einen Blick: der 7-Punkte-Plan der S2k-Leitlinie </a:t>
            </a:r>
          </a:p>
          <a:p>
            <a:pPr marL="284400" indent="-284400">
              <a:spcBef>
                <a:spcPts val="0"/>
              </a:spcBef>
              <a:buNone/>
              <a:tabLst>
                <a:tab pos="5337175" algn="l"/>
              </a:tabLst>
              <a:defRPr/>
            </a:pPr>
            <a:r>
              <a:rPr lang="de-DE" altLang="de-DE" sz="1800" b="1" dirty="0">
                <a:solidFill>
                  <a:srgbClr val="D90B9C"/>
                </a:solidFill>
                <a:cs typeface="+mn-cs"/>
              </a:rPr>
              <a:t>   „Kariesprophylaxe bei bleibenden Zähnen – grundlegende Empfehlungen“</a:t>
            </a:r>
            <a:endParaRPr lang="de-DE" altLang="de-DE" sz="1800" b="1" baseline="-25000" dirty="0">
              <a:solidFill>
                <a:srgbClr val="D90B9C"/>
              </a:solidFill>
              <a:cs typeface="+mn-cs"/>
            </a:endParaRPr>
          </a:p>
          <a:p>
            <a:pPr>
              <a:spcBef>
                <a:spcPct val="30000"/>
              </a:spcBef>
              <a:buFont typeface="Wingdings" pitchFamily="2" charset="2"/>
              <a:buNone/>
              <a:defRPr/>
            </a:pPr>
            <a:endParaRPr lang="de-DE" altLang="de-DE" sz="1800" b="1" dirty="0">
              <a:solidFill>
                <a:srgbClr val="D90B9C"/>
              </a:solidFill>
              <a:cs typeface="+mn-cs"/>
            </a:endParaRPr>
          </a:p>
        </p:txBody>
      </p:sp>
      <p:sp>
        <p:nvSpPr>
          <p:cNvPr id="51204" name="Rectangle 11">
            <a:extLst>
              <a:ext uri="{FF2B5EF4-FFF2-40B4-BE49-F238E27FC236}">
                <a16:creationId xmlns:a16="http://schemas.microsoft.com/office/drawing/2014/main" id="{D4F88513-6B35-4181-8EC6-D833FA1D722E}"/>
              </a:ext>
            </a:extLst>
          </p:cNvPr>
          <p:cNvSpPr>
            <a:spLocks noChangeArrowheads="1"/>
          </p:cNvSpPr>
          <p:nvPr/>
        </p:nvSpPr>
        <p:spPr bwMode="auto">
          <a:xfrm>
            <a:off x="720000" y="540000"/>
            <a:ext cx="77724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6	</a:t>
            </a:r>
            <a:r>
              <a:rPr lang="en-GB" altLang="de-DE" b="1" dirty="0" err="1">
                <a:solidFill>
                  <a:srgbClr val="0045B1"/>
                </a:solidFill>
              </a:rPr>
              <a:t>Fazit</a:t>
            </a:r>
            <a:r>
              <a:rPr lang="en-GB" altLang="de-DE" b="1" dirty="0">
                <a:solidFill>
                  <a:srgbClr val="0045B1"/>
                </a:solidFill>
              </a:rPr>
              <a:t> – </a:t>
            </a:r>
            <a:r>
              <a:rPr lang="en-GB" altLang="de-DE" b="1" dirty="0" err="1">
                <a:solidFill>
                  <a:srgbClr val="0045B1"/>
                </a:solidFill>
              </a:rPr>
              <a:t>Speichel</a:t>
            </a:r>
            <a:r>
              <a:rPr lang="en-GB" altLang="de-DE" b="1" dirty="0">
                <a:solidFill>
                  <a:srgbClr val="0045B1"/>
                </a:solidFill>
              </a:rPr>
              <a:t> </a:t>
            </a:r>
            <a:r>
              <a:rPr lang="en-GB" altLang="de-DE" b="1" dirty="0" err="1">
                <a:solidFill>
                  <a:srgbClr val="0045B1"/>
                </a:solidFill>
              </a:rPr>
              <a:t>als</a:t>
            </a:r>
            <a:r>
              <a:rPr lang="en-GB" altLang="de-DE" b="1" dirty="0">
                <a:solidFill>
                  <a:srgbClr val="0045B1"/>
                </a:solidFill>
              </a:rPr>
              <a:t> </a:t>
            </a:r>
            <a:r>
              <a:rPr lang="en-GB" altLang="de-DE" b="1" dirty="0" err="1">
                <a:solidFill>
                  <a:srgbClr val="0045B1"/>
                </a:solidFill>
              </a:rPr>
              <a:t>Mundgesundheitselixier</a:t>
            </a:r>
            <a:endParaRPr lang="de-DE" altLang="de-DE" b="1" dirty="0">
              <a:solidFill>
                <a:srgbClr val="0045B1"/>
              </a:solidFill>
            </a:endParaRPr>
          </a:p>
        </p:txBody>
      </p:sp>
      <p:pic>
        <p:nvPicPr>
          <p:cNvPr id="51205" name="Picture 2" descr="P:\kommed\_DGZ\2017\7 Punkte Grafik neu\aktuell_ohne AWMF\Leitlinie DGZ 7 Punkte Plan__Text.jpg">
            <a:extLst>
              <a:ext uri="{FF2B5EF4-FFF2-40B4-BE49-F238E27FC236}">
                <a16:creationId xmlns:a16="http://schemas.microsoft.com/office/drawing/2014/main" id="{224BF7CA-48C8-4D42-863F-FE58EE8AB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4" t="3728" r="2469" b="1515"/>
          <a:stretch>
            <a:fillRect/>
          </a:stretch>
        </p:blipFill>
        <p:spPr bwMode="auto">
          <a:xfrm>
            <a:off x="3167924" y="1472400"/>
            <a:ext cx="5545138" cy="3686175"/>
          </a:xfrm>
          <a:prstGeom prst="rect">
            <a:avLst/>
          </a:prstGeom>
          <a:noFill/>
          <a:ln>
            <a:noFill/>
          </a:ln>
          <a:effectLst>
            <a:outerShdw dist="3556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3">
            <a:extLst>
              <a:ext uri="{FF2B5EF4-FFF2-40B4-BE49-F238E27FC236}">
                <a16:creationId xmlns:a16="http://schemas.microsoft.com/office/drawing/2014/main" id="{BE19C60D-49DF-4B9B-970A-7B3F55845BC8}"/>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0C727233-2E9B-4894-9F79-C341D9DCF2CC}" type="slidenum">
              <a:rPr lang="en-US" altLang="de-DE" sz="1400">
                <a:latin typeface="Arial" panose="020B0604020202020204" pitchFamily="34" charset="0"/>
              </a:rPr>
              <a:pPr/>
              <a:t>47</a:t>
            </a:fld>
            <a:endParaRPr lang="en-US" altLang="de-DE" sz="1400">
              <a:solidFill>
                <a:srgbClr val="0040A6"/>
              </a:solidFill>
              <a:latin typeface="Arial" panose="020B0604020202020204" pitchFamily="34" charset="0"/>
            </a:endParaRPr>
          </a:p>
        </p:txBody>
      </p:sp>
      <p:sp>
        <p:nvSpPr>
          <p:cNvPr id="52227" name="Text Box 2">
            <a:extLst>
              <a:ext uri="{FF2B5EF4-FFF2-40B4-BE49-F238E27FC236}">
                <a16:creationId xmlns:a16="http://schemas.microsoft.com/office/drawing/2014/main" id="{BEA39B65-F165-44BF-8598-613B1344C2EB}"/>
              </a:ext>
            </a:extLst>
          </p:cNvPr>
          <p:cNvSpPr txBox="1">
            <a:spLocks noChangeArrowheads="1"/>
          </p:cNvSpPr>
          <p:nvPr/>
        </p:nvSpPr>
        <p:spPr bwMode="auto">
          <a:xfrm>
            <a:off x="2125705" y="765175"/>
            <a:ext cx="8064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eaLnBrk="1" hangingPunct="1">
              <a:spcBef>
                <a:spcPct val="0"/>
              </a:spcBef>
              <a:buFontTx/>
              <a:buNone/>
            </a:pPr>
            <a:r>
              <a:rPr lang="de-DE" altLang="de-DE" sz="4000" dirty="0">
                <a:solidFill>
                  <a:schemeClr val="accent1"/>
                </a:solidFill>
                <a:cs typeface="Times New Roman" panose="02020603050405020304" pitchFamily="18" charset="0"/>
              </a:rPr>
              <a:t>Vielen Dank für Ihre Aufmerksamkeit und viel Erfolg bei Ihren Empfehlungen!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812" y="2936907"/>
            <a:ext cx="3384376" cy="243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a:extLst>
              <a:ext uri="{FF2B5EF4-FFF2-40B4-BE49-F238E27FC236}">
                <a16:creationId xmlns:a16="http://schemas.microsoft.com/office/drawing/2014/main" id="{BEA39B65-F165-44BF-8598-613B1344C2EB}"/>
              </a:ext>
            </a:extLst>
          </p:cNvPr>
          <p:cNvSpPr txBox="1">
            <a:spLocks noChangeArrowheads="1"/>
          </p:cNvSpPr>
          <p:nvPr/>
        </p:nvSpPr>
        <p:spPr bwMode="auto">
          <a:xfrm>
            <a:off x="0" y="5545407"/>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eaLnBrk="1" hangingPunct="1">
              <a:spcBef>
                <a:spcPct val="0"/>
              </a:spcBef>
              <a:buFontTx/>
              <a:buNone/>
            </a:pPr>
            <a:r>
              <a:rPr lang="de-DE" altLang="de-DE" sz="1800" b="1" dirty="0">
                <a:solidFill>
                  <a:schemeClr val="accent1"/>
                </a:solidFill>
                <a:cs typeface="Times New Roman" panose="02020603050405020304" pitchFamily="18" charset="0"/>
              </a:rPr>
              <a:t>Zahnpflege für zwischendurch</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0">
            <a:extLst>
              <a:ext uri="{FF2B5EF4-FFF2-40B4-BE49-F238E27FC236}">
                <a16:creationId xmlns:a16="http://schemas.microsoft.com/office/drawing/2014/main" id="{E730F5DF-1DFC-F69A-5E56-8FBC5959598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8610"/>
          <a:stretch>
            <a:fillRect/>
          </a:stretch>
        </p:blipFill>
        <p:spPr bwMode="auto">
          <a:xfrm>
            <a:off x="0" y="-172509"/>
            <a:ext cx="12192000" cy="720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F8FFD172-4F6F-45D6-99F6-E8E650FF6B9D}"/>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288456AD-07DC-425B-95D9-A57C31BEC2CB}" type="slidenum">
              <a:rPr lang="en-US" altLang="de-DE" sz="1400">
                <a:latin typeface="Arial" panose="020B0604020202020204" pitchFamily="34" charset="0"/>
              </a:rPr>
              <a:pPr/>
              <a:t>48</a:t>
            </a:fld>
            <a:endParaRPr lang="en-US" altLang="de-DE" sz="1400">
              <a:solidFill>
                <a:srgbClr val="0040A6"/>
              </a:solidFill>
              <a:latin typeface="Arial" panose="020B0604020202020204" pitchFamily="34" charset="0"/>
            </a:endParaRPr>
          </a:p>
        </p:txBody>
      </p:sp>
      <p:sp>
        <p:nvSpPr>
          <p:cNvPr id="53251" name="Rectangle 3">
            <a:extLst>
              <a:ext uri="{FF2B5EF4-FFF2-40B4-BE49-F238E27FC236}">
                <a16:creationId xmlns:a16="http://schemas.microsoft.com/office/drawing/2014/main" id="{1FBCB6C8-F0A5-4D59-8F64-B21A3700C05B}"/>
              </a:ext>
            </a:extLst>
          </p:cNvPr>
          <p:cNvSpPr>
            <a:spLocks noGrp="1" noChangeArrowheads="1"/>
          </p:cNvSpPr>
          <p:nvPr>
            <p:ph type="title"/>
          </p:nvPr>
        </p:nvSpPr>
        <p:spPr>
          <a:xfrm>
            <a:off x="720000" y="540000"/>
            <a:ext cx="10871200" cy="839787"/>
          </a:xfrm>
        </p:spPr>
        <p:txBody>
          <a:bodyPr/>
          <a:lstStyle/>
          <a:p>
            <a:pPr defTabSz="447675" eaLnBrk="1" hangingPunct="1"/>
            <a:r>
              <a:rPr lang="de-DE" altLang="de-DE" dirty="0"/>
              <a:t>Zusatzthema:</a:t>
            </a:r>
            <a:br>
              <a:rPr lang="de-DE" altLang="de-DE" dirty="0"/>
            </a:br>
            <a:r>
              <a:rPr lang="de-DE" altLang="de-DE" dirty="0"/>
              <a:t>7	</a:t>
            </a:r>
            <a:r>
              <a:rPr lang="en-GB" altLang="de-DE" dirty="0" err="1"/>
              <a:t>Speichel</a:t>
            </a:r>
            <a:r>
              <a:rPr lang="en-GB" altLang="de-DE" dirty="0"/>
              <a:t> und </a:t>
            </a:r>
            <a:r>
              <a:rPr lang="en-GB" altLang="de-DE" dirty="0" err="1"/>
              <a:t>Ästhetik</a:t>
            </a:r>
            <a:endParaRPr lang="de-DE" altLang="de-DE"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143581E-A2FF-4C90-A01F-1B2BE202BE4E}"/>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736C83A1-0280-49AA-9DEA-0E1C3C448B6A}" type="slidenum">
              <a:rPr lang="en-US" altLang="de-DE" sz="1400">
                <a:latin typeface="Arial" panose="020B0604020202020204" pitchFamily="34" charset="0"/>
              </a:rPr>
              <a:pPr/>
              <a:t>49</a:t>
            </a:fld>
            <a:endParaRPr lang="en-US" altLang="de-DE" sz="1400">
              <a:solidFill>
                <a:srgbClr val="0040A6"/>
              </a:solidFill>
              <a:latin typeface="Arial" panose="020B0604020202020204" pitchFamily="34" charset="0"/>
            </a:endParaRPr>
          </a:p>
        </p:txBody>
      </p:sp>
      <p:sp>
        <p:nvSpPr>
          <p:cNvPr id="54275" name="Rectangle 2">
            <a:extLst>
              <a:ext uri="{FF2B5EF4-FFF2-40B4-BE49-F238E27FC236}">
                <a16:creationId xmlns:a16="http://schemas.microsoft.com/office/drawing/2014/main" id="{C1491645-6365-44B7-BA60-40FD9CD0D341}"/>
              </a:ext>
            </a:extLst>
          </p:cNvPr>
          <p:cNvSpPr>
            <a:spLocks noGrp="1" noChangeArrowheads="1"/>
          </p:cNvSpPr>
          <p:nvPr>
            <p:ph type="title"/>
          </p:nvPr>
        </p:nvSpPr>
        <p:spPr>
          <a:xfrm>
            <a:off x="720000" y="540000"/>
            <a:ext cx="8610600" cy="839787"/>
          </a:xfrm>
        </p:spPr>
        <p:txBody>
          <a:bodyPr/>
          <a:lstStyle/>
          <a:p>
            <a:pPr eaLnBrk="1" hangingPunct="1"/>
            <a:r>
              <a:rPr lang="de-DE" altLang="de-DE" dirty="0"/>
              <a:t>7.1	Speichel und Ästhetik – Wissen</a:t>
            </a:r>
            <a:br>
              <a:rPr lang="de-DE" altLang="de-DE" dirty="0"/>
            </a:br>
            <a:r>
              <a:rPr lang="de-DE" altLang="de-DE" dirty="0"/>
              <a:t>7.1.1 	Ursachen und Arten von Verfärbungen</a:t>
            </a:r>
          </a:p>
        </p:txBody>
      </p:sp>
      <p:sp>
        <p:nvSpPr>
          <p:cNvPr id="50180" name="Rectangle 13">
            <a:extLst>
              <a:ext uri="{FF2B5EF4-FFF2-40B4-BE49-F238E27FC236}">
                <a16:creationId xmlns:a16="http://schemas.microsoft.com/office/drawing/2014/main" id="{4FF49865-B197-4411-9041-EA9FDF19BCC3}"/>
              </a:ext>
            </a:extLst>
          </p:cNvPr>
          <p:cNvSpPr>
            <a:spLocks noChangeArrowheads="1"/>
          </p:cNvSpPr>
          <p:nvPr/>
        </p:nvSpPr>
        <p:spPr bwMode="auto">
          <a:xfrm>
            <a:off x="1634400" y="1681164"/>
            <a:ext cx="6859587"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68338" algn="l"/>
                <a:tab pos="5337175" algn="l"/>
              </a:tabLst>
              <a:defRPr sz="2400">
                <a:solidFill>
                  <a:schemeClr val="tx1"/>
                </a:solidFill>
                <a:latin typeface="Wingdings 3" pitchFamily="18" charset="2"/>
                <a:ea typeface="ヒラギノ角ゴ Pro W3" pitchFamily="1" charset="-128"/>
                <a:sym typeface="Wingdings 3" pitchFamily="18" charset="2"/>
              </a:defRPr>
            </a:lvl1pPr>
            <a:lvl2pPr marL="195263" indent="-193675">
              <a:tabLst>
                <a:tab pos="668338" algn="l"/>
                <a:tab pos="5337175" algn="l"/>
              </a:tabLst>
              <a:defRPr sz="2400">
                <a:solidFill>
                  <a:schemeClr val="tx1"/>
                </a:solidFill>
                <a:latin typeface="Wingdings 3" pitchFamily="18" charset="2"/>
                <a:ea typeface="ヒラギノ角ゴ Pro W3" pitchFamily="1" charset="-128"/>
                <a:sym typeface="Wingdings 3" pitchFamily="18" charset="2"/>
              </a:defRPr>
            </a:lvl2pPr>
            <a:lvl3pPr marL="1143000" indent="-228600">
              <a:tabLst>
                <a:tab pos="668338" algn="l"/>
                <a:tab pos="5337175" algn="l"/>
              </a:tabLst>
              <a:defRPr sz="2400">
                <a:solidFill>
                  <a:schemeClr val="tx1"/>
                </a:solidFill>
                <a:latin typeface="Wingdings 3" pitchFamily="18" charset="2"/>
                <a:ea typeface="ヒラギノ角ゴ Pro W3" pitchFamily="1" charset="-128"/>
                <a:sym typeface="Wingdings 3" pitchFamily="18" charset="2"/>
              </a:defRPr>
            </a:lvl3pPr>
            <a:lvl4pPr marL="1600200" indent="-228600">
              <a:tabLst>
                <a:tab pos="668338" algn="l"/>
                <a:tab pos="5337175" algn="l"/>
              </a:tabLst>
              <a:defRPr sz="2400">
                <a:solidFill>
                  <a:schemeClr val="tx1"/>
                </a:solidFill>
                <a:latin typeface="Wingdings 3" pitchFamily="18" charset="2"/>
                <a:ea typeface="ヒラギノ角ゴ Pro W3" pitchFamily="1" charset="-128"/>
                <a:sym typeface="Wingdings 3" pitchFamily="18" charset="2"/>
              </a:defRPr>
            </a:lvl4pPr>
            <a:lvl5pPr marL="2057400" indent="-228600">
              <a:tabLst>
                <a:tab pos="668338" algn="l"/>
                <a:tab pos="5337175" algn="l"/>
              </a:tabLst>
              <a:defRPr sz="2400">
                <a:solidFill>
                  <a:schemeClr val="tx1"/>
                </a:solidFill>
                <a:latin typeface="Wingdings 3" pitchFamily="18" charset="2"/>
                <a:ea typeface="ヒラギノ角ゴ Pro W3" pitchFamily="1" charset="-128"/>
                <a:sym typeface="Wingdings 3" pitchFamily="18" charset="2"/>
              </a:defRPr>
            </a:lvl5pPr>
            <a:lvl6pPr marL="2514600" indent="-228600" algn="ctr" eaLnBrk="0" fontAlgn="base" hangingPunct="0">
              <a:spcBef>
                <a:spcPct val="0"/>
              </a:spcBef>
              <a:spcAft>
                <a:spcPct val="0"/>
              </a:spcAft>
              <a:tabLst>
                <a:tab pos="668338" algn="l"/>
                <a:tab pos="5337175" algn="l"/>
              </a:tabLst>
              <a:defRPr sz="2400">
                <a:solidFill>
                  <a:schemeClr val="tx1"/>
                </a:solidFill>
                <a:latin typeface="Wingdings 3" pitchFamily="18" charset="2"/>
                <a:ea typeface="ヒラギノ角ゴ Pro W3" pitchFamily="1" charset="-128"/>
                <a:sym typeface="Wingdings 3" pitchFamily="18" charset="2"/>
              </a:defRPr>
            </a:lvl6pPr>
            <a:lvl7pPr marL="2971800" indent="-228600" algn="ctr" eaLnBrk="0" fontAlgn="base" hangingPunct="0">
              <a:spcBef>
                <a:spcPct val="0"/>
              </a:spcBef>
              <a:spcAft>
                <a:spcPct val="0"/>
              </a:spcAft>
              <a:tabLst>
                <a:tab pos="668338" algn="l"/>
                <a:tab pos="5337175" algn="l"/>
              </a:tabLst>
              <a:defRPr sz="2400">
                <a:solidFill>
                  <a:schemeClr val="tx1"/>
                </a:solidFill>
                <a:latin typeface="Wingdings 3" pitchFamily="18" charset="2"/>
                <a:ea typeface="ヒラギノ角ゴ Pro W3" pitchFamily="1" charset="-128"/>
                <a:sym typeface="Wingdings 3" pitchFamily="18" charset="2"/>
              </a:defRPr>
            </a:lvl7pPr>
            <a:lvl8pPr marL="3429000" indent="-228600" algn="ctr" eaLnBrk="0" fontAlgn="base" hangingPunct="0">
              <a:spcBef>
                <a:spcPct val="0"/>
              </a:spcBef>
              <a:spcAft>
                <a:spcPct val="0"/>
              </a:spcAft>
              <a:tabLst>
                <a:tab pos="668338" algn="l"/>
                <a:tab pos="5337175" algn="l"/>
              </a:tabLst>
              <a:defRPr sz="2400">
                <a:solidFill>
                  <a:schemeClr val="tx1"/>
                </a:solidFill>
                <a:latin typeface="Wingdings 3" pitchFamily="18" charset="2"/>
                <a:ea typeface="ヒラギノ角ゴ Pro W3" pitchFamily="1" charset="-128"/>
                <a:sym typeface="Wingdings 3" pitchFamily="18" charset="2"/>
              </a:defRPr>
            </a:lvl8pPr>
            <a:lvl9pPr marL="3886200" indent="-228600" algn="ctr" eaLnBrk="0" fontAlgn="base" hangingPunct="0">
              <a:spcBef>
                <a:spcPct val="0"/>
              </a:spcBef>
              <a:spcAft>
                <a:spcPct val="0"/>
              </a:spcAft>
              <a:tabLst>
                <a:tab pos="668338" algn="l"/>
                <a:tab pos="5337175" algn="l"/>
              </a:tabLst>
              <a:defRPr sz="2400">
                <a:solidFill>
                  <a:schemeClr val="tx1"/>
                </a:solidFill>
                <a:latin typeface="Wingdings 3" pitchFamily="18" charset="2"/>
                <a:ea typeface="ヒラギノ角ゴ Pro W3" pitchFamily="1" charset="-128"/>
                <a:sym typeface="Wingdings 3" pitchFamily="18" charset="2"/>
              </a:defRPr>
            </a:lvl9pPr>
          </a:lstStyle>
          <a:p>
            <a:pPr eaLnBrk="0" hangingPunct="0">
              <a:defRPr/>
            </a:pPr>
            <a:r>
              <a:rPr lang="de-DE" altLang="de-DE" sz="1800" b="1" dirty="0">
                <a:latin typeface="Arial" charset="0"/>
                <a:cs typeface="+mn-cs"/>
              </a:rPr>
              <a:t>Verfärbungen haben verschiedene Ursachen:</a:t>
            </a:r>
          </a:p>
          <a:p>
            <a:pPr marL="180975" lvl="1" indent="-179388" eaLnBrk="0" hangingPunct="0">
              <a:buFont typeface="Wingdings" pitchFamily="2" charset="2"/>
              <a:buChar char="§"/>
              <a:defRPr/>
            </a:pPr>
            <a:r>
              <a:rPr lang="de-DE" altLang="de-DE" sz="1800" dirty="0">
                <a:latin typeface="Arial" charset="0"/>
                <a:cs typeface="+mn-cs"/>
              </a:rPr>
              <a:t>Von Natur aus gelblichere Zahnfarbe</a:t>
            </a:r>
          </a:p>
          <a:p>
            <a:pPr marL="180975" lvl="1" indent="-179388" eaLnBrk="0" hangingPunct="0">
              <a:buFont typeface="Wingdings" pitchFamily="2" charset="2"/>
              <a:buChar char="§"/>
              <a:defRPr/>
            </a:pPr>
            <a:r>
              <a:rPr lang="de-DE" altLang="de-DE" sz="1800" dirty="0">
                <a:latin typeface="Arial" charset="0"/>
                <a:cs typeface="+mn-cs"/>
              </a:rPr>
              <a:t>Dünner werdende Zahnschmelzschicht im Alter</a:t>
            </a:r>
          </a:p>
          <a:p>
            <a:pPr marL="180975" lvl="1" indent="-179388" eaLnBrk="0" hangingPunct="0">
              <a:buFont typeface="Wingdings" pitchFamily="2" charset="2"/>
              <a:buChar char="§"/>
              <a:defRPr/>
            </a:pPr>
            <a:r>
              <a:rPr lang="de-DE" altLang="de-DE" sz="1800" dirty="0">
                <a:latin typeface="Arial" charset="0"/>
                <a:cs typeface="+mn-cs"/>
              </a:rPr>
              <a:t>Störungen der Farbe und Transparenz der Zahnhartgewebe</a:t>
            </a:r>
          </a:p>
          <a:p>
            <a:pPr eaLnBrk="0" hangingPunct="0">
              <a:buFont typeface="Wingdings" pitchFamily="2" charset="2"/>
              <a:buNone/>
              <a:defRPr/>
            </a:pPr>
            <a:r>
              <a:rPr lang="de-DE" altLang="de-DE" sz="1800" dirty="0">
                <a:latin typeface="Arial" charset="0"/>
                <a:cs typeface="+mn-cs"/>
              </a:rPr>
              <a:t>	</a:t>
            </a:r>
          </a:p>
          <a:p>
            <a:pPr eaLnBrk="0" hangingPunct="0">
              <a:buFont typeface="Wingdings" pitchFamily="2" charset="2"/>
              <a:buNone/>
              <a:defRPr/>
            </a:pPr>
            <a:r>
              <a:rPr lang="de-DE" altLang="de-DE" sz="1800" b="1" dirty="0">
                <a:latin typeface="Arial" charset="0"/>
                <a:cs typeface="+mn-cs"/>
              </a:rPr>
              <a:t>Es wird unterschieden zwischen:</a:t>
            </a:r>
          </a:p>
          <a:p>
            <a:pPr marL="180975" lvl="1" indent="-179388" eaLnBrk="0" hangingPunct="0">
              <a:buFont typeface="Wingdings" pitchFamily="2" charset="2"/>
              <a:buChar char="§"/>
              <a:defRPr/>
            </a:pPr>
            <a:r>
              <a:rPr lang="de-DE" altLang="de-DE" sz="1800" dirty="0">
                <a:latin typeface="Arial" charset="0"/>
                <a:cs typeface="+mn-cs"/>
              </a:rPr>
              <a:t>Internen Verfärbungen </a:t>
            </a:r>
            <a:br>
              <a:rPr lang="de-DE" altLang="de-DE" sz="1800" dirty="0">
                <a:latin typeface="Arial" charset="0"/>
                <a:cs typeface="+mn-cs"/>
              </a:rPr>
            </a:br>
            <a:r>
              <a:rPr lang="de-DE" altLang="de-DE" sz="1800" dirty="0">
                <a:latin typeface="Arial" charset="0"/>
                <a:cs typeface="+mn-cs"/>
              </a:rPr>
              <a:t>(Dentin und Zahnschmelz)</a:t>
            </a:r>
          </a:p>
          <a:p>
            <a:pPr marL="180975" lvl="1" indent="-179388" eaLnBrk="0" hangingPunct="0">
              <a:buFont typeface="Wingdings" pitchFamily="2" charset="2"/>
              <a:buChar char="§"/>
              <a:defRPr/>
            </a:pPr>
            <a:r>
              <a:rPr lang="de-DE" altLang="de-DE" sz="1800" dirty="0">
                <a:latin typeface="Arial" charset="0"/>
                <a:cs typeface="+mn-cs"/>
              </a:rPr>
              <a:t>Externen Verfärbungen </a:t>
            </a:r>
            <a:br>
              <a:rPr lang="de-DE" altLang="de-DE" sz="1800" dirty="0">
                <a:latin typeface="Arial" charset="0"/>
                <a:cs typeface="+mn-cs"/>
              </a:rPr>
            </a:br>
            <a:r>
              <a:rPr lang="de-DE" altLang="de-DE" sz="1800" dirty="0">
                <a:latin typeface="Arial" charset="0"/>
                <a:cs typeface="+mn-cs"/>
              </a:rPr>
              <a:t>(chemisch haftender Belag </a:t>
            </a:r>
            <a:br>
              <a:rPr lang="de-DE" altLang="de-DE" sz="1800" dirty="0">
                <a:latin typeface="Arial" charset="0"/>
                <a:cs typeface="+mn-cs"/>
              </a:rPr>
            </a:br>
            <a:r>
              <a:rPr lang="de-DE" altLang="de-DE" sz="1800" dirty="0">
                <a:latin typeface="Arial" charset="0"/>
                <a:cs typeface="+mn-cs"/>
              </a:rPr>
              <a:t>auf der Zahnoberfläche)</a:t>
            </a:r>
          </a:p>
          <a:p>
            <a:pPr lvl="1" eaLnBrk="0" hangingPunct="0">
              <a:defRPr/>
            </a:pPr>
            <a:endParaRPr lang="de-DE" altLang="de-DE" sz="1800" dirty="0">
              <a:solidFill>
                <a:schemeClr val="hlink"/>
              </a:solidFill>
              <a:latin typeface="Arial" charset="0"/>
              <a:cs typeface="+mn-cs"/>
            </a:endParaRPr>
          </a:p>
          <a:p>
            <a:pPr lvl="1" eaLnBrk="0" hangingPunct="0">
              <a:defRPr/>
            </a:pPr>
            <a:endParaRPr lang="de-DE" altLang="de-DE" sz="1800" dirty="0">
              <a:solidFill>
                <a:schemeClr val="hlink"/>
              </a:solidFill>
              <a:latin typeface="Arial" charset="0"/>
              <a:cs typeface="+mn-cs"/>
            </a:endParaRPr>
          </a:p>
        </p:txBody>
      </p:sp>
      <p:pic>
        <p:nvPicPr>
          <p:cNvPr id="54277" name="Picture 4" descr="Verfärbungen">
            <a:extLst>
              <a:ext uri="{FF2B5EF4-FFF2-40B4-BE49-F238E27FC236}">
                <a16:creationId xmlns:a16="http://schemas.microsoft.com/office/drawing/2014/main" id="{AB1C8134-C154-4FD3-B099-8BF0E5141F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447" t="18381" r="26428" b="29929"/>
          <a:stretch>
            <a:fillRect/>
          </a:stretch>
        </p:blipFill>
        <p:spPr bwMode="auto">
          <a:xfrm>
            <a:off x="6324600" y="3124200"/>
            <a:ext cx="3886200" cy="2438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2186C09E-99B0-409D-BD5A-0A6F1F768F6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EAFBD8EA-06B7-408D-A437-D4A9240819DE}" type="slidenum">
              <a:rPr lang="en-US" altLang="de-DE" sz="1400">
                <a:latin typeface="Arial" panose="020B0604020202020204" pitchFamily="34" charset="0"/>
              </a:rPr>
              <a:pPr/>
              <a:t>5</a:t>
            </a:fld>
            <a:endParaRPr lang="en-US" altLang="de-DE" sz="1400" dirty="0">
              <a:solidFill>
                <a:srgbClr val="0040A6"/>
              </a:solidFill>
              <a:latin typeface="Arial" panose="020B0604020202020204" pitchFamily="34" charset="0"/>
            </a:endParaRPr>
          </a:p>
        </p:txBody>
      </p:sp>
      <p:pic>
        <p:nvPicPr>
          <p:cNvPr id="7171" name="Picture 2" descr="Macintosh HD:AT Kunden:Kommed:080710 SalivaDent_Praxispersonal:Abbildungen Präsentation:17459726.jpg">
            <a:extLst>
              <a:ext uri="{FF2B5EF4-FFF2-40B4-BE49-F238E27FC236}">
                <a16:creationId xmlns:a16="http://schemas.microsoft.com/office/drawing/2014/main" id="{5531EB80-DA19-42D4-B56E-3ABA7A2F0B7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519292" y="2565400"/>
            <a:ext cx="2520950" cy="2370138"/>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9205E48F-582C-4031-A2B1-4F9B94EC166C}"/>
              </a:ext>
            </a:extLst>
          </p:cNvPr>
          <p:cNvSpPr>
            <a:spLocks noGrp="1" noChangeArrowheads="1"/>
          </p:cNvSpPr>
          <p:nvPr>
            <p:ph type="body" idx="1"/>
          </p:nvPr>
        </p:nvSpPr>
        <p:spPr>
          <a:xfrm>
            <a:off x="1631504" y="2060575"/>
            <a:ext cx="8153400" cy="3671888"/>
          </a:xfrm>
        </p:spPr>
        <p:txBody>
          <a:bodyPr/>
          <a:lstStyle/>
          <a:p>
            <a:pPr marL="377825" indent="-377825" eaLnBrk="1" hangingPunct="1">
              <a:spcBef>
                <a:spcPct val="0"/>
              </a:spcBef>
              <a:buNone/>
              <a:tabLst>
                <a:tab pos="3425825" algn="l"/>
              </a:tabLst>
            </a:pPr>
            <a:r>
              <a:rPr lang="de-DE" altLang="de-DE" b="1" dirty="0"/>
              <a:t>Die Anatomie der drei großen paarigen Speicheldrüsen:</a:t>
            </a:r>
          </a:p>
          <a:p>
            <a:pPr marL="377825" indent="-377825" eaLnBrk="1" hangingPunct="1">
              <a:spcBef>
                <a:spcPct val="0"/>
              </a:spcBef>
              <a:buNone/>
              <a:tabLst>
                <a:tab pos="3425825" algn="l"/>
              </a:tabLst>
            </a:pPr>
            <a:endParaRPr lang="en-US" altLang="de-DE" b="1" dirty="0"/>
          </a:p>
          <a:p>
            <a:pPr marL="377825" indent="-377825" eaLnBrk="1" hangingPunct="1">
              <a:spcBef>
                <a:spcPct val="0"/>
              </a:spcBef>
              <a:buNone/>
              <a:tabLst>
                <a:tab pos="3425825" algn="l"/>
              </a:tabLst>
            </a:pPr>
            <a:r>
              <a:rPr lang="en-US" altLang="de-DE" dirty="0" err="1"/>
              <a:t>Glandula</a:t>
            </a:r>
            <a:r>
              <a:rPr lang="en-US" altLang="de-DE" dirty="0"/>
              <a:t> </a:t>
            </a:r>
            <a:r>
              <a:rPr lang="en-US" altLang="de-DE" dirty="0" err="1"/>
              <a:t>parotis</a:t>
            </a:r>
            <a:endParaRPr lang="en-US" altLang="de-DE" dirty="0"/>
          </a:p>
          <a:p>
            <a:pPr marL="377825" indent="-377825" eaLnBrk="1" hangingPunct="1">
              <a:spcBef>
                <a:spcPct val="0"/>
              </a:spcBef>
              <a:buNone/>
              <a:tabLst>
                <a:tab pos="3425825" algn="l"/>
              </a:tabLst>
            </a:pPr>
            <a:endParaRPr lang="en-US" altLang="de-DE" dirty="0">
              <a:cs typeface="Arial" panose="020B0604020202020204" pitchFamily="34" charset="0"/>
            </a:endParaRPr>
          </a:p>
          <a:p>
            <a:pPr marL="377825" indent="-377825" eaLnBrk="1" hangingPunct="1">
              <a:spcBef>
                <a:spcPct val="0"/>
              </a:spcBef>
              <a:buNone/>
              <a:tabLst>
                <a:tab pos="3425825" algn="l"/>
              </a:tabLst>
            </a:pPr>
            <a:r>
              <a:rPr lang="en-US" altLang="de-DE" dirty="0" err="1"/>
              <a:t>Glandula</a:t>
            </a:r>
            <a:r>
              <a:rPr lang="en-US" altLang="de-DE" dirty="0"/>
              <a:t> </a:t>
            </a:r>
            <a:r>
              <a:rPr lang="en-US" altLang="de-DE" dirty="0" err="1"/>
              <a:t>sublingualis</a:t>
            </a:r>
            <a:endParaRPr lang="en-US" altLang="de-DE" dirty="0"/>
          </a:p>
          <a:p>
            <a:pPr marL="377825" indent="-377825" eaLnBrk="1" hangingPunct="1">
              <a:spcBef>
                <a:spcPct val="0"/>
              </a:spcBef>
              <a:buNone/>
              <a:tabLst>
                <a:tab pos="3425825" algn="l"/>
              </a:tabLst>
            </a:pPr>
            <a:endParaRPr lang="en-US" altLang="de-DE" dirty="0"/>
          </a:p>
          <a:p>
            <a:pPr marL="377825" indent="-377825" eaLnBrk="1" hangingPunct="1">
              <a:spcBef>
                <a:spcPct val="0"/>
              </a:spcBef>
              <a:buNone/>
              <a:tabLst>
                <a:tab pos="3425825" algn="l"/>
              </a:tabLst>
            </a:pPr>
            <a:r>
              <a:rPr lang="en-US" altLang="de-DE" dirty="0" err="1"/>
              <a:t>Glandula</a:t>
            </a:r>
            <a:r>
              <a:rPr lang="en-US" altLang="de-DE" dirty="0"/>
              <a:t> </a:t>
            </a:r>
            <a:r>
              <a:rPr lang="en-US" altLang="de-DE" dirty="0" err="1"/>
              <a:t>submandibularis</a:t>
            </a:r>
            <a:endParaRPr lang="en-US" altLang="de-DE" dirty="0"/>
          </a:p>
        </p:txBody>
      </p:sp>
      <p:sp>
        <p:nvSpPr>
          <p:cNvPr id="7173" name="Line 4">
            <a:extLst>
              <a:ext uri="{FF2B5EF4-FFF2-40B4-BE49-F238E27FC236}">
                <a16:creationId xmlns:a16="http://schemas.microsoft.com/office/drawing/2014/main" id="{C39DC1FB-3DA7-4447-BC1D-0FE6D30C7CD0}"/>
              </a:ext>
            </a:extLst>
          </p:cNvPr>
          <p:cNvSpPr>
            <a:spLocks noChangeShapeType="1"/>
          </p:cNvSpPr>
          <p:nvPr/>
        </p:nvSpPr>
        <p:spPr bwMode="auto">
          <a:xfrm>
            <a:off x="3431729" y="2781301"/>
            <a:ext cx="3816350" cy="1008063"/>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de-DE"/>
          </a:p>
        </p:txBody>
      </p:sp>
      <p:sp>
        <p:nvSpPr>
          <p:cNvPr id="7174" name="Line 5">
            <a:extLst>
              <a:ext uri="{FF2B5EF4-FFF2-40B4-BE49-F238E27FC236}">
                <a16:creationId xmlns:a16="http://schemas.microsoft.com/office/drawing/2014/main" id="{2A2DBD89-6B9F-47B7-B16C-E2D7BF5AE1ED}"/>
              </a:ext>
            </a:extLst>
          </p:cNvPr>
          <p:cNvSpPr>
            <a:spLocks noChangeShapeType="1"/>
          </p:cNvSpPr>
          <p:nvPr/>
        </p:nvSpPr>
        <p:spPr bwMode="auto">
          <a:xfrm>
            <a:off x="3934968" y="3284538"/>
            <a:ext cx="2592387" cy="79216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de-DE"/>
          </a:p>
        </p:txBody>
      </p:sp>
      <p:sp>
        <p:nvSpPr>
          <p:cNvPr id="7175" name="Line 6">
            <a:extLst>
              <a:ext uri="{FF2B5EF4-FFF2-40B4-BE49-F238E27FC236}">
                <a16:creationId xmlns:a16="http://schemas.microsoft.com/office/drawing/2014/main" id="{50382E1F-FC72-47E6-A901-D525F63B6598}"/>
              </a:ext>
            </a:extLst>
          </p:cNvPr>
          <p:cNvSpPr>
            <a:spLocks noChangeShapeType="1"/>
          </p:cNvSpPr>
          <p:nvPr/>
        </p:nvSpPr>
        <p:spPr bwMode="auto">
          <a:xfrm>
            <a:off x="4439793" y="3860801"/>
            <a:ext cx="2447925" cy="50482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de-DE"/>
          </a:p>
        </p:txBody>
      </p:sp>
      <p:sp>
        <p:nvSpPr>
          <p:cNvPr id="7176" name="Rectangle 8">
            <a:extLst>
              <a:ext uri="{FF2B5EF4-FFF2-40B4-BE49-F238E27FC236}">
                <a16:creationId xmlns:a16="http://schemas.microsoft.com/office/drawing/2014/main" id="{D97EAE82-BAD4-4A84-83F6-2B43798A91D5}"/>
              </a:ext>
            </a:extLst>
          </p:cNvPr>
          <p:cNvSpPr>
            <a:spLocks noChangeArrowheads="1"/>
          </p:cNvSpPr>
          <p:nvPr/>
        </p:nvSpPr>
        <p:spPr bwMode="auto">
          <a:xfrm>
            <a:off x="1631504" y="6021388"/>
            <a:ext cx="8229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4163" indent="-28416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 typeface="Wingdings" panose="05000000000000000000" pitchFamily="2" charset="2"/>
              <a:buNone/>
            </a:pPr>
            <a:r>
              <a:rPr lang="de-DE" altLang="ja-JP" sz="1800" b="1">
                <a:solidFill>
                  <a:srgbClr val="D90B9C"/>
                </a:solidFill>
                <a:latin typeface="Wingdings 3" panose="05040102010807070707" pitchFamily="18" charset="2"/>
              </a:rPr>
              <a:t>_	</a:t>
            </a:r>
            <a:r>
              <a:rPr lang="de-DE" altLang="de-DE" sz="1800" b="1">
                <a:solidFill>
                  <a:srgbClr val="D90B9C"/>
                </a:solidFill>
                <a:sym typeface="Wingdings" panose="05000000000000000000" pitchFamily="2" charset="2"/>
              </a:rPr>
              <a:t>Die Speicheldrüsen bilden </a:t>
            </a:r>
            <a:r>
              <a:rPr lang="de-DE" altLang="de-DE" sz="1800" b="1">
                <a:solidFill>
                  <a:srgbClr val="D90B9C"/>
                </a:solidFill>
              </a:rPr>
              <a:t>täglich 0,5–0,8 Liter Speichel!</a:t>
            </a:r>
          </a:p>
        </p:txBody>
      </p:sp>
      <p:sp>
        <p:nvSpPr>
          <p:cNvPr id="10" name="Rectangle 7">
            <a:extLst>
              <a:ext uri="{FF2B5EF4-FFF2-40B4-BE49-F238E27FC236}">
                <a16:creationId xmlns:a16="http://schemas.microsoft.com/office/drawing/2014/main" id="{6B13CCFD-BD58-40F5-BB1F-82293ED496AE}"/>
              </a:ext>
            </a:extLst>
          </p:cNvPr>
          <p:cNvSpPr>
            <a:spLocks noChangeArrowheads="1"/>
          </p:cNvSpPr>
          <p:nvPr/>
        </p:nvSpPr>
        <p:spPr bwMode="auto">
          <a:xfrm>
            <a:off x="720000" y="540000"/>
            <a:ext cx="8153400" cy="1093787"/>
          </a:xfrm>
          <a:prstGeom prst="rect">
            <a:avLst/>
          </a:prstGeom>
          <a:noFill/>
          <a:ln w="9525">
            <a:noFill/>
            <a:miter lim="800000"/>
            <a:headEnd/>
            <a:tailEnd/>
          </a:ln>
        </p:spPr>
        <p:txBody>
          <a:bodyPr lIns="0" tIns="0" rIns="0" bIns="0"/>
          <a:lstStyle/>
          <a:p>
            <a:pPr>
              <a:defRPr/>
            </a:pPr>
            <a:r>
              <a:rPr lang="de-DE" b="1" dirty="0">
                <a:solidFill>
                  <a:srgbClr val="0045B1"/>
                </a:solidFill>
                <a:latin typeface="+mj-lt"/>
                <a:ea typeface="+mj-ea"/>
                <a:cs typeface="+mj-cs"/>
                <a:sym typeface="Wingdings 3" pitchFamily="1" charset="2"/>
              </a:rPr>
              <a:t>1.1 	Rund um den Speichel – Wissen </a:t>
            </a:r>
            <a:br>
              <a:rPr lang="de-DE" b="1" dirty="0">
                <a:solidFill>
                  <a:srgbClr val="0045B1"/>
                </a:solidFill>
                <a:latin typeface="+mj-lt"/>
                <a:ea typeface="+mj-ea"/>
                <a:cs typeface="+mj-cs"/>
                <a:sym typeface="Wingdings 3" pitchFamily="1" charset="2"/>
              </a:rPr>
            </a:br>
            <a:r>
              <a:rPr lang="de-DE" b="1" dirty="0">
                <a:solidFill>
                  <a:srgbClr val="0045B1"/>
                </a:solidFill>
                <a:latin typeface="+mj-lt"/>
                <a:ea typeface="+mj-ea"/>
                <a:cs typeface="+mj-cs"/>
                <a:sym typeface="Wingdings 3" pitchFamily="1" charset="2"/>
              </a:rPr>
              <a:t>1.1.1	Mundspeicheldrüsen – II (Ausführungsgänge mit 	Sextant, Speichel)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8C29E25-C94F-4DC0-9AFF-8F599230EE03}"/>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C1562A7F-2AFA-4142-BD1B-38C34BB19373}" type="slidenum">
              <a:rPr lang="en-US" altLang="de-DE" sz="1400">
                <a:latin typeface="Arial" panose="020B0604020202020204" pitchFamily="34" charset="0"/>
              </a:rPr>
              <a:pPr/>
              <a:t>50</a:t>
            </a:fld>
            <a:endParaRPr lang="en-US" altLang="de-DE" sz="1400">
              <a:solidFill>
                <a:srgbClr val="0040A6"/>
              </a:solidFill>
              <a:latin typeface="Arial" panose="020B0604020202020204" pitchFamily="34" charset="0"/>
            </a:endParaRPr>
          </a:p>
        </p:txBody>
      </p:sp>
      <p:sp>
        <p:nvSpPr>
          <p:cNvPr id="55299" name="Rectangle 2">
            <a:extLst>
              <a:ext uri="{FF2B5EF4-FFF2-40B4-BE49-F238E27FC236}">
                <a16:creationId xmlns:a16="http://schemas.microsoft.com/office/drawing/2014/main" id="{2FB83F4F-8416-4EF9-B14A-73BA4B4DDDB1}"/>
              </a:ext>
            </a:extLst>
          </p:cNvPr>
          <p:cNvSpPr>
            <a:spLocks noGrp="1" noChangeArrowheads="1"/>
          </p:cNvSpPr>
          <p:nvPr>
            <p:ph type="title"/>
          </p:nvPr>
        </p:nvSpPr>
        <p:spPr>
          <a:xfrm>
            <a:off x="720000" y="540000"/>
            <a:ext cx="8610600" cy="839787"/>
          </a:xfrm>
        </p:spPr>
        <p:txBody>
          <a:bodyPr/>
          <a:lstStyle/>
          <a:p>
            <a:pPr eaLnBrk="1" hangingPunct="1"/>
            <a:r>
              <a:rPr lang="de-DE" altLang="de-DE" dirty="0"/>
              <a:t>7.1	Speichel und Ästhetik – Wissen</a:t>
            </a:r>
            <a:br>
              <a:rPr lang="de-DE" altLang="de-DE" dirty="0"/>
            </a:br>
            <a:r>
              <a:rPr lang="de-DE" altLang="de-DE" dirty="0"/>
              <a:t>7.1.2 	Externe Verfärbungen</a:t>
            </a:r>
          </a:p>
        </p:txBody>
      </p:sp>
      <p:sp>
        <p:nvSpPr>
          <p:cNvPr id="51204" name="Rectangle 13">
            <a:extLst>
              <a:ext uri="{FF2B5EF4-FFF2-40B4-BE49-F238E27FC236}">
                <a16:creationId xmlns:a16="http://schemas.microsoft.com/office/drawing/2014/main" id="{2C1C596D-8B26-4903-A887-6269DB5A1FA6}"/>
              </a:ext>
            </a:extLst>
          </p:cNvPr>
          <p:cNvSpPr>
            <a:spLocks noChangeArrowheads="1"/>
          </p:cNvSpPr>
          <p:nvPr/>
        </p:nvSpPr>
        <p:spPr bwMode="auto">
          <a:xfrm>
            <a:off x="1634400" y="1681164"/>
            <a:ext cx="373538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14313" indent="-214313"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1pPr>
            <a:lvl2pPr marL="742950" indent="-28575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2pPr>
            <a:lvl3pPr marL="11430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3pPr>
            <a:lvl4pPr marL="16002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4pPr>
            <a:lvl5pPr marL="20574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9pPr>
          </a:lstStyle>
          <a:p>
            <a:pPr eaLnBrk="0" hangingPunct="0">
              <a:spcBef>
                <a:spcPct val="0"/>
              </a:spcBef>
              <a:buFont typeface="Wingdings" pitchFamily="2" charset="2"/>
              <a:buNone/>
              <a:defRPr/>
            </a:pPr>
            <a:r>
              <a:rPr lang="de-DE" altLang="de-DE" sz="1800" b="1" dirty="0">
                <a:cs typeface="+mn-cs"/>
              </a:rPr>
              <a:t>Externe Verfärbungen liegen </a:t>
            </a:r>
          </a:p>
          <a:p>
            <a:pPr eaLnBrk="0" hangingPunct="0">
              <a:spcBef>
                <a:spcPct val="0"/>
              </a:spcBef>
              <a:buFont typeface="Wingdings" pitchFamily="2" charset="2"/>
              <a:buNone/>
              <a:defRPr/>
            </a:pPr>
            <a:r>
              <a:rPr lang="de-DE" altLang="de-DE" sz="1800" b="1" dirty="0">
                <a:cs typeface="+mn-cs"/>
              </a:rPr>
              <a:t>der Zahnoberfläche</a:t>
            </a:r>
            <a:r>
              <a:rPr lang="de-DE" altLang="de-DE" sz="1800" b="1" dirty="0">
                <a:latin typeface="ヒラギノ角ゴ ProN W6" pitchFamily="1" charset="-128"/>
                <a:cs typeface="+mn-cs"/>
              </a:rPr>
              <a:t> </a:t>
            </a:r>
            <a:r>
              <a:rPr lang="de-DE" altLang="de-DE" sz="1800" b="1" dirty="0">
                <a:cs typeface="+mn-cs"/>
              </a:rPr>
              <a:t>auf oder </a:t>
            </a:r>
          </a:p>
          <a:p>
            <a:pPr eaLnBrk="0" hangingPunct="0">
              <a:spcBef>
                <a:spcPct val="0"/>
              </a:spcBef>
              <a:buFont typeface="Wingdings" pitchFamily="2" charset="2"/>
              <a:buNone/>
              <a:defRPr/>
            </a:pPr>
            <a:r>
              <a:rPr lang="de-DE" altLang="de-DE" sz="1800" b="1" dirty="0">
                <a:cs typeface="+mn-cs"/>
              </a:rPr>
              <a:t>lagern sich in die </a:t>
            </a:r>
            <a:r>
              <a:rPr lang="de-DE" altLang="de-DE" sz="1800" b="1" dirty="0" err="1">
                <a:cs typeface="+mn-cs"/>
              </a:rPr>
              <a:t>Pellikel</a:t>
            </a:r>
            <a:r>
              <a:rPr lang="de-DE" altLang="de-DE" sz="1800" b="1" dirty="0">
                <a:cs typeface="+mn-cs"/>
              </a:rPr>
              <a:t> ein:</a:t>
            </a:r>
          </a:p>
          <a:p>
            <a:pPr eaLnBrk="0" hangingPunct="0">
              <a:spcBef>
                <a:spcPct val="0"/>
              </a:spcBef>
              <a:buFont typeface="Wingdings" pitchFamily="2" charset="2"/>
              <a:buNone/>
              <a:defRPr/>
            </a:pPr>
            <a:endParaRPr lang="de-DE" altLang="de-DE" sz="1800" b="1" dirty="0">
              <a:cs typeface="+mn-cs"/>
            </a:endParaRPr>
          </a:p>
          <a:p>
            <a:pPr marL="180975" indent="-180975" eaLnBrk="0" hangingPunct="0">
              <a:spcBef>
                <a:spcPct val="0"/>
              </a:spcBef>
              <a:defRPr/>
            </a:pPr>
            <a:r>
              <a:rPr lang="de-DE" altLang="de-DE" sz="1800" dirty="0">
                <a:cs typeface="+mn-cs"/>
              </a:rPr>
              <a:t>Nahrungsmittel, z. B. Rote Beete, </a:t>
            </a:r>
            <a:br>
              <a:rPr lang="de-DE" altLang="de-DE" sz="1800" dirty="0">
                <a:cs typeface="+mn-cs"/>
              </a:rPr>
            </a:br>
            <a:r>
              <a:rPr lang="de-DE" altLang="de-DE" sz="1800" dirty="0">
                <a:cs typeface="+mn-cs"/>
              </a:rPr>
              <a:t>Sauerkirschen, Johannisbeeren </a:t>
            </a:r>
          </a:p>
          <a:p>
            <a:pPr marL="180975" indent="-180975" eaLnBrk="0" hangingPunct="0">
              <a:spcBef>
                <a:spcPct val="0"/>
              </a:spcBef>
              <a:defRPr/>
            </a:pPr>
            <a:r>
              <a:rPr lang="de-DE" altLang="de-DE" sz="1800" dirty="0">
                <a:cs typeface="+mn-cs"/>
              </a:rPr>
              <a:t>Röststoffe, z. B. in Tee, Kaffee </a:t>
            </a:r>
          </a:p>
          <a:p>
            <a:pPr marL="180975" indent="-180975" eaLnBrk="0" hangingPunct="0">
              <a:spcBef>
                <a:spcPct val="0"/>
              </a:spcBef>
              <a:defRPr/>
            </a:pPr>
            <a:r>
              <a:rPr lang="de-DE" altLang="de-DE" sz="1800" dirty="0">
                <a:cs typeface="+mn-cs"/>
              </a:rPr>
              <a:t>Tannin im Rotwein</a:t>
            </a:r>
          </a:p>
          <a:p>
            <a:pPr marL="180975" indent="-180975" eaLnBrk="0" hangingPunct="0">
              <a:spcBef>
                <a:spcPct val="0"/>
              </a:spcBef>
              <a:defRPr/>
            </a:pPr>
            <a:r>
              <a:rPr lang="de-DE" altLang="de-DE" sz="1800" dirty="0">
                <a:cs typeface="+mn-cs"/>
              </a:rPr>
              <a:t>Teer, Nikotin im Tabak</a:t>
            </a:r>
          </a:p>
          <a:p>
            <a:pPr marL="180975" indent="-180975" eaLnBrk="0" hangingPunct="0">
              <a:spcBef>
                <a:spcPct val="0"/>
              </a:spcBef>
              <a:defRPr/>
            </a:pPr>
            <a:r>
              <a:rPr lang="de-DE" altLang="de-DE" sz="1800" dirty="0">
                <a:cs typeface="+mn-cs"/>
              </a:rPr>
              <a:t>Pigmentbildende Bakterien </a:t>
            </a:r>
            <a:br>
              <a:rPr lang="de-DE" altLang="de-DE" sz="1800" dirty="0">
                <a:cs typeface="+mn-cs"/>
              </a:rPr>
            </a:br>
            <a:r>
              <a:rPr lang="de-DE" altLang="de-DE" sz="1800" dirty="0">
                <a:cs typeface="+mn-cs"/>
              </a:rPr>
              <a:t>(schwarz, grün, orange)</a:t>
            </a:r>
          </a:p>
          <a:p>
            <a:pPr eaLnBrk="0" hangingPunct="0">
              <a:spcBef>
                <a:spcPct val="0"/>
              </a:spcBef>
              <a:buFont typeface="Wingdings" pitchFamily="2" charset="2"/>
              <a:buNone/>
              <a:defRPr/>
            </a:pPr>
            <a:endParaRPr lang="de-DE" altLang="de-DE" sz="1800" dirty="0">
              <a:cs typeface="+mn-cs"/>
            </a:endParaRPr>
          </a:p>
        </p:txBody>
      </p:sp>
      <p:sp>
        <p:nvSpPr>
          <p:cNvPr id="55301" name="Rectangle 7">
            <a:extLst>
              <a:ext uri="{FF2B5EF4-FFF2-40B4-BE49-F238E27FC236}">
                <a16:creationId xmlns:a16="http://schemas.microsoft.com/office/drawing/2014/main" id="{5CCB0595-5139-4F5B-84FC-295B687264A8}"/>
              </a:ext>
            </a:extLst>
          </p:cNvPr>
          <p:cNvSpPr>
            <a:spLocks noChangeArrowheads="1"/>
          </p:cNvSpPr>
          <p:nvPr/>
        </p:nvSpPr>
        <p:spPr bwMode="auto">
          <a:xfrm>
            <a:off x="1636022" y="5984082"/>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57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panose="05040102010807070707" pitchFamily="18" charset="2"/>
              <a:buNone/>
            </a:pPr>
            <a:r>
              <a:rPr lang="de-DE" altLang="ja-JP" sz="1800" b="1" dirty="0">
                <a:solidFill>
                  <a:srgbClr val="D90B9C"/>
                </a:solidFill>
                <a:latin typeface="Wingdings 3" panose="05040102010807070707" pitchFamily="18" charset="2"/>
              </a:rPr>
              <a:t>_	</a:t>
            </a:r>
            <a:r>
              <a:rPr lang="de-DE" altLang="de-DE" sz="1800" b="1" dirty="0">
                <a:solidFill>
                  <a:srgbClr val="D90B9C"/>
                </a:solidFill>
              </a:rPr>
              <a:t>Externe Verfärbungen können in einer PZR beseitigt werden.</a:t>
            </a:r>
          </a:p>
        </p:txBody>
      </p:sp>
      <p:pic>
        <p:nvPicPr>
          <p:cNvPr id="55302" name="Picture 8" descr="Macintosh HD:AT Kunden:Kommed:080710 SalivaDent_Praxispersonal:Abbildungen Präsentation:6.1.2._externe Verfärbungen_Lussi.JPG">
            <a:extLst>
              <a:ext uri="{FF2B5EF4-FFF2-40B4-BE49-F238E27FC236}">
                <a16:creationId xmlns:a16="http://schemas.microsoft.com/office/drawing/2014/main" id="{F5C429D0-A161-4607-9953-59373C73293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8197"/>
          <a:stretch>
            <a:fillRect/>
          </a:stretch>
        </p:blipFill>
        <p:spPr bwMode="auto">
          <a:xfrm>
            <a:off x="5943600" y="1681163"/>
            <a:ext cx="4267200" cy="3054350"/>
          </a:xfrm>
          <a:prstGeom prst="rect">
            <a:avLst/>
          </a:prstGeom>
          <a:noFill/>
          <a:ln>
            <a:noFill/>
          </a:ln>
          <a:effectLst>
            <a:outerShdw blurRad="292100" dist="35921"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11">
            <a:extLst>
              <a:ext uri="{FF2B5EF4-FFF2-40B4-BE49-F238E27FC236}">
                <a16:creationId xmlns:a16="http://schemas.microsoft.com/office/drawing/2014/main" id="{4CD70856-DA1D-43BF-AFB6-6A63DE50D0FD}"/>
              </a:ext>
            </a:extLst>
          </p:cNvPr>
          <p:cNvSpPr txBox="1">
            <a:spLocks noChangeArrowheads="1"/>
          </p:cNvSpPr>
          <p:nvPr/>
        </p:nvSpPr>
        <p:spPr bwMode="auto">
          <a:xfrm>
            <a:off x="5943600" y="4826000"/>
            <a:ext cx="4419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a:t>Externe Verfärbungen durch pigmentbildende Bakterien. (Foto: Adrian Lussi)</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B375DE2-CA9C-4783-AA08-380B102CEF3C}"/>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140B66BD-F841-4CED-BEA4-186C6AA70D6F}" type="slidenum">
              <a:rPr lang="en-US" altLang="de-DE" sz="1400">
                <a:latin typeface="Arial" panose="020B0604020202020204" pitchFamily="34" charset="0"/>
              </a:rPr>
              <a:pPr/>
              <a:t>51</a:t>
            </a:fld>
            <a:endParaRPr lang="en-US" altLang="de-DE" sz="1400">
              <a:solidFill>
                <a:srgbClr val="0040A6"/>
              </a:solidFill>
              <a:latin typeface="Arial" panose="020B0604020202020204" pitchFamily="34" charset="0"/>
            </a:endParaRPr>
          </a:p>
        </p:txBody>
      </p:sp>
      <p:sp>
        <p:nvSpPr>
          <p:cNvPr id="56323" name="Rectangle 2">
            <a:extLst>
              <a:ext uri="{FF2B5EF4-FFF2-40B4-BE49-F238E27FC236}">
                <a16:creationId xmlns:a16="http://schemas.microsoft.com/office/drawing/2014/main" id="{9181286A-F397-4B27-8F08-345F419B1A0A}"/>
              </a:ext>
            </a:extLst>
          </p:cNvPr>
          <p:cNvSpPr>
            <a:spLocks noGrp="1" noChangeArrowheads="1"/>
          </p:cNvSpPr>
          <p:nvPr>
            <p:ph type="title"/>
          </p:nvPr>
        </p:nvSpPr>
        <p:spPr>
          <a:xfrm>
            <a:off x="720000" y="534989"/>
            <a:ext cx="8610600" cy="839787"/>
          </a:xfrm>
        </p:spPr>
        <p:txBody>
          <a:bodyPr/>
          <a:lstStyle/>
          <a:p>
            <a:pPr eaLnBrk="1" hangingPunct="1"/>
            <a:r>
              <a:rPr lang="de-DE" altLang="de-DE" dirty="0"/>
              <a:t>7.1	Speichel und Ästhetik – Wissen</a:t>
            </a:r>
            <a:br>
              <a:rPr lang="de-DE" altLang="de-DE" dirty="0"/>
            </a:br>
            <a:r>
              <a:rPr lang="de-DE" altLang="de-DE" dirty="0"/>
              <a:t>7.1.3	Interne Verfärbungen</a:t>
            </a:r>
          </a:p>
        </p:txBody>
      </p:sp>
      <p:sp>
        <p:nvSpPr>
          <p:cNvPr id="52228" name="Rectangle 13">
            <a:extLst>
              <a:ext uri="{FF2B5EF4-FFF2-40B4-BE49-F238E27FC236}">
                <a16:creationId xmlns:a16="http://schemas.microsoft.com/office/drawing/2014/main" id="{27D82CC1-43EC-44EF-B7E5-FB7A5541A553}"/>
              </a:ext>
            </a:extLst>
          </p:cNvPr>
          <p:cNvSpPr>
            <a:spLocks noChangeArrowheads="1"/>
          </p:cNvSpPr>
          <p:nvPr/>
        </p:nvSpPr>
        <p:spPr bwMode="auto">
          <a:xfrm>
            <a:off x="1634400" y="1681164"/>
            <a:ext cx="3735387"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14313" indent="-214313"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1pPr>
            <a:lvl2pPr marL="742950" indent="-28575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2pPr>
            <a:lvl3pPr marL="11430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3pPr>
            <a:lvl4pPr marL="16002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4pPr>
            <a:lvl5pPr marL="2057400" indent="-228600" algn="l">
              <a:spcBef>
                <a:spcPct val="20000"/>
              </a:spcBef>
              <a:buFont typeface="Wingdings" pitchFamily="2" charset="2"/>
              <a:buChar char="§"/>
              <a:tabLst>
                <a:tab pos="668338" algn="l"/>
                <a:tab pos="5337175" algn="l"/>
              </a:tabLst>
              <a:defRPr>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Font typeface="Wingdings" pitchFamily="2" charset="2"/>
              <a:buChar char="§"/>
              <a:tabLst>
                <a:tab pos="668338" algn="l"/>
                <a:tab pos="5337175" algn="l"/>
              </a:tabLst>
              <a:defRPr>
                <a:solidFill>
                  <a:schemeClr val="tx1"/>
                </a:solidFill>
                <a:latin typeface="Arial" charset="0"/>
                <a:ea typeface="ヒラギノ角ゴ Pro W3" pitchFamily="1" charset="-128"/>
              </a:defRPr>
            </a:lvl9pPr>
          </a:lstStyle>
          <a:p>
            <a:pPr eaLnBrk="0" hangingPunct="0">
              <a:spcBef>
                <a:spcPct val="0"/>
              </a:spcBef>
              <a:buFontTx/>
              <a:buNone/>
              <a:defRPr/>
            </a:pPr>
            <a:r>
              <a:rPr lang="de-DE" altLang="de-DE" sz="1800" b="1" dirty="0">
                <a:cs typeface="+mn-cs"/>
              </a:rPr>
              <a:t>Interne Verfärbungen betreffen</a:t>
            </a:r>
          </a:p>
          <a:p>
            <a:pPr eaLnBrk="0" hangingPunct="0">
              <a:spcBef>
                <a:spcPct val="0"/>
              </a:spcBef>
              <a:buFontTx/>
              <a:buNone/>
              <a:defRPr/>
            </a:pPr>
            <a:r>
              <a:rPr lang="de-DE" altLang="de-DE" sz="1800" b="1" dirty="0">
                <a:cs typeface="+mn-cs"/>
              </a:rPr>
              <a:t>Zahnschmelz und Dentin:</a:t>
            </a:r>
          </a:p>
          <a:p>
            <a:pPr eaLnBrk="0" hangingPunct="0">
              <a:spcBef>
                <a:spcPct val="0"/>
              </a:spcBef>
              <a:buFontTx/>
              <a:buNone/>
              <a:defRPr/>
            </a:pPr>
            <a:endParaRPr lang="de-DE" altLang="de-DE" sz="1800" b="1" dirty="0">
              <a:cs typeface="+mn-cs"/>
            </a:endParaRPr>
          </a:p>
          <a:p>
            <a:pPr marL="180975" indent="-180975" eaLnBrk="0" hangingPunct="0">
              <a:spcBef>
                <a:spcPct val="30000"/>
              </a:spcBef>
              <a:defRPr/>
            </a:pPr>
            <a:r>
              <a:rPr lang="de-DE" altLang="de-DE" sz="1800" dirty="0">
                <a:cs typeface="+mn-cs"/>
              </a:rPr>
              <a:t>Farbstoffe aus Nahrungs- und Genussmitteln, die von außen in </a:t>
            </a:r>
            <a:br>
              <a:rPr lang="de-DE" altLang="de-DE" sz="1800" dirty="0">
                <a:cs typeface="+mn-cs"/>
              </a:rPr>
            </a:br>
            <a:r>
              <a:rPr lang="de-DE" altLang="de-DE" sz="1800" dirty="0">
                <a:cs typeface="+mn-cs"/>
              </a:rPr>
              <a:t>die Zahnhartsubstanz einziehen</a:t>
            </a:r>
          </a:p>
          <a:p>
            <a:pPr marL="180975" indent="-180975" eaLnBrk="0" hangingPunct="0">
              <a:spcBef>
                <a:spcPct val="30000"/>
              </a:spcBef>
              <a:defRPr/>
            </a:pPr>
            <a:r>
              <a:rPr lang="de-DE" altLang="de-DE" sz="1800" dirty="0">
                <a:cs typeface="+mn-cs"/>
              </a:rPr>
              <a:t>Farbstoffe von Wurzelfüllmaterialien</a:t>
            </a:r>
          </a:p>
          <a:p>
            <a:pPr marL="180975" indent="-180975" eaLnBrk="0" hangingPunct="0">
              <a:spcBef>
                <a:spcPct val="30000"/>
              </a:spcBef>
              <a:defRPr/>
            </a:pPr>
            <a:r>
              <a:rPr lang="de-DE" altLang="de-DE" sz="1800" dirty="0">
                <a:cs typeface="+mn-cs"/>
              </a:rPr>
              <a:t>Zerfallsprodukte von Blut nach </a:t>
            </a:r>
            <a:br>
              <a:rPr lang="de-DE" altLang="de-DE" sz="1800" dirty="0">
                <a:cs typeface="+mn-cs"/>
              </a:rPr>
            </a:br>
            <a:r>
              <a:rPr lang="de-DE" altLang="de-DE" sz="1800" dirty="0">
                <a:cs typeface="+mn-cs"/>
              </a:rPr>
              <a:t>einer Wurzelkanalbehandlung</a:t>
            </a:r>
          </a:p>
          <a:p>
            <a:pPr eaLnBrk="0" hangingPunct="0">
              <a:spcBef>
                <a:spcPct val="0"/>
              </a:spcBef>
              <a:buFontTx/>
              <a:buNone/>
              <a:defRPr/>
            </a:pPr>
            <a:endParaRPr lang="de-DE" altLang="de-DE" sz="1800" b="1" dirty="0">
              <a:cs typeface="+mn-cs"/>
            </a:endParaRPr>
          </a:p>
          <a:p>
            <a:pPr eaLnBrk="0" hangingPunct="0">
              <a:spcBef>
                <a:spcPct val="0"/>
              </a:spcBef>
              <a:buFontTx/>
              <a:buNone/>
              <a:defRPr/>
            </a:pPr>
            <a:endParaRPr lang="de-DE" altLang="de-DE" sz="1800" b="1" dirty="0">
              <a:cs typeface="+mn-cs"/>
            </a:endParaRPr>
          </a:p>
          <a:p>
            <a:pPr eaLnBrk="0" hangingPunct="0">
              <a:spcBef>
                <a:spcPct val="0"/>
              </a:spcBef>
              <a:buFontTx/>
              <a:buNone/>
              <a:defRPr/>
            </a:pPr>
            <a:endParaRPr lang="de-DE" altLang="de-DE" sz="1800" b="1" dirty="0">
              <a:cs typeface="+mn-cs"/>
            </a:endParaRPr>
          </a:p>
        </p:txBody>
      </p:sp>
      <p:sp>
        <p:nvSpPr>
          <p:cNvPr id="56325" name="Rectangle 4">
            <a:extLst>
              <a:ext uri="{FF2B5EF4-FFF2-40B4-BE49-F238E27FC236}">
                <a16:creationId xmlns:a16="http://schemas.microsoft.com/office/drawing/2014/main" id="{E3581F5E-872D-4C49-88E5-27C89E996AB8}"/>
              </a:ext>
            </a:extLst>
          </p:cNvPr>
          <p:cNvSpPr>
            <a:spLocks noChangeArrowheads="1"/>
          </p:cNvSpPr>
          <p:nvPr/>
        </p:nvSpPr>
        <p:spPr bwMode="auto">
          <a:xfrm>
            <a:off x="1634400" y="6085681"/>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57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Wingdings 3" panose="05040102010807070707" pitchFamily="18" charset="2"/>
              <a:buNone/>
            </a:pPr>
            <a:r>
              <a:rPr lang="de-DE" altLang="ja-JP" sz="1800" b="1" dirty="0">
                <a:solidFill>
                  <a:srgbClr val="D90B9C"/>
                </a:solidFill>
                <a:latin typeface="Wingdings 3" panose="05040102010807070707" pitchFamily="18" charset="2"/>
              </a:rPr>
              <a:t>_	</a:t>
            </a:r>
            <a:r>
              <a:rPr lang="de-DE" altLang="de-DE" sz="1800" b="1" dirty="0">
                <a:solidFill>
                  <a:srgbClr val="D90B9C"/>
                </a:solidFill>
              </a:rPr>
              <a:t>Interne Verfärbungen können nur durch </a:t>
            </a:r>
            <a:r>
              <a:rPr lang="de-DE" altLang="de-DE" sz="1800" b="1" dirty="0" err="1">
                <a:solidFill>
                  <a:srgbClr val="D90B9C"/>
                </a:solidFill>
              </a:rPr>
              <a:t>Bleaching</a:t>
            </a:r>
            <a:r>
              <a:rPr lang="de-DE" altLang="de-DE" sz="1800" b="1" dirty="0">
                <a:solidFill>
                  <a:srgbClr val="D90B9C"/>
                </a:solidFill>
              </a:rPr>
              <a:t> beseitigt werden.</a:t>
            </a:r>
          </a:p>
        </p:txBody>
      </p:sp>
      <p:pic>
        <p:nvPicPr>
          <p:cNvPr id="56326" name="Picture 7" descr="Macintosh HD:AT Kunden:Kommed:080710 SalivaDent_Praxispersonal:Präsentation Bilder:Verfärbungen Kielbassa.jpg">
            <a:extLst>
              <a:ext uri="{FF2B5EF4-FFF2-40B4-BE49-F238E27FC236}">
                <a16:creationId xmlns:a16="http://schemas.microsoft.com/office/drawing/2014/main" id="{4F51790B-5D90-4276-ABBF-8F37C459ACD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3739" b="8366"/>
          <a:stretch>
            <a:fillRect/>
          </a:stretch>
        </p:blipFill>
        <p:spPr bwMode="auto">
          <a:xfrm>
            <a:off x="6888164" y="1681163"/>
            <a:ext cx="2879725" cy="2944812"/>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11">
            <a:extLst>
              <a:ext uri="{FF2B5EF4-FFF2-40B4-BE49-F238E27FC236}">
                <a16:creationId xmlns:a16="http://schemas.microsoft.com/office/drawing/2014/main" id="{B7706B4F-6DE8-47D9-B6BE-74AD824F9B01}"/>
              </a:ext>
            </a:extLst>
          </p:cNvPr>
          <p:cNvSpPr txBox="1">
            <a:spLocks noChangeArrowheads="1"/>
          </p:cNvSpPr>
          <p:nvPr/>
        </p:nvSpPr>
        <p:spPr bwMode="auto">
          <a:xfrm>
            <a:off x="6959600" y="471805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a:t>Interne Verfärbungen der Zähne eines Patienten. </a:t>
            </a:r>
            <a:br>
              <a:rPr lang="de-DE" altLang="de-DE" sz="1000"/>
            </a:br>
            <a:r>
              <a:rPr lang="de-DE" altLang="de-DE" sz="1000"/>
              <a:t>(Foto: Andrej Kielbassa)</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364F0595-5D54-445D-ADD0-F1C18E0D33A8}"/>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BF42E25E-4DD8-4899-AD1A-A47533222E2A}" type="slidenum">
              <a:rPr lang="en-US" altLang="de-DE" sz="1400">
                <a:latin typeface="Arial" panose="020B0604020202020204" pitchFamily="34" charset="0"/>
              </a:rPr>
              <a:pPr/>
              <a:t>52</a:t>
            </a:fld>
            <a:endParaRPr lang="en-US" altLang="de-DE" sz="1400">
              <a:latin typeface="Arial" panose="020B0604020202020204" pitchFamily="34" charset="0"/>
            </a:endParaRPr>
          </a:p>
        </p:txBody>
      </p:sp>
      <p:sp>
        <p:nvSpPr>
          <p:cNvPr id="54275" name="Text Box 1">
            <a:extLst>
              <a:ext uri="{FF2B5EF4-FFF2-40B4-BE49-F238E27FC236}">
                <a16:creationId xmlns:a16="http://schemas.microsoft.com/office/drawing/2014/main" id="{8CF972BF-B037-4846-B076-9E7FAE3D2CD7}"/>
              </a:ext>
            </a:extLst>
          </p:cNvPr>
          <p:cNvSpPr txBox="1">
            <a:spLocks noChangeArrowheads="1"/>
          </p:cNvSpPr>
          <p:nvPr/>
        </p:nvSpPr>
        <p:spPr bwMode="auto">
          <a:xfrm>
            <a:off x="1634400" y="1681163"/>
            <a:ext cx="81518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682625" indent="-681038" algn="l">
              <a:spcBef>
                <a:spcPct val="20000"/>
              </a:spcBef>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1pPr>
            <a:lvl2pPr marL="742950" indent="-285750" algn="l">
              <a:spcBef>
                <a:spcPct val="20000"/>
              </a:spcBef>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2pPr>
            <a:lvl3pPr marL="1143000" indent="-228600" algn="l">
              <a:spcBef>
                <a:spcPct val="20000"/>
              </a:spcBef>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3pPr>
            <a:lvl4pPr marL="1600200" indent="-228600" algn="l">
              <a:spcBef>
                <a:spcPct val="20000"/>
              </a:spcBef>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4pPr>
            <a:lvl5pPr marL="2057400" indent="-228600" algn="l">
              <a:spcBef>
                <a:spcPct val="20000"/>
              </a:spcBef>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9pPr>
          </a:lstStyle>
          <a:p>
            <a:pPr>
              <a:spcBef>
                <a:spcPts val="450"/>
              </a:spcBef>
              <a:buNone/>
              <a:defRPr/>
            </a:pPr>
            <a:r>
              <a:rPr lang="de-DE" altLang="de-DE" sz="1800" b="1" dirty="0">
                <a:solidFill>
                  <a:srgbClr val="000000"/>
                </a:solidFill>
                <a:cs typeface="+mn-cs"/>
              </a:rPr>
              <a:t>Seit Ende Oktober 2012 ist eine neue Kosmetikverordnung in Kraft:</a:t>
            </a:r>
          </a:p>
          <a:p>
            <a:pPr marL="180975" indent="-179388">
              <a:spcBef>
                <a:spcPts val="450"/>
              </a:spcBef>
              <a:defRPr/>
            </a:pPr>
            <a:r>
              <a:rPr lang="de-DE" altLang="de-DE" sz="1800" dirty="0">
                <a:solidFill>
                  <a:srgbClr val="000000"/>
                </a:solidFill>
                <a:cs typeface="+mn-cs"/>
              </a:rPr>
              <a:t>Kosmetische Zahnaufhellungen werden mit </a:t>
            </a:r>
            <a:r>
              <a:rPr lang="de-DE" altLang="de-DE" sz="1800" dirty="0">
                <a:solidFill>
                  <a:srgbClr val="000000"/>
                </a:solidFill>
              </a:rPr>
              <a:t>Wasserstoffperoxid oder auch </a:t>
            </a:r>
            <a:r>
              <a:rPr lang="de-DE" altLang="de-DE" sz="1800" dirty="0" err="1">
                <a:solidFill>
                  <a:srgbClr val="000000"/>
                </a:solidFill>
              </a:rPr>
              <a:t>Carbamidperoxid</a:t>
            </a:r>
            <a:r>
              <a:rPr lang="de-DE" altLang="de-DE" sz="1800" dirty="0">
                <a:solidFill>
                  <a:srgbClr val="000000"/>
                </a:solidFill>
              </a:rPr>
              <a:t> durchgeführt. Letzteres enthält Wasserstoffperoxid im Verhältnis 1:3.</a:t>
            </a:r>
            <a:r>
              <a:rPr lang="de-DE" altLang="de-DE" sz="1800" dirty="0">
                <a:solidFill>
                  <a:srgbClr val="000000"/>
                </a:solidFill>
                <a:cs typeface="+mn-cs"/>
              </a:rPr>
              <a:t> So enthält ein Produkt mit 30% </a:t>
            </a:r>
            <a:r>
              <a:rPr lang="de-DE" altLang="de-DE" sz="1800" dirty="0" err="1">
                <a:solidFill>
                  <a:srgbClr val="000000"/>
                </a:solidFill>
              </a:rPr>
              <a:t>Carbamidperoxid</a:t>
            </a:r>
            <a:r>
              <a:rPr lang="de-DE" altLang="de-DE" sz="1800" dirty="0">
                <a:solidFill>
                  <a:srgbClr val="000000"/>
                </a:solidFill>
              </a:rPr>
              <a:t> etwa 10% Wasserstoffperoxid. </a:t>
            </a:r>
            <a:endParaRPr lang="de-DE" altLang="de-DE" sz="1800" dirty="0">
              <a:solidFill>
                <a:srgbClr val="000000"/>
              </a:solidFill>
              <a:cs typeface="+mn-cs"/>
            </a:endParaRPr>
          </a:p>
          <a:p>
            <a:pPr marL="180975" indent="-179388">
              <a:spcBef>
                <a:spcPts val="450"/>
              </a:spcBef>
              <a:defRPr/>
            </a:pPr>
            <a:r>
              <a:rPr lang="de-DE" altLang="de-DE" sz="1800" dirty="0">
                <a:solidFill>
                  <a:srgbClr val="000000"/>
                </a:solidFill>
                <a:cs typeface="+mn-cs"/>
              </a:rPr>
              <a:t>Die </a:t>
            </a:r>
            <a:r>
              <a:rPr lang="de-DE" altLang="de-DE" sz="1800" dirty="0" err="1">
                <a:solidFill>
                  <a:srgbClr val="000000"/>
                </a:solidFill>
                <a:cs typeface="+mn-cs"/>
              </a:rPr>
              <a:t>Wasserstoffperoxidkonzentration</a:t>
            </a:r>
            <a:r>
              <a:rPr lang="de-DE" altLang="de-DE" sz="1800" dirty="0">
                <a:solidFill>
                  <a:srgbClr val="000000"/>
                </a:solidFill>
                <a:cs typeface="+mn-cs"/>
              </a:rPr>
              <a:t> liegt zwischen 6 und 16%. Die Applikation erfolgt am besten in einer Applikationsschiene.</a:t>
            </a:r>
          </a:p>
          <a:p>
            <a:pPr marL="180975" indent="-179388">
              <a:spcBef>
                <a:spcPts val="450"/>
              </a:spcBef>
              <a:defRPr/>
            </a:pPr>
            <a:r>
              <a:rPr lang="de-DE" altLang="de-DE" sz="1800" dirty="0">
                <a:solidFill>
                  <a:srgbClr val="000000"/>
                </a:solidFill>
                <a:cs typeface="+mn-cs"/>
              </a:rPr>
              <a:t>Die Produkte dürfen nur an Zahnärzte abgegeben werden. </a:t>
            </a:r>
          </a:p>
          <a:p>
            <a:pPr marL="180975" indent="-179388">
              <a:spcBef>
                <a:spcPts val="450"/>
              </a:spcBef>
              <a:defRPr/>
            </a:pPr>
            <a:r>
              <a:rPr lang="de-DE" altLang="de-DE" sz="1800" dirty="0">
                <a:solidFill>
                  <a:srgbClr val="000000"/>
                </a:solidFill>
                <a:cs typeface="+mn-cs"/>
              </a:rPr>
              <a:t>In jedem Anwendungszyklus muss die erste Anwendung stets einem Zahnarzt im Sinne der Richtlinie 2005/36/EG (</a:t>
            </a:r>
            <a:r>
              <a:rPr lang="de-DE" altLang="de-DE" sz="1800" dirty="0" err="1">
                <a:solidFill>
                  <a:srgbClr val="000000"/>
                </a:solidFill>
                <a:cs typeface="+mn-cs"/>
              </a:rPr>
              <a:t>ABl.</a:t>
            </a:r>
            <a:r>
              <a:rPr lang="de-DE" altLang="de-DE" sz="1800" dirty="0">
                <a:solidFill>
                  <a:srgbClr val="000000"/>
                </a:solidFill>
                <a:cs typeface="+mn-cs"/>
              </a:rPr>
              <a:t> L255 vom 30.9.2005, S. 22) vorbehalten sein oder unter dessen direkter Aufsicht erfolgen, falls ein gleichwertiges Sicherheitsniveau gewährleistet ist. </a:t>
            </a:r>
          </a:p>
          <a:p>
            <a:pPr marL="180975" indent="-179388">
              <a:spcBef>
                <a:spcPts val="450"/>
              </a:spcBef>
              <a:defRPr/>
            </a:pPr>
            <a:r>
              <a:rPr lang="de-DE" altLang="de-DE" sz="1800" dirty="0">
                <a:solidFill>
                  <a:srgbClr val="000000"/>
                </a:solidFill>
                <a:cs typeface="+mn-cs"/>
              </a:rPr>
              <a:t>Danach muss das Mittel dem Verbraucher für den verbleibenden Anwendungszyklus bereitgestellt werden.</a:t>
            </a:r>
          </a:p>
        </p:txBody>
      </p:sp>
      <p:sp>
        <p:nvSpPr>
          <p:cNvPr id="58372" name="Text Box 2">
            <a:extLst>
              <a:ext uri="{FF2B5EF4-FFF2-40B4-BE49-F238E27FC236}">
                <a16:creationId xmlns:a16="http://schemas.microsoft.com/office/drawing/2014/main" id="{C2B94DD1-2CA6-4998-87D0-649E799BCB57}"/>
              </a:ext>
            </a:extLst>
          </p:cNvPr>
          <p:cNvSpPr txBox="1">
            <a:spLocks noChangeArrowheads="1"/>
          </p:cNvSpPr>
          <p:nvPr/>
        </p:nvSpPr>
        <p:spPr bwMode="auto">
          <a:xfrm>
            <a:off x="720000" y="540000"/>
            <a:ext cx="81518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7.2	Speichel und Ästhetik – Behandlungen</a:t>
            </a:r>
            <a:br>
              <a:rPr lang="de-DE" altLang="de-DE" b="1" dirty="0">
                <a:solidFill>
                  <a:srgbClr val="0045B1"/>
                </a:solidFill>
              </a:rPr>
            </a:br>
            <a:r>
              <a:rPr lang="de-DE" altLang="de-DE" b="1" dirty="0">
                <a:solidFill>
                  <a:srgbClr val="0045B1"/>
                </a:solidFill>
              </a:rPr>
              <a:t>7.2.1	Änderung der Kosmetik-Verordnung</a:t>
            </a:r>
          </a:p>
        </p:txBody>
      </p:sp>
    </p:spTree>
    <p:extLst>
      <p:ext uri="{BB962C8B-B14F-4D97-AF65-F5344CB8AC3E}">
        <p14:creationId xmlns:p14="http://schemas.microsoft.com/office/powerpoint/2010/main" val="257512898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364F0595-5D54-445D-ADD0-F1C18E0D33A8}"/>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BF42E25E-4DD8-4899-AD1A-A47533222E2A}" type="slidenum">
              <a:rPr lang="en-US" altLang="de-DE" sz="1400">
                <a:latin typeface="Arial" panose="020B0604020202020204" pitchFamily="34" charset="0"/>
              </a:rPr>
              <a:pPr/>
              <a:t>53</a:t>
            </a:fld>
            <a:endParaRPr lang="en-US" altLang="de-DE" sz="1400">
              <a:latin typeface="Arial" panose="020B0604020202020204" pitchFamily="34" charset="0"/>
            </a:endParaRPr>
          </a:p>
        </p:txBody>
      </p:sp>
      <p:sp>
        <p:nvSpPr>
          <p:cNvPr id="54275" name="Text Box 1">
            <a:extLst>
              <a:ext uri="{FF2B5EF4-FFF2-40B4-BE49-F238E27FC236}">
                <a16:creationId xmlns:a16="http://schemas.microsoft.com/office/drawing/2014/main" id="{8CF972BF-B037-4846-B076-9E7FAE3D2CD7}"/>
              </a:ext>
            </a:extLst>
          </p:cNvPr>
          <p:cNvSpPr txBox="1">
            <a:spLocks noChangeArrowheads="1"/>
          </p:cNvSpPr>
          <p:nvPr/>
        </p:nvSpPr>
        <p:spPr bwMode="auto">
          <a:xfrm>
            <a:off x="1634400" y="1681163"/>
            <a:ext cx="81518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682625" indent="-681038" algn="l">
              <a:spcBef>
                <a:spcPct val="20000"/>
              </a:spcBef>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1pPr>
            <a:lvl2pPr marL="742950" indent="-285750" algn="l">
              <a:spcBef>
                <a:spcPct val="20000"/>
              </a:spcBef>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2pPr>
            <a:lvl3pPr marL="1143000" indent="-228600" algn="l">
              <a:spcBef>
                <a:spcPct val="20000"/>
              </a:spcBef>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3pPr>
            <a:lvl4pPr marL="1600200" indent="-228600" algn="l">
              <a:spcBef>
                <a:spcPct val="20000"/>
              </a:spcBef>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4pPr>
            <a:lvl5pPr marL="2057400" indent="-228600" algn="l">
              <a:spcBef>
                <a:spcPct val="20000"/>
              </a:spcBef>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Font typeface="Wingdings" pitchFamily="2" charset="2"/>
              <a:buChar char="§"/>
              <a:tabLst>
                <a:tab pos="684213" algn="l"/>
                <a:tab pos="1131888" algn="l"/>
                <a:tab pos="1581150" algn="l"/>
                <a:tab pos="2030413" algn="l"/>
                <a:tab pos="2479675" algn="l"/>
                <a:tab pos="2928938" algn="l"/>
                <a:tab pos="3378200" algn="l"/>
                <a:tab pos="3827463" algn="l"/>
                <a:tab pos="4276725" algn="l"/>
                <a:tab pos="4725988" algn="l"/>
                <a:tab pos="5175250" algn="l"/>
                <a:tab pos="5624513" algn="l"/>
                <a:tab pos="6073775" algn="l"/>
                <a:tab pos="6523038" algn="l"/>
                <a:tab pos="6972300" algn="l"/>
                <a:tab pos="7421563" algn="l"/>
                <a:tab pos="7870825" algn="l"/>
                <a:tab pos="8320088" algn="l"/>
                <a:tab pos="8769350" algn="l"/>
                <a:tab pos="9218613" algn="l"/>
                <a:tab pos="9667875" algn="l"/>
              </a:tabLst>
              <a:defRPr>
                <a:solidFill>
                  <a:schemeClr val="tx1"/>
                </a:solidFill>
                <a:latin typeface="Arial" charset="0"/>
                <a:ea typeface="ヒラギノ角ゴ Pro W3" pitchFamily="1" charset="-128"/>
              </a:defRPr>
            </a:lvl9pPr>
          </a:lstStyle>
          <a:p>
            <a:pPr>
              <a:spcBef>
                <a:spcPts val="450"/>
              </a:spcBef>
              <a:buNone/>
              <a:defRPr/>
            </a:pPr>
            <a:r>
              <a:rPr lang="de-DE" altLang="de-DE" sz="1800" b="1" dirty="0">
                <a:solidFill>
                  <a:srgbClr val="000000"/>
                </a:solidFill>
                <a:cs typeface="+mn-cs"/>
              </a:rPr>
              <a:t>Seit Ende Oktober 2012 ist eine neue Kosmetikverordnung in Kraft:</a:t>
            </a:r>
          </a:p>
          <a:p>
            <a:pPr marL="180975" indent="-179388">
              <a:spcBef>
                <a:spcPts val="450"/>
              </a:spcBef>
              <a:defRPr/>
            </a:pPr>
            <a:r>
              <a:rPr lang="de-DE" altLang="de-DE" sz="1800" dirty="0">
                <a:solidFill>
                  <a:srgbClr val="000000"/>
                </a:solidFill>
                <a:cs typeface="+mn-cs"/>
              </a:rPr>
              <a:t>Nicht bei Personen unter 18 Jahren anwenden.</a:t>
            </a:r>
          </a:p>
          <a:p>
            <a:pPr marL="180975" indent="-179388">
              <a:spcBef>
                <a:spcPts val="450"/>
              </a:spcBef>
              <a:defRPr/>
            </a:pPr>
            <a:r>
              <a:rPr lang="de-DE" altLang="de-DE" sz="1800" dirty="0">
                <a:solidFill>
                  <a:srgbClr val="000000"/>
                </a:solidFill>
                <a:cs typeface="+mn-cs"/>
              </a:rPr>
              <a:t>Zahnaufhellungsprodukte &gt; 6% Wasserstoffperoxid bleiben mit korrekter medizinischer Indikationsstellung in Deutschland Medizinprodukte und unterliegen auch dem Zahnarztvorbehalt.</a:t>
            </a:r>
          </a:p>
        </p:txBody>
      </p:sp>
      <p:sp>
        <p:nvSpPr>
          <p:cNvPr id="58372" name="Text Box 2">
            <a:extLst>
              <a:ext uri="{FF2B5EF4-FFF2-40B4-BE49-F238E27FC236}">
                <a16:creationId xmlns:a16="http://schemas.microsoft.com/office/drawing/2014/main" id="{C2B94DD1-2CA6-4998-87D0-649E799BCB57}"/>
              </a:ext>
            </a:extLst>
          </p:cNvPr>
          <p:cNvSpPr txBox="1">
            <a:spLocks noChangeArrowheads="1"/>
          </p:cNvSpPr>
          <p:nvPr/>
        </p:nvSpPr>
        <p:spPr bwMode="auto">
          <a:xfrm>
            <a:off x="720000" y="540000"/>
            <a:ext cx="81518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7.2	Speichel und Ästhetik – Behandlungen</a:t>
            </a:r>
            <a:br>
              <a:rPr lang="de-DE" altLang="de-DE" b="1" dirty="0">
                <a:solidFill>
                  <a:srgbClr val="0045B1"/>
                </a:solidFill>
              </a:rPr>
            </a:br>
            <a:r>
              <a:rPr lang="de-DE" altLang="de-DE" b="1" dirty="0">
                <a:solidFill>
                  <a:srgbClr val="0045B1"/>
                </a:solidFill>
              </a:rPr>
              <a:t>7.2.1	Änderung der Kosmetik-Verordnung</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400" y="3429000"/>
            <a:ext cx="1950368" cy="2749579"/>
          </a:xfrm>
          <a:prstGeom prst="rect">
            <a:avLst/>
          </a:prstGeom>
        </p:spPr>
      </p:pic>
    </p:spTree>
    <p:extLst>
      <p:ext uri="{BB962C8B-B14F-4D97-AF65-F5344CB8AC3E}">
        <p14:creationId xmlns:p14="http://schemas.microsoft.com/office/powerpoint/2010/main" val="2023133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7D102647-599D-4F24-906C-616A889545A2}"/>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20FB3FB1-BD50-4693-B73F-BE7EA9157FF9}" type="slidenum">
              <a:rPr lang="en-US" altLang="de-DE" sz="1400">
                <a:latin typeface="Arial" panose="020B0604020202020204" pitchFamily="34" charset="0"/>
              </a:rPr>
              <a:pPr/>
              <a:t>54</a:t>
            </a:fld>
            <a:endParaRPr lang="en-US" altLang="de-DE" sz="1400">
              <a:solidFill>
                <a:srgbClr val="0040A6"/>
              </a:solidFill>
              <a:latin typeface="Arial" panose="020B0604020202020204" pitchFamily="34" charset="0"/>
            </a:endParaRPr>
          </a:p>
        </p:txBody>
      </p:sp>
      <p:sp>
        <p:nvSpPr>
          <p:cNvPr id="59395" name="Rectangle 2">
            <a:extLst>
              <a:ext uri="{FF2B5EF4-FFF2-40B4-BE49-F238E27FC236}">
                <a16:creationId xmlns:a16="http://schemas.microsoft.com/office/drawing/2014/main" id="{8A0CC7D7-B163-4BB6-B31A-EBF2801AEE6E}"/>
              </a:ext>
            </a:extLst>
          </p:cNvPr>
          <p:cNvSpPr>
            <a:spLocks noGrp="1" noChangeArrowheads="1"/>
          </p:cNvSpPr>
          <p:nvPr>
            <p:ph type="title"/>
          </p:nvPr>
        </p:nvSpPr>
        <p:spPr>
          <a:xfrm>
            <a:off x="720000" y="540000"/>
            <a:ext cx="8610600" cy="839787"/>
          </a:xfrm>
        </p:spPr>
        <p:txBody>
          <a:bodyPr/>
          <a:lstStyle/>
          <a:p>
            <a:pPr eaLnBrk="1" hangingPunct="1"/>
            <a:r>
              <a:rPr lang="de-DE" altLang="de-DE" dirty="0"/>
              <a:t>7.2	Speichel und Ästhetik – Behandlungen</a:t>
            </a:r>
            <a:br>
              <a:rPr lang="de-DE" altLang="de-DE" dirty="0"/>
            </a:br>
            <a:r>
              <a:rPr lang="de-DE" altLang="de-DE" dirty="0"/>
              <a:t>7.2.2	Verschiedene </a:t>
            </a:r>
            <a:r>
              <a:rPr lang="de-DE" altLang="de-DE" dirty="0" err="1"/>
              <a:t>Bleaching</a:t>
            </a:r>
            <a:r>
              <a:rPr lang="de-DE" altLang="de-DE" dirty="0"/>
              <a:t>-Verfahren</a:t>
            </a:r>
          </a:p>
        </p:txBody>
      </p:sp>
      <p:sp>
        <p:nvSpPr>
          <p:cNvPr id="59401" name="Rectangle 13">
            <a:extLst>
              <a:ext uri="{FF2B5EF4-FFF2-40B4-BE49-F238E27FC236}">
                <a16:creationId xmlns:a16="http://schemas.microsoft.com/office/drawing/2014/main" id="{F0811C21-0DB0-4398-870A-1A6062133441}"/>
              </a:ext>
            </a:extLst>
          </p:cNvPr>
          <p:cNvSpPr>
            <a:spLocks noChangeArrowheads="1"/>
          </p:cNvSpPr>
          <p:nvPr/>
        </p:nvSpPr>
        <p:spPr bwMode="auto">
          <a:xfrm>
            <a:off x="1634400" y="1628775"/>
            <a:ext cx="8154988"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800" b="1" dirty="0"/>
              <a:t>Walking-</a:t>
            </a:r>
            <a:r>
              <a:rPr lang="de-DE" altLang="de-DE" sz="1800" b="1" dirty="0" err="1"/>
              <a:t>Bleaching</a:t>
            </a:r>
            <a:r>
              <a:rPr lang="de-DE" altLang="de-DE" sz="1800" b="1" dirty="0"/>
              <a:t>:</a:t>
            </a:r>
            <a:r>
              <a:rPr lang="de-DE" altLang="de-DE" sz="1800" dirty="0"/>
              <a:t> Ist ein einzelner, </a:t>
            </a:r>
            <a:r>
              <a:rPr lang="de-DE" altLang="de-DE" sz="1800" dirty="0" err="1"/>
              <a:t>devitaler</a:t>
            </a:r>
            <a:r>
              <a:rPr lang="de-DE" altLang="de-DE" sz="1800" dirty="0"/>
              <a:t> (abgestorbener, „toter“) Zahn aufzuhellen, wird die Krone des Zahnes dazu geöffnet und ein geeignetes Mittel  in die Höhle eingebracht. Der Zahn wird wieder provisorisch verschlossen und das Aufhellungsmittel für einen oder mehrere Tage im Zahn belassen, nach Entfernung des Aufhellungsmittels wird die Krone wieder dauerhaft versiegelt.</a:t>
            </a:r>
            <a:endParaRPr lang="de-DE" altLang="de-DE" sz="1800" b="1" dirty="0"/>
          </a:p>
          <a:p>
            <a:pPr>
              <a:spcBef>
                <a:spcPct val="50000"/>
              </a:spcBef>
              <a:buFontTx/>
              <a:buNone/>
            </a:pPr>
            <a:r>
              <a:rPr lang="de-DE" altLang="de-DE" sz="1800" b="1" dirty="0"/>
              <a:t>Home-</a:t>
            </a:r>
            <a:r>
              <a:rPr lang="de-DE" altLang="de-DE" sz="1800" b="1" dirty="0" err="1"/>
              <a:t>Bleaching</a:t>
            </a:r>
            <a:r>
              <a:rPr lang="de-DE" altLang="de-DE" sz="1800" b="1" dirty="0"/>
              <a:t>:</a:t>
            </a:r>
            <a:r>
              <a:rPr lang="de-DE" altLang="de-DE" sz="1800" dirty="0"/>
              <a:t> unter zahnärztlicher Kontrolle, zu Hause (Paint-on, </a:t>
            </a:r>
            <a:br>
              <a:rPr lang="de-DE" altLang="de-DE" sz="1800" dirty="0"/>
            </a:br>
            <a:r>
              <a:rPr lang="de-DE" altLang="de-DE" sz="1800" dirty="0"/>
              <a:t>konfektionierte oder individuelle Schiene), niedrig konzentriert.</a:t>
            </a:r>
            <a:br>
              <a:rPr lang="de-DE" altLang="de-DE" sz="1800" dirty="0"/>
            </a:br>
            <a:r>
              <a:rPr lang="de-DE" altLang="de-DE" sz="1800" dirty="0"/>
              <a:t>Es empfiehlt sich, vorab eine PZR in der Praxis durchzuführen.</a:t>
            </a:r>
          </a:p>
          <a:p>
            <a:pPr>
              <a:spcBef>
                <a:spcPct val="50000"/>
              </a:spcBef>
              <a:buFontTx/>
              <a:buNone/>
            </a:pPr>
            <a:endParaRPr lang="de-DE" altLang="de-DE" sz="1800" dirty="0"/>
          </a:p>
        </p:txBody>
      </p:sp>
    </p:spTree>
    <p:extLst>
      <p:ext uri="{BB962C8B-B14F-4D97-AF65-F5344CB8AC3E}">
        <p14:creationId xmlns:p14="http://schemas.microsoft.com/office/powerpoint/2010/main" val="260499636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7D102647-599D-4F24-906C-616A889545A2}"/>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20FB3FB1-BD50-4693-B73F-BE7EA9157FF9}" type="slidenum">
              <a:rPr lang="en-US" altLang="de-DE" sz="1400">
                <a:latin typeface="Arial" panose="020B0604020202020204" pitchFamily="34" charset="0"/>
              </a:rPr>
              <a:pPr/>
              <a:t>55</a:t>
            </a:fld>
            <a:endParaRPr lang="en-US" altLang="de-DE" sz="1400">
              <a:solidFill>
                <a:srgbClr val="0040A6"/>
              </a:solidFill>
              <a:latin typeface="Arial" panose="020B0604020202020204" pitchFamily="34" charset="0"/>
            </a:endParaRPr>
          </a:p>
        </p:txBody>
      </p:sp>
      <p:sp>
        <p:nvSpPr>
          <p:cNvPr id="59395" name="Rectangle 2">
            <a:extLst>
              <a:ext uri="{FF2B5EF4-FFF2-40B4-BE49-F238E27FC236}">
                <a16:creationId xmlns:a16="http://schemas.microsoft.com/office/drawing/2014/main" id="{8A0CC7D7-B163-4BB6-B31A-EBF2801AEE6E}"/>
              </a:ext>
            </a:extLst>
          </p:cNvPr>
          <p:cNvSpPr>
            <a:spLocks noGrp="1" noChangeArrowheads="1"/>
          </p:cNvSpPr>
          <p:nvPr>
            <p:ph type="title"/>
          </p:nvPr>
        </p:nvSpPr>
        <p:spPr>
          <a:xfrm>
            <a:off x="720000" y="540000"/>
            <a:ext cx="8610600" cy="839787"/>
          </a:xfrm>
        </p:spPr>
        <p:txBody>
          <a:bodyPr/>
          <a:lstStyle/>
          <a:p>
            <a:pPr eaLnBrk="1" hangingPunct="1"/>
            <a:r>
              <a:rPr lang="de-DE" altLang="de-DE" dirty="0"/>
              <a:t>7.2	Speichel und Ästhetik – Behandlungen</a:t>
            </a:r>
            <a:br>
              <a:rPr lang="de-DE" altLang="de-DE" dirty="0"/>
            </a:br>
            <a:r>
              <a:rPr lang="de-DE" altLang="de-DE" dirty="0"/>
              <a:t>7.2.2	Verschiedene </a:t>
            </a:r>
            <a:r>
              <a:rPr lang="de-DE" altLang="de-DE" dirty="0" err="1"/>
              <a:t>Bleaching</a:t>
            </a:r>
            <a:r>
              <a:rPr lang="de-DE" altLang="de-DE" dirty="0"/>
              <a:t>-Verfahren</a:t>
            </a:r>
          </a:p>
        </p:txBody>
      </p:sp>
      <p:sp>
        <p:nvSpPr>
          <p:cNvPr id="59401" name="Rectangle 13">
            <a:extLst>
              <a:ext uri="{FF2B5EF4-FFF2-40B4-BE49-F238E27FC236}">
                <a16:creationId xmlns:a16="http://schemas.microsoft.com/office/drawing/2014/main" id="{F0811C21-0DB0-4398-870A-1A6062133441}"/>
              </a:ext>
            </a:extLst>
          </p:cNvPr>
          <p:cNvSpPr>
            <a:spLocks noChangeArrowheads="1"/>
          </p:cNvSpPr>
          <p:nvPr/>
        </p:nvSpPr>
        <p:spPr bwMode="auto">
          <a:xfrm>
            <a:off x="1634400" y="1628775"/>
            <a:ext cx="8154988"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668338" algn="l"/>
                <a:tab pos="5337175" algn="l"/>
              </a:tabLst>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800" b="1" dirty="0"/>
              <a:t>In-Office-</a:t>
            </a:r>
            <a:r>
              <a:rPr lang="de-DE" altLang="de-DE" sz="1800" b="1" dirty="0" err="1"/>
              <a:t>Bleaching</a:t>
            </a:r>
            <a:r>
              <a:rPr lang="de-DE" altLang="de-DE" sz="1800" b="1" dirty="0"/>
              <a:t>:</a:t>
            </a:r>
            <a:r>
              <a:rPr lang="de-DE" altLang="de-DE" sz="1800" dirty="0"/>
              <a:t> in der zahnärztlichen Praxis mit hoch dosierten Oxydationsmitteln – eventuell kombiniert mit Licht oder Laser.</a:t>
            </a:r>
          </a:p>
          <a:p>
            <a:pPr>
              <a:spcBef>
                <a:spcPct val="50000"/>
              </a:spcBef>
              <a:buFontTx/>
              <a:buNone/>
            </a:pPr>
            <a:endParaRPr lang="de-DE" altLang="de-DE" sz="1800" dirty="0"/>
          </a:p>
        </p:txBody>
      </p:sp>
      <p:sp>
        <p:nvSpPr>
          <p:cNvPr id="16" name="Rectangle 9">
            <a:extLst>
              <a:ext uri="{FF2B5EF4-FFF2-40B4-BE49-F238E27FC236}">
                <a16:creationId xmlns:a16="http://schemas.microsoft.com/office/drawing/2014/main" id="{0AC75425-72F2-4FA5-8AB7-06767D9BFFAD}"/>
              </a:ext>
            </a:extLst>
          </p:cNvPr>
          <p:cNvSpPr>
            <a:spLocks noChangeArrowheads="1"/>
          </p:cNvSpPr>
          <p:nvPr/>
        </p:nvSpPr>
        <p:spPr bwMode="auto">
          <a:xfrm>
            <a:off x="3359870" y="5373216"/>
            <a:ext cx="444803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sz="1000" dirty="0"/>
              <a:t>Zahnverfärbung vor (a) und nach (b) </a:t>
            </a:r>
            <a:r>
              <a:rPr lang="de-DE" altLang="de-DE" sz="1000" dirty="0" err="1"/>
              <a:t>Bleaching</a:t>
            </a:r>
            <a:r>
              <a:rPr lang="de-DE" altLang="de-DE" sz="1000" dirty="0"/>
              <a:t>. (Fotos: Lutz </a:t>
            </a:r>
            <a:r>
              <a:rPr lang="de-DE" altLang="de-DE" sz="1000" dirty="0" err="1"/>
              <a:t>Laurisch</a:t>
            </a:r>
            <a:r>
              <a:rPr lang="de-DE" altLang="de-DE" sz="1000" dirty="0"/>
              <a:t>)</a:t>
            </a:r>
          </a:p>
        </p:txBody>
      </p:sp>
      <p:sp>
        <p:nvSpPr>
          <p:cNvPr id="17" name="Rectangle 9">
            <a:extLst>
              <a:ext uri="{FF2B5EF4-FFF2-40B4-BE49-F238E27FC236}">
                <a16:creationId xmlns:a16="http://schemas.microsoft.com/office/drawing/2014/main" id="{A0B5B917-731F-43D1-B1F2-707A086B0836}"/>
              </a:ext>
            </a:extLst>
          </p:cNvPr>
          <p:cNvSpPr>
            <a:spLocks noChangeArrowheads="1"/>
          </p:cNvSpPr>
          <p:nvPr/>
        </p:nvSpPr>
        <p:spPr bwMode="auto">
          <a:xfrm>
            <a:off x="2783608" y="2565028"/>
            <a:ext cx="1800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sz="1000" dirty="0"/>
              <a:t>a</a:t>
            </a:r>
          </a:p>
        </p:txBody>
      </p:sp>
      <p:sp>
        <p:nvSpPr>
          <p:cNvPr id="18" name="Rectangle 9">
            <a:extLst>
              <a:ext uri="{FF2B5EF4-FFF2-40B4-BE49-F238E27FC236}">
                <a16:creationId xmlns:a16="http://schemas.microsoft.com/office/drawing/2014/main" id="{87565C52-7FE1-4866-A7E2-2E57F0333E38}"/>
              </a:ext>
            </a:extLst>
          </p:cNvPr>
          <p:cNvSpPr>
            <a:spLocks noChangeArrowheads="1"/>
          </p:cNvSpPr>
          <p:nvPr/>
        </p:nvSpPr>
        <p:spPr bwMode="auto">
          <a:xfrm>
            <a:off x="6384033" y="2565028"/>
            <a:ext cx="1800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r>
              <a:rPr lang="de-DE" altLang="de-DE" sz="1000" dirty="0"/>
              <a:t> b</a:t>
            </a:r>
          </a:p>
        </p:txBody>
      </p:sp>
      <p:pic>
        <p:nvPicPr>
          <p:cNvPr id="19" name="Grafik 18" descr="Ein Bild, das drinnen, Pink, Essen, Mund enthält.&#10;&#10;Automatisch generierte Beschreibung">
            <a:extLst>
              <a:ext uri="{FF2B5EF4-FFF2-40B4-BE49-F238E27FC236}">
                <a16:creationId xmlns:a16="http://schemas.microsoft.com/office/drawing/2014/main" id="{5382777A-84E7-40E6-8180-963A46B43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968" y="2852936"/>
            <a:ext cx="3265959" cy="2171514"/>
          </a:xfrm>
          <a:prstGeom prst="rect">
            <a:avLst/>
          </a:prstGeom>
          <a:effectLst>
            <a:outerShdw blurRad="292100" dist="139700" dir="2700000" algn="ctr" rotWithShape="0">
              <a:srgbClr val="000000">
                <a:alpha val="65000"/>
              </a:srgbClr>
            </a:outerShdw>
          </a:effectLst>
        </p:spPr>
      </p:pic>
      <p:pic>
        <p:nvPicPr>
          <p:cNvPr id="20" name="Grafik 19" descr="Ein Bild, das drinnen, Essen, schließen, Tisch enthält.&#10;&#10;Automatisch generierte Beschreibung">
            <a:extLst>
              <a:ext uri="{FF2B5EF4-FFF2-40B4-BE49-F238E27FC236}">
                <a16:creationId xmlns:a16="http://schemas.microsoft.com/office/drawing/2014/main" id="{5F12AC87-3AC9-4458-9106-18096843C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751" y="2852936"/>
            <a:ext cx="3268949" cy="2171515"/>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90560549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F354D0-F3B2-46CB-93E2-F7D3E36B2304}"/>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1363A333-1D9E-4B2C-97D0-92846F7AC131}" type="slidenum">
              <a:rPr lang="en-US" altLang="de-DE" sz="1400">
                <a:latin typeface="Arial" panose="020B0604020202020204" pitchFamily="34" charset="0"/>
              </a:rPr>
              <a:pPr/>
              <a:t>56</a:t>
            </a:fld>
            <a:endParaRPr lang="en-US" altLang="de-DE" sz="1400">
              <a:solidFill>
                <a:srgbClr val="0040A6"/>
              </a:solidFill>
              <a:latin typeface="Arial" panose="020B0604020202020204" pitchFamily="34" charset="0"/>
            </a:endParaRPr>
          </a:p>
        </p:txBody>
      </p:sp>
      <p:sp>
        <p:nvSpPr>
          <p:cNvPr id="60419" name="Rectangle 2">
            <a:extLst>
              <a:ext uri="{FF2B5EF4-FFF2-40B4-BE49-F238E27FC236}">
                <a16:creationId xmlns:a16="http://schemas.microsoft.com/office/drawing/2014/main" id="{F80CC909-BF30-4FCA-B1B9-CDFF8C224492}"/>
              </a:ext>
            </a:extLst>
          </p:cNvPr>
          <p:cNvSpPr>
            <a:spLocks noGrp="1" noChangeArrowheads="1"/>
          </p:cNvSpPr>
          <p:nvPr>
            <p:ph type="title"/>
          </p:nvPr>
        </p:nvSpPr>
        <p:spPr>
          <a:xfrm>
            <a:off x="720000" y="540000"/>
            <a:ext cx="8610600" cy="839787"/>
          </a:xfrm>
        </p:spPr>
        <p:txBody>
          <a:bodyPr/>
          <a:lstStyle/>
          <a:p>
            <a:pPr eaLnBrk="1" hangingPunct="1"/>
            <a:r>
              <a:rPr lang="de-DE" altLang="de-DE" dirty="0"/>
              <a:t>7.2	Speichel und Ästhetik – Behandlungen</a:t>
            </a:r>
            <a:br>
              <a:rPr lang="de-DE" altLang="de-DE" dirty="0"/>
            </a:br>
            <a:r>
              <a:rPr lang="de-DE" altLang="de-DE" dirty="0"/>
              <a:t>7.2.4	</a:t>
            </a:r>
            <a:r>
              <a:rPr lang="de-DE" altLang="de-DE" dirty="0" err="1"/>
              <a:t>Bleaching</a:t>
            </a:r>
            <a:r>
              <a:rPr lang="de-DE" altLang="de-DE" dirty="0"/>
              <a:t> – was ist zu beachten?</a:t>
            </a:r>
          </a:p>
        </p:txBody>
      </p:sp>
      <p:sp>
        <p:nvSpPr>
          <p:cNvPr id="495619" name="Rectangle 13">
            <a:extLst>
              <a:ext uri="{FF2B5EF4-FFF2-40B4-BE49-F238E27FC236}">
                <a16:creationId xmlns:a16="http://schemas.microsoft.com/office/drawing/2014/main" id="{D1E739D4-4B45-42E7-9A10-5C8CA1A7256F}"/>
              </a:ext>
            </a:extLst>
          </p:cNvPr>
          <p:cNvSpPr>
            <a:spLocks noChangeArrowheads="1"/>
          </p:cNvSpPr>
          <p:nvPr/>
        </p:nvSpPr>
        <p:spPr bwMode="auto">
          <a:xfrm>
            <a:off x="1634400" y="1626085"/>
            <a:ext cx="8154987" cy="3805237"/>
          </a:xfrm>
          <a:prstGeom prst="rect">
            <a:avLst/>
          </a:prstGeom>
          <a:noFill/>
          <a:ln w="9525">
            <a:noFill/>
            <a:miter lim="800000"/>
            <a:headEnd/>
            <a:tailEnd/>
          </a:ln>
        </p:spPr>
        <p:txBody>
          <a:bodyPr lIns="0" tIns="0" rIns="0" bIns="0"/>
          <a:lstStyle/>
          <a:p>
            <a:pPr marL="193675" indent="-193675" eaLnBrk="0" hangingPunct="0">
              <a:tabLst>
                <a:tab pos="668338" algn="l"/>
                <a:tab pos="5337175" algn="l"/>
              </a:tabLst>
              <a:defRPr/>
            </a:pPr>
            <a:r>
              <a:rPr lang="de-DE" sz="1800" b="1" dirty="0">
                <a:latin typeface="Arial" charset="0"/>
                <a:ea typeface="ヒラギノ角ゴ Pro W3" pitchFamily="1" charset="-128"/>
                <a:cs typeface="+mn-cs"/>
                <a:sym typeface="Wingdings 3" pitchFamily="1" charset="2"/>
              </a:rPr>
              <a:t>In folgenden Situationen ist </a:t>
            </a:r>
            <a:r>
              <a:rPr lang="de-DE" sz="1800" b="1" dirty="0" err="1">
                <a:latin typeface="Arial" charset="0"/>
                <a:ea typeface="ヒラギノ角ゴ Pro W3" pitchFamily="1" charset="-128"/>
                <a:cs typeface="+mn-cs"/>
                <a:sym typeface="Wingdings 3" pitchFamily="1" charset="2"/>
              </a:rPr>
              <a:t>Bleaching</a:t>
            </a:r>
            <a:r>
              <a:rPr lang="de-DE" sz="1800" b="1" dirty="0">
                <a:latin typeface="Arial" charset="0"/>
                <a:ea typeface="ヒラギノ角ゴ Pro W3" pitchFamily="1" charset="-128"/>
                <a:cs typeface="+mn-cs"/>
                <a:sym typeface="Wingdings 3" pitchFamily="1" charset="2"/>
              </a:rPr>
              <a:t> kontraindiziert:</a:t>
            </a:r>
          </a:p>
          <a:p>
            <a:pPr marL="193675" indent="-193675" eaLnBrk="0" hangingPunct="0">
              <a:tabLst>
                <a:tab pos="668338" algn="l"/>
                <a:tab pos="5337175" algn="l"/>
              </a:tabLst>
              <a:defRPr/>
            </a:pPr>
            <a:endParaRPr lang="de-DE" sz="1800" b="1" dirty="0">
              <a:latin typeface="Arial" charset="0"/>
              <a:ea typeface="ヒラギノ角ゴ Pro W3" pitchFamily="1" charset="-128"/>
              <a:cs typeface="+mn-cs"/>
              <a:sym typeface="Wingdings 3" pitchFamily="1" charset="2"/>
            </a:endParaRPr>
          </a:p>
          <a:p>
            <a:pPr marL="193675" indent="-193675" eaLnBrk="0" hangingPunct="0">
              <a:buFont typeface="Wingdings" pitchFamily="1"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Brücken, Kronen, </a:t>
            </a:r>
            <a:r>
              <a:rPr lang="de-DE" sz="1800" dirty="0" err="1">
                <a:latin typeface="Arial" charset="0"/>
                <a:ea typeface="ヒラギノ角ゴ Pro W3" pitchFamily="1" charset="-128"/>
                <a:cs typeface="+mn-cs"/>
                <a:sym typeface="Wingdings 3" pitchFamily="1" charset="2"/>
              </a:rPr>
              <a:t>Veneers</a:t>
            </a:r>
            <a:r>
              <a:rPr lang="de-DE" sz="1800" dirty="0">
                <a:latin typeface="Arial" charset="0"/>
                <a:ea typeface="ヒラギノ角ゴ Pro W3" pitchFamily="1" charset="-128"/>
                <a:cs typeface="+mn-cs"/>
                <a:sym typeface="Wingdings 3" pitchFamily="1" charset="2"/>
              </a:rPr>
              <a:t> etc.</a:t>
            </a:r>
          </a:p>
          <a:p>
            <a:pPr marL="193675" indent="-193675" eaLnBrk="0" hangingPunct="0">
              <a:buFont typeface="Wingdings" pitchFamily="1"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Stark beanspruchte Zähne (z. B. </a:t>
            </a:r>
            <a:r>
              <a:rPr lang="de-DE" sz="1800" dirty="0" err="1">
                <a:latin typeface="Arial" charset="0"/>
                <a:ea typeface="ヒラギノ角ゴ Pro W3" pitchFamily="1" charset="-128"/>
                <a:cs typeface="+mn-cs"/>
                <a:sym typeface="Wingdings 3" pitchFamily="1" charset="2"/>
              </a:rPr>
              <a:t>abradierte</a:t>
            </a:r>
            <a:r>
              <a:rPr lang="de-DE" sz="1800" dirty="0">
                <a:latin typeface="Arial" charset="0"/>
                <a:ea typeface="ヒラギノ角ゴ Pro W3" pitchFamily="1" charset="-128"/>
                <a:cs typeface="+mn-cs"/>
                <a:sym typeface="Wingdings 3" pitchFamily="1" charset="2"/>
              </a:rPr>
              <a:t> Frontzähne, </a:t>
            </a:r>
            <a:br>
              <a:rPr lang="de-DE" sz="1800" dirty="0">
                <a:latin typeface="Arial" charset="0"/>
                <a:ea typeface="ヒラギノ角ゴ Pro W3" pitchFamily="1" charset="-128"/>
                <a:cs typeface="+mn-cs"/>
                <a:sym typeface="Wingdings 3" pitchFamily="1" charset="2"/>
              </a:rPr>
            </a:br>
            <a:r>
              <a:rPr lang="de-DE" sz="1800" dirty="0">
                <a:latin typeface="Arial" charset="0"/>
                <a:ea typeface="ヒラギノ角ゴ Pro W3" pitchFamily="1" charset="-128"/>
                <a:cs typeface="+mn-cs"/>
                <a:sym typeface="Wingdings 3" pitchFamily="1" charset="2"/>
              </a:rPr>
              <a:t>tiefe Schmelzsprünge, „Glaszähne“ etc.)</a:t>
            </a:r>
          </a:p>
          <a:p>
            <a:pPr marL="193675" indent="-193675" eaLnBrk="0" hangingPunct="0">
              <a:buFont typeface="Wingdings" pitchFamily="1"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Schlechte Mundhygiene</a:t>
            </a:r>
          </a:p>
          <a:p>
            <a:pPr marL="193675" indent="-193675" eaLnBrk="0" hangingPunct="0">
              <a:buFont typeface="Wingdings" pitchFamily="1"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Schwangerschaft, Milchgebiss, kieferorthopädische Versorgung</a:t>
            </a:r>
          </a:p>
          <a:p>
            <a:pPr marL="193675" indent="-193675" eaLnBrk="0" hangingPunct="0">
              <a:buFont typeface="Wingdings" pitchFamily="1"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Erosionen</a:t>
            </a:r>
          </a:p>
          <a:p>
            <a:pPr marL="193675" indent="-193675" eaLnBrk="0" hangingPunct="0">
              <a:buFont typeface="Wingdings" pitchFamily="1"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Überempfindliche Zähne (Hypersensitivität)</a:t>
            </a:r>
          </a:p>
          <a:p>
            <a:pPr marL="193675" indent="-193675"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a:p>
            <a:pPr marL="193675" indent="-193675"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p:txBody>
      </p:sp>
      <p:sp>
        <p:nvSpPr>
          <p:cNvPr id="7" name="Rectangle 18">
            <a:extLst>
              <a:ext uri="{FF2B5EF4-FFF2-40B4-BE49-F238E27FC236}">
                <a16:creationId xmlns:a16="http://schemas.microsoft.com/office/drawing/2014/main" id="{29864A68-5F21-4968-9BC9-6404BF4BE55D}"/>
              </a:ext>
            </a:extLst>
          </p:cNvPr>
          <p:cNvSpPr>
            <a:spLocks noChangeArrowheads="1"/>
          </p:cNvSpPr>
          <p:nvPr/>
        </p:nvSpPr>
        <p:spPr bwMode="auto">
          <a:xfrm>
            <a:off x="1634400" y="4725144"/>
            <a:ext cx="7206952" cy="936104"/>
          </a:xfrm>
          <a:prstGeom prst="rect">
            <a:avLst/>
          </a:prstGeom>
          <a:solidFill>
            <a:srgbClr val="F3CCD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8" name="Text Box 19">
            <a:extLst>
              <a:ext uri="{FF2B5EF4-FFF2-40B4-BE49-F238E27FC236}">
                <a16:creationId xmlns:a16="http://schemas.microsoft.com/office/drawing/2014/main" id="{5F579478-2287-4F9F-9F60-2184D1EA3551}"/>
              </a:ext>
            </a:extLst>
          </p:cNvPr>
          <p:cNvSpPr txBox="1">
            <a:spLocks noChangeArrowheads="1"/>
          </p:cNvSpPr>
          <p:nvPr/>
        </p:nvSpPr>
        <p:spPr bwMode="auto">
          <a:xfrm>
            <a:off x="1703512" y="4725145"/>
            <a:ext cx="70714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buNone/>
              <a:tabLst>
                <a:tab pos="668338" algn="l"/>
                <a:tab pos="5337175" algn="l"/>
              </a:tabLst>
              <a:defRPr/>
            </a:pPr>
            <a:r>
              <a:rPr lang="de-DE" sz="1800" b="1" dirty="0">
                <a:latin typeface="Arial" charset="0"/>
                <a:ea typeface="ヒラギノ角ゴ Pro W3" pitchFamily="1" charset="-128"/>
                <a:sym typeface="Wingdings 3" pitchFamily="1" charset="2"/>
              </a:rPr>
              <a:t>Speichelstimulation – beispielsweise durch das Kauen von zuckerfreiem Kaugummi zur Zahnpflege – kann helfen, der Anlagerung von Farbstoffen vorzubeugen. </a:t>
            </a:r>
            <a:endParaRPr lang="de-DE" sz="1800" dirty="0">
              <a:latin typeface="Arial" charset="0"/>
              <a:ea typeface="ヒラギノ角ゴ Pro W3" pitchFamily="1" charset="-128"/>
              <a:sym typeface="Wingdings 3" pitchFamily="1" charset="2"/>
            </a:endParaRPr>
          </a:p>
          <a:p>
            <a:pPr>
              <a:spcBef>
                <a:spcPct val="0"/>
              </a:spcBef>
              <a:buFontTx/>
              <a:buNone/>
            </a:pPr>
            <a:endParaRPr lang="de-DE" altLang="de-DE" sz="1800" b="1" dirty="0"/>
          </a:p>
        </p:txBody>
      </p:sp>
      <p:pic>
        <p:nvPicPr>
          <p:cNvPr id="6" name="Picture 23" descr="Macintosh HD:AT Kunden:Kommed:080710 SalivaDent_Praxispersonal:SalivaDent_2009____PPT-Präsentation:Abbildungen Präsentation:Ausrufezeichen.png">
            <a:extLst>
              <a:ext uri="{FF2B5EF4-FFF2-40B4-BE49-F238E27FC236}">
                <a16:creationId xmlns:a16="http://schemas.microsoft.com/office/drawing/2014/main" id="{D6FCCB24-3BEA-4153-9226-CF58542B294C}"/>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5288" y="4509121"/>
            <a:ext cx="3683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0">
            <a:extLst>
              <a:ext uri="{FF2B5EF4-FFF2-40B4-BE49-F238E27FC236}">
                <a16:creationId xmlns:a16="http://schemas.microsoft.com/office/drawing/2014/main" id="{9E23C617-A58A-C4CA-EC85-75170150109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8610"/>
          <a:stretch>
            <a:fillRect/>
          </a:stretch>
        </p:blipFill>
        <p:spPr bwMode="auto">
          <a:xfrm>
            <a:off x="0" y="-172509"/>
            <a:ext cx="12192000" cy="720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8B1C5AB8-1924-41DD-BF37-408A267BB70B}"/>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A0E41515-48FB-4555-A9A8-6854C98FF8A6}" type="slidenum">
              <a:rPr lang="en-US" altLang="de-DE" sz="1400">
                <a:latin typeface="Arial" panose="020B0604020202020204" pitchFamily="34" charset="0"/>
              </a:rPr>
              <a:pPr/>
              <a:t>57</a:t>
            </a:fld>
            <a:endParaRPr lang="en-US" altLang="de-DE" sz="1400">
              <a:solidFill>
                <a:srgbClr val="0040A6"/>
              </a:solidFill>
              <a:latin typeface="Arial" panose="020B0604020202020204" pitchFamily="34" charset="0"/>
            </a:endParaRPr>
          </a:p>
        </p:txBody>
      </p:sp>
      <p:sp>
        <p:nvSpPr>
          <p:cNvPr id="61444" name="Rectangle 3">
            <a:extLst>
              <a:ext uri="{FF2B5EF4-FFF2-40B4-BE49-F238E27FC236}">
                <a16:creationId xmlns:a16="http://schemas.microsoft.com/office/drawing/2014/main" id="{43C9E5B9-B420-4A70-BFDB-14F8A7197E13}"/>
              </a:ext>
            </a:extLst>
          </p:cNvPr>
          <p:cNvSpPr>
            <a:spLocks noGrp="1" noChangeArrowheads="1"/>
          </p:cNvSpPr>
          <p:nvPr>
            <p:ph type="title"/>
          </p:nvPr>
        </p:nvSpPr>
        <p:spPr>
          <a:xfrm>
            <a:off x="720000" y="540000"/>
            <a:ext cx="8153400" cy="1309687"/>
          </a:xfrm>
        </p:spPr>
        <p:txBody>
          <a:bodyPr/>
          <a:lstStyle/>
          <a:p>
            <a:pPr defTabSz="452438" eaLnBrk="1" hangingPunct="1"/>
            <a:r>
              <a:rPr lang="de-DE" altLang="de-DE" dirty="0"/>
              <a:t>Zusatzthema: </a:t>
            </a:r>
            <a:br>
              <a:rPr lang="de-DE" altLang="de-DE" dirty="0"/>
            </a:br>
            <a:r>
              <a:rPr lang="de-DE" altLang="de-DE" dirty="0"/>
              <a:t>8	</a:t>
            </a:r>
            <a:r>
              <a:rPr lang="en-GB" altLang="de-DE" dirty="0" err="1"/>
              <a:t>Speichel</a:t>
            </a:r>
            <a:r>
              <a:rPr lang="en-GB" altLang="de-DE" dirty="0"/>
              <a:t> und </a:t>
            </a:r>
            <a:r>
              <a:rPr lang="en-GB" altLang="de-DE" dirty="0" err="1"/>
              <a:t>kieferorthopädische</a:t>
            </a:r>
            <a:r>
              <a:rPr lang="en-GB" altLang="de-DE" dirty="0"/>
              <a:t> </a:t>
            </a:r>
            <a:r>
              <a:rPr lang="en-GB" altLang="de-DE" dirty="0" err="1"/>
              <a:t>Apparaturen</a:t>
            </a:r>
            <a:br>
              <a:rPr lang="en-GB" altLang="de-DE" dirty="0"/>
            </a:br>
            <a:r>
              <a:rPr lang="en-GB" altLang="de-DE" dirty="0"/>
              <a:t>	</a:t>
            </a:r>
            <a:br>
              <a:rPr lang="en-GB" altLang="de-DE" dirty="0">
                <a:solidFill>
                  <a:schemeClr val="tx1"/>
                </a:solidFill>
              </a:rPr>
            </a:br>
            <a:endParaRPr lang="de-DE" altLang="de-DE" dirty="0">
              <a:solidFill>
                <a:schemeClr val="tx1"/>
              </a:solidFill>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526ABD-0E31-435A-9674-3CAFBF76FBE1}"/>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pPr>
              <a:defRPr/>
            </a:pPr>
            <a:fld id="{60712796-E1A1-46FD-9FED-46E5649441D1}" type="slidenum">
              <a:rPr lang="en-US" altLang="de-DE" sz="1400">
                <a:solidFill>
                  <a:srgbClr val="000000"/>
                </a:solidFill>
                <a:latin typeface="Arial" panose="020B0604020202020204" pitchFamily="34" charset="0"/>
              </a:rPr>
              <a:pPr>
                <a:defRPr/>
              </a:pPr>
              <a:t>58</a:t>
            </a:fld>
            <a:endParaRPr lang="en-US" altLang="de-DE" sz="1400">
              <a:solidFill>
                <a:srgbClr val="0040A6"/>
              </a:solidFill>
              <a:latin typeface="Arial" panose="020B0604020202020204" pitchFamily="34" charset="0"/>
            </a:endParaRPr>
          </a:p>
        </p:txBody>
      </p:sp>
      <p:sp>
        <p:nvSpPr>
          <p:cNvPr id="62467" name="Rectangle 2">
            <a:extLst>
              <a:ext uri="{FF2B5EF4-FFF2-40B4-BE49-F238E27FC236}">
                <a16:creationId xmlns:a16="http://schemas.microsoft.com/office/drawing/2014/main" id="{1A929528-64C3-439E-A3E0-FD5E4838B59A}"/>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None/>
              <a:defRPr/>
            </a:pPr>
            <a:r>
              <a:rPr lang="de-DE" altLang="de-DE" b="1" dirty="0">
                <a:solidFill>
                  <a:srgbClr val="0045B1"/>
                </a:solidFill>
              </a:rPr>
              <a:t>8.1	Risikomanagement bei festsitzenden 	kieferorthopädischen Apparaten	</a:t>
            </a:r>
          </a:p>
        </p:txBody>
      </p:sp>
      <p:sp>
        <p:nvSpPr>
          <p:cNvPr id="473091" name="Rectangle 13">
            <a:extLst>
              <a:ext uri="{FF2B5EF4-FFF2-40B4-BE49-F238E27FC236}">
                <a16:creationId xmlns:a16="http://schemas.microsoft.com/office/drawing/2014/main" id="{A7DA275C-5C67-4B52-91D9-E50AA431FAAC}"/>
              </a:ext>
            </a:extLst>
          </p:cNvPr>
          <p:cNvSpPr>
            <a:spLocks noChangeArrowheads="1"/>
          </p:cNvSpPr>
          <p:nvPr/>
        </p:nvSpPr>
        <p:spPr bwMode="auto">
          <a:xfrm>
            <a:off x="1634400" y="1681164"/>
            <a:ext cx="8154987"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Gefahrenquelle </a:t>
            </a:r>
            <a:r>
              <a:rPr lang="de-DE" sz="1800" b="1" dirty="0">
                <a:latin typeface="Arial" charset="0"/>
                <a:ea typeface="ヒラギノ角ゴ Pro W3" pitchFamily="1" charset="-128"/>
                <a:cs typeface="+mn-cs"/>
                <a:sym typeface="Wingdings 3" pitchFamily="1" charset="2"/>
              </a:rPr>
              <a:t>Biofilmzu</a:t>
            </a:r>
            <a:r>
              <a:rPr lang="de-DE" sz="1800" b="1" dirty="0">
                <a:solidFill>
                  <a:srgbClr val="000000"/>
                </a:solidFill>
                <a:latin typeface="Arial" charset="0"/>
                <a:ea typeface="ヒラギノ角ゴ Pro W3" pitchFamily="1" charset="-128"/>
                <a:cs typeface="+mn-cs"/>
                <a:sym typeface="Wingdings 3" pitchFamily="1" charset="2"/>
              </a:rPr>
              <a:t>nahme (Bogen bis </a:t>
            </a:r>
            <a:r>
              <a:rPr lang="de-DE" sz="1800" b="1" dirty="0" err="1">
                <a:solidFill>
                  <a:srgbClr val="000000"/>
                </a:solidFill>
                <a:latin typeface="Arial" charset="0"/>
                <a:ea typeface="ヒラギノ角ゴ Pro W3" pitchFamily="1" charset="-128"/>
                <a:cs typeface="+mn-cs"/>
                <a:sym typeface="Wingdings 3" pitchFamily="1" charset="2"/>
              </a:rPr>
              <a:t>Sulkus</a:t>
            </a:r>
            <a:r>
              <a:rPr lang="de-DE" sz="1800" b="1" dirty="0">
                <a:solidFill>
                  <a:srgbClr val="000000"/>
                </a:solidFill>
                <a:latin typeface="Arial" charset="0"/>
                <a:ea typeface="ヒラギノ角ゴ Pro W3" pitchFamily="1" charset="-128"/>
                <a:cs typeface="+mn-cs"/>
                <a:sym typeface="Wingdings 3" pitchFamily="1" charset="2"/>
              </a:rPr>
              <a:t>): </a:t>
            </a:r>
          </a:p>
          <a:p>
            <a:pPr marL="188913" indent="-188913"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Entstehung ausgeprägter Retentionsnischen </a:t>
            </a:r>
          </a:p>
          <a:p>
            <a:pPr marL="179388" lvl="1" eaLnBrk="0" hangingPunct="0">
              <a:tabLst>
                <a:tab pos="17938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a:t>
            </a:r>
            <a:r>
              <a:rPr lang="de-DE" sz="1800" dirty="0" err="1">
                <a:solidFill>
                  <a:srgbClr val="000000"/>
                </a:solidFill>
                <a:latin typeface="Arial" charset="0"/>
                <a:ea typeface="ヒラギノ角ゴ Pro W3" pitchFamily="1" charset="-128"/>
                <a:cs typeface="+mn-cs"/>
                <a:sym typeface="Wingdings 3" pitchFamily="1" charset="2"/>
              </a:rPr>
              <a:t>Biofilm</a:t>
            </a:r>
            <a:r>
              <a:rPr lang="de-DE" sz="1800" dirty="0">
                <a:solidFill>
                  <a:srgbClr val="000000"/>
                </a:solidFill>
                <a:latin typeface="Arial" charset="0"/>
                <a:ea typeface="ヒラギノ角ゴ Pro W3" pitchFamily="1" charset="-128"/>
                <a:cs typeface="+mn-cs"/>
                <a:sym typeface="Wingdings 3" pitchFamily="1" charset="2"/>
              </a:rPr>
              <a:t> </a:t>
            </a:r>
            <a:r>
              <a:rPr lang="de-DE" sz="1800" dirty="0">
                <a:latin typeface="Arial" charset="0"/>
                <a:ea typeface="ヒラギノ角ゴ Pro W3" pitchFamily="1" charset="-128"/>
                <a:cs typeface="+mn-cs"/>
                <a:sym typeface="Wingdings 3" pitchFamily="1" charset="2"/>
              </a:rPr>
              <a:t>vor allem im </a:t>
            </a:r>
            <a:r>
              <a:rPr lang="de-DE" sz="1800" dirty="0">
                <a:solidFill>
                  <a:srgbClr val="000000"/>
                </a:solidFill>
                <a:latin typeface="Arial" charset="0"/>
                <a:ea typeface="ヒラギノ角ゴ Pro W3" pitchFamily="1" charset="-128"/>
                <a:cs typeface="+mn-cs"/>
                <a:sym typeface="Wingdings 3" pitchFamily="1" charset="2"/>
              </a:rPr>
              <a:t>Schatten des Bogens und zervikal</a:t>
            </a:r>
          </a:p>
          <a:p>
            <a:pPr marL="179388" lvl="1" eaLnBrk="0" hangingPunct="0">
              <a:tabLst>
                <a:tab pos="17938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Verminderte „Selbstreinigung“ durch fehlenden Mundschleimhautkontakt</a:t>
            </a:r>
          </a:p>
          <a:p>
            <a:pPr marL="179388" lvl="1" eaLnBrk="0" hangingPunct="0">
              <a:tabLst>
                <a:tab pos="17938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Erschwerte Mundhygienebedingungen</a:t>
            </a:r>
          </a:p>
          <a:p>
            <a:pPr marL="179388" lvl="1" eaLnBrk="0" hangingPunct="0">
              <a:tabLst>
                <a:tab pos="17938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PBI und API steigen kontinuierlich an</a:t>
            </a:r>
          </a:p>
          <a:p>
            <a:pPr marL="188913" indent="-188913" eaLnBrk="0" hangingPunct="0">
              <a:buFont typeface="Wingdings" pitchFamily="2" charset="2"/>
              <a:buChar char="§"/>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Vermehrt weiche, faserarme Kost</a:t>
            </a:r>
          </a:p>
          <a:p>
            <a:pPr marL="188913" indent="-188913" eaLnBrk="0" hangingPunct="0">
              <a:buFont typeface="Wingdings" pitchFamily="2" charset="2"/>
              <a:buChar char="§"/>
              <a:tabLst>
                <a:tab pos="668338" algn="l"/>
                <a:tab pos="5337175" algn="l"/>
              </a:tabLst>
              <a:defRPr/>
            </a:pPr>
            <a:r>
              <a:rPr lang="de-DE" altLang="de-DE" sz="1800" kern="0" dirty="0">
                <a:latin typeface="Arial" panose="020B0604020202020204" pitchFamily="34" charset="0"/>
                <a:cs typeface="Arial" panose="020B0604020202020204" pitchFamily="34" charset="0"/>
              </a:rPr>
              <a:t>Konstanter Anstieg der Streptokokkus-</a:t>
            </a:r>
            <a:r>
              <a:rPr lang="de-DE" altLang="de-DE" sz="1800" kern="0" dirty="0" err="1">
                <a:latin typeface="Arial" panose="020B0604020202020204" pitchFamily="34" charset="0"/>
                <a:cs typeface="Arial" panose="020B0604020202020204" pitchFamily="34" charset="0"/>
              </a:rPr>
              <a:t>Mutans</a:t>
            </a:r>
            <a:r>
              <a:rPr lang="de-DE" altLang="de-DE" sz="1800" kern="0" dirty="0">
                <a:latin typeface="Arial" panose="020B0604020202020204" pitchFamily="34" charset="0"/>
                <a:cs typeface="Arial" panose="020B0604020202020204" pitchFamily="34" charset="0"/>
              </a:rPr>
              <a:t>-Zahlen</a:t>
            </a:r>
          </a:p>
          <a:p>
            <a:pPr marL="188913" indent="-188913" eaLnBrk="0" hangingPunct="0">
              <a:buFont typeface="Wingdings" pitchFamily="2" charset="2"/>
              <a:buChar char="§"/>
              <a:tabLst>
                <a:tab pos="668338" algn="l"/>
                <a:tab pos="5337175" algn="l"/>
              </a:tabLst>
              <a:defRPr/>
            </a:pPr>
            <a:r>
              <a:rPr lang="de-DE" altLang="de-DE" sz="1800" kern="0" dirty="0">
                <a:latin typeface="Arial" panose="020B0604020202020204" pitchFamily="34" charset="0"/>
                <a:cs typeface="Arial" panose="020B0604020202020204" pitchFamily="34" charset="0"/>
              </a:rPr>
              <a:t>Erhöhte Laktatproduktion bewirkt Absinken des pH-Wertes</a:t>
            </a:r>
          </a:p>
          <a:p>
            <a:pPr marL="188913" indent="-188913" eaLnBrk="0" hangingPunct="0">
              <a:buFont typeface="Wingdings" pitchFamily="2" charset="2"/>
              <a:buChar char="§"/>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a:p>
            <a:pPr eaLnBrk="0" hangingPunct="0">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a:p>
            <a:pPr eaLnBrk="0" hangingPunct="0">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a:p>
            <a:pPr eaLnBrk="0" hangingPunct="0">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a:p>
            <a:pPr eaLnBrk="0" hangingPunct="0">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a:p>
            <a:pPr eaLnBrk="0" hangingPunct="0">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a:p>
            <a:pPr eaLnBrk="0" hangingPunct="0">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a:p>
            <a:pPr marL="188913" indent="-188913" eaLnBrk="0" hangingPunct="0">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p:txBody>
      </p:sp>
      <p:pic>
        <p:nvPicPr>
          <p:cNvPr id="62469" name="Grafik 1">
            <a:extLst>
              <a:ext uri="{FF2B5EF4-FFF2-40B4-BE49-F238E27FC236}">
                <a16:creationId xmlns:a16="http://schemas.microsoft.com/office/drawing/2014/main" id="{DF134860-B9A0-42E1-B463-E70FFF47488C}"/>
              </a:ext>
            </a:extLst>
          </p:cNvPr>
          <p:cNvPicPr>
            <a:picLocks noChangeAspect="1"/>
          </p:cNvPicPr>
          <p:nvPr/>
        </p:nvPicPr>
        <p:blipFill rotWithShape="1">
          <a:blip r:embed="rId3">
            <a:extLst>
              <a:ext uri="{28A0092B-C50C-407E-A947-70E740481C1C}">
                <a14:useLocalDpi xmlns:a14="http://schemas.microsoft.com/office/drawing/2010/main" val="0"/>
              </a:ext>
            </a:extLst>
          </a:blip>
          <a:srcRect l="9840" t="20351" r="6526" b="20356"/>
          <a:stretch/>
        </p:blipFill>
        <p:spPr bwMode="auto">
          <a:xfrm>
            <a:off x="1634400" y="4630398"/>
            <a:ext cx="2496595" cy="1174867"/>
          </a:xfrm>
          <a:prstGeom prst="rect">
            <a:avLst/>
          </a:prstGeom>
          <a:noFill/>
          <a:ln>
            <a:noFill/>
          </a:ln>
          <a:effectLst>
            <a:outerShdw blurRad="292100" dist="139700" dir="2700000" algn="ctr" rotWithShape="0">
              <a:schemeClr val="tx1">
                <a:alpha val="5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Grafik 2">
            <a:extLst>
              <a:ext uri="{FF2B5EF4-FFF2-40B4-BE49-F238E27FC236}">
                <a16:creationId xmlns:a16="http://schemas.microsoft.com/office/drawing/2014/main" id="{9422671D-4CCF-4029-98BF-5DA31A921316}"/>
              </a:ext>
            </a:extLst>
          </p:cNvPr>
          <p:cNvPicPr>
            <a:picLocks noChangeAspect="1"/>
          </p:cNvPicPr>
          <p:nvPr/>
        </p:nvPicPr>
        <p:blipFill rotWithShape="1">
          <a:blip r:embed="rId4">
            <a:extLst>
              <a:ext uri="{28A0092B-C50C-407E-A947-70E740481C1C}">
                <a14:useLocalDpi xmlns:a14="http://schemas.microsoft.com/office/drawing/2010/main" val="0"/>
              </a:ext>
            </a:extLst>
          </a:blip>
          <a:srcRect l="4925" t="12939" r="1500" b="20356"/>
          <a:stretch/>
        </p:blipFill>
        <p:spPr bwMode="auto">
          <a:xfrm>
            <a:off x="4368854" y="4630398"/>
            <a:ext cx="2480276" cy="1174867"/>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11">
            <a:extLst>
              <a:ext uri="{FF2B5EF4-FFF2-40B4-BE49-F238E27FC236}">
                <a16:creationId xmlns:a16="http://schemas.microsoft.com/office/drawing/2014/main" id="{CB729318-AFAE-435F-AE70-0B7E7D227D39}"/>
              </a:ext>
            </a:extLst>
          </p:cNvPr>
          <p:cNvSpPr txBox="1">
            <a:spLocks noChangeArrowheads="1"/>
          </p:cNvSpPr>
          <p:nvPr/>
        </p:nvSpPr>
        <p:spPr bwMode="auto">
          <a:xfrm>
            <a:off x="1633357" y="5867400"/>
            <a:ext cx="29533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None/>
              <a:defRPr/>
            </a:pPr>
            <a:r>
              <a:rPr lang="de-DE" altLang="de-DE" sz="1000" dirty="0">
                <a:solidFill>
                  <a:srgbClr val="000000"/>
                </a:solidFill>
              </a:rPr>
              <a:t>Ungünstige </a:t>
            </a:r>
            <a:r>
              <a:rPr lang="de-DE" altLang="de-DE" sz="1000" dirty="0"/>
              <a:t>Situation. </a:t>
            </a:r>
            <a:r>
              <a:rPr lang="de-DE" altLang="de-DE" sz="1000" dirty="0">
                <a:solidFill>
                  <a:srgbClr val="000000"/>
                </a:solidFill>
              </a:rPr>
              <a:t>(Fotos: Lutz </a:t>
            </a:r>
            <a:r>
              <a:rPr lang="de-DE" altLang="de-DE" sz="1000" dirty="0" err="1">
                <a:solidFill>
                  <a:srgbClr val="000000"/>
                </a:solidFill>
              </a:rPr>
              <a:t>Laurisch</a:t>
            </a:r>
            <a:r>
              <a:rPr lang="de-DE" altLang="de-DE" sz="1000" dirty="0">
                <a:solidFill>
                  <a:srgbClr val="000000"/>
                </a:solidFill>
              </a:rPr>
              <a:t>) </a:t>
            </a:r>
          </a:p>
        </p:txBody>
      </p:sp>
    </p:spTree>
    <p:extLst>
      <p:ext uri="{BB962C8B-B14F-4D97-AF65-F5344CB8AC3E}">
        <p14:creationId xmlns:p14="http://schemas.microsoft.com/office/powerpoint/2010/main" val="421006906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526ABD-0E31-435A-9674-3CAFBF76FBE1}"/>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pPr>
              <a:defRPr/>
            </a:pPr>
            <a:fld id="{60712796-E1A1-46FD-9FED-46E5649441D1}" type="slidenum">
              <a:rPr lang="en-US" altLang="de-DE" sz="1400">
                <a:latin typeface="Arial" panose="020B0604020202020204" pitchFamily="34" charset="0"/>
              </a:rPr>
              <a:pPr>
                <a:defRPr/>
              </a:pPr>
              <a:t>59</a:t>
            </a:fld>
            <a:endParaRPr lang="en-US" altLang="de-DE" sz="1400">
              <a:latin typeface="Arial" panose="020B0604020202020204" pitchFamily="34" charset="0"/>
            </a:endParaRPr>
          </a:p>
        </p:txBody>
      </p:sp>
      <p:sp>
        <p:nvSpPr>
          <p:cNvPr id="62467" name="Rectangle 2">
            <a:extLst>
              <a:ext uri="{FF2B5EF4-FFF2-40B4-BE49-F238E27FC236}">
                <a16:creationId xmlns:a16="http://schemas.microsoft.com/office/drawing/2014/main" id="{1A929528-64C3-439E-A3E0-FD5E4838B59A}"/>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lvl="0" eaLnBrk="1" hangingPunct="1">
              <a:spcBef>
                <a:spcPct val="0"/>
              </a:spcBef>
              <a:buNone/>
              <a:defRPr/>
            </a:pPr>
            <a:r>
              <a:rPr lang="de-DE" altLang="de-DE" b="1" dirty="0">
                <a:solidFill>
                  <a:srgbClr val="0045B1"/>
                </a:solidFill>
              </a:rPr>
              <a:t>8.1	Risikomanagement bei festsitzenden 	kieferorthopädischen Apparaten </a:t>
            </a:r>
            <a:r>
              <a:rPr lang="de-DE" altLang="de-DE" b="1" dirty="0"/>
              <a:t>	</a:t>
            </a:r>
          </a:p>
        </p:txBody>
      </p:sp>
      <p:sp>
        <p:nvSpPr>
          <p:cNvPr id="473091" name="Rectangle 13">
            <a:extLst>
              <a:ext uri="{FF2B5EF4-FFF2-40B4-BE49-F238E27FC236}">
                <a16:creationId xmlns:a16="http://schemas.microsoft.com/office/drawing/2014/main" id="{A7DA275C-5C67-4B52-91D9-E50AA431FAAC}"/>
              </a:ext>
            </a:extLst>
          </p:cNvPr>
          <p:cNvSpPr>
            <a:spLocks noChangeArrowheads="1"/>
          </p:cNvSpPr>
          <p:nvPr/>
        </p:nvSpPr>
        <p:spPr bwMode="auto">
          <a:xfrm>
            <a:off x="1634400" y="1681164"/>
            <a:ext cx="8154987"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latin typeface="Arial" charset="0"/>
                <a:ea typeface="ヒラギノ角ゴ Pro W3" pitchFamily="1" charset="-128"/>
                <a:cs typeface="+mn-cs"/>
                <a:sym typeface="Wingdings 3" pitchFamily="1" charset="2"/>
              </a:rPr>
              <a:t>Diagnostische Maßnahmen vor </a:t>
            </a:r>
            <a:r>
              <a:rPr lang="de-DE" sz="1800" b="1" dirty="0" err="1">
                <a:latin typeface="Arial" charset="0"/>
                <a:ea typeface="ヒラギノ角ゴ Pro W3" pitchFamily="1" charset="-128"/>
                <a:cs typeface="+mn-cs"/>
                <a:sym typeface="Wingdings 3" pitchFamily="1" charset="2"/>
              </a:rPr>
              <a:t>Bebänderung</a:t>
            </a:r>
            <a:r>
              <a:rPr lang="de-DE" sz="1800" b="1" dirty="0">
                <a:latin typeface="Arial" charset="0"/>
                <a:ea typeface="ヒラギノ角ゴ Pro W3" pitchFamily="1" charset="-128"/>
                <a:cs typeface="+mn-cs"/>
                <a:sym typeface="Wingdings 3" pitchFamily="1" charset="2"/>
              </a:rPr>
              <a:t> / Bekleben: </a:t>
            </a:r>
          </a:p>
          <a:p>
            <a:pPr marL="188913" indent="-188913" eaLnBrk="0" hangingPunct="0">
              <a:tabLst>
                <a:tab pos="668338" algn="l"/>
                <a:tab pos="5337175" algn="l"/>
              </a:tabLst>
              <a:defRPr/>
            </a:pPr>
            <a:endParaRPr lang="de-DE" sz="1800" b="1"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Speicheltest / Ernährungsanamnese</a:t>
            </a:r>
          </a:p>
          <a:p>
            <a:pPr marL="188913" indent="-188913" eaLnBrk="0" hangingPunct="0">
              <a:spcBef>
                <a:spcPts val="648"/>
              </a:spcBef>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Mundhygienestatus (Plaque-Gingivitis)</a:t>
            </a:r>
          </a:p>
          <a:p>
            <a:pPr marL="188913" indent="-188913" eaLnBrk="0" hangingPunct="0">
              <a:spcBef>
                <a:spcPts val="648"/>
              </a:spcBef>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Risikoanalyse und ggf. Beratung / </a:t>
            </a:r>
            <a:r>
              <a:rPr lang="de-DE" sz="1800" dirty="0" err="1">
                <a:latin typeface="Arial" charset="0"/>
                <a:ea typeface="ヒラギノ角ゴ Pro W3" pitchFamily="1" charset="-128"/>
                <a:cs typeface="+mn-cs"/>
                <a:sym typeface="Wingdings 3" pitchFamily="1" charset="2"/>
              </a:rPr>
              <a:t>Prophylaxesitzung</a:t>
            </a:r>
            <a:r>
              <a:rPr lang="de-DE" sz="1800" dirty="0">
                <a:latin typeface="Arial" charset="0"/>
                <a:ea typeface="ヒラギノ角ゴ Pro W3" pitchFamily="1" charset="-128"/>
                <a:cs typeface="+mn-cs"/>
                <a:sym typeface="Wingdings 3" pitchFamily="1" charset="2"/>
              </a:rPr>
              <a:t> / Erfolgskontrolle</a:t>
            </a:r>
          </a:p>
          <a:p>
            <a:pPr marL="188913" indent="-188913" eaLnBrk="0" hangingPunct="0">
              <a:spcBef>
                <a:spcPts val="648"/>
              </a:spcBef>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Beurteilung von </a:t>
            </a:r>
            <a:r>
              <a:rPr lang="de-DE" sz="1800" dirty="0" err="1">
                <a:latin typeface="Arial" charset="0"/>
                <a:ea typeface="ヒラギノ角ゴ Pro W3" pitchFamily="1" charset="-128"/>
                <a:cs typeface="+mn-cs"/>
                <a:sym typeface="Wingdings 3" pitchFamily="1" charset="2"/>
              </a:rPr>
              <a:t>Demineralisationen</a:t>
            </a:r>
            <a:r>
              <a:rPr lang="de-DE" sz="1800" dirty="0">
                <a:latin typeface="Arial" charset="0"/>
                <a:ea typeface="ヒラギノ角ゴ Pro W3" pitchFamily="1" charset="-128"/>
                <a:cs typeface="+mn-cs"/>
                <a:sym typeface="Wingdings 3" pitchFamily="1" charset="2"/>
              </a:rPr>
              <a:t> der Glattflächen</a:t>
            </a:r>
          </a:p>
          <a:p>
            <a:pPr marL="188913" indent="-188913" eaLnBrk="0" hangingPunct="0">
              <a:spcBef>
                <a:spcPts val="648"/>
              </a:spcBef>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Beurteilung der </a:t>
            </a:r>
            <a:r>
              <a:rPr lang="de-DE" sz="1800" dirty="0" err="1">
                <a:latin typeface="Arial" charset="0"/>
                <a:ea typeface="ヒラギノ角ゴ Pro W3" pitchFamily="1" charset="-128"/>
                <a:cs typeface="+mn-cs"/>
                <a:sym typeface="Wingdings 3" pitchFamily="1" charset="2"/>
              </a:rPr>
              <a:t>Approximalräume</a:t>
            </a:r>
            <a:r>
              <a:rPr lang="de-DE" sz="1800" dirty="0">
                <a:latin typeface="Arial" charset="0"/>
                <a:ea typeface="ヒラギノ角ゴ Pro W3" pitchFamily="1" charset="-128"/>
                <a:cs typeface="+mn-cs"/>
                <a:sym typeface="Wingdings 3" pitchFamily="1" charset="2"/>
              </a:rPr>
              <a:t> (Bissflügel)</a:t>
            </a:r>
          </a:p>
          <a:p>
            <a:pPr marL="188913" indent="-188913" eaLnBrk="0" hangingPunct="0">
              <a:spcBef>
                <a:spcPts val="648"/>
              </a:spcBef>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Erfassung und Beurteilung des Patientenwissens zum Thema Prävention 	</a:t>
            </a:r>
          </a:p>
          <a:p>
            <a:pPr marL="188913" indent="-188913"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p:txBody>
      </p:sp>
    </p:spTree>
    <p:extLst>
      <p:ext uri="{BB962C8B-B14F-4D97-AF65-F5344CB8AC3E}">
        <p14:creationId xmlns:p14="http://schemas.microsoft.com/office/powerpoint/2010/main" val="41718095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6B6D1455-D104-49AB-8F9A-F1161D34A599}"/>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1F053A55-D6E7-49F8-A193-17DC005FD6EA}" type="slidenum">
              <a:rPr lang="en-US" altLang="de-DE" sz="1400">
                <a:latin typeface="Arial" panose="020B0604020202020204" pitchFamily="34" charset="0"/>
              </a:rPr>
              <a:pPr/>
              <a:t>6</a:t>
            </a:fld>
            <a:endParaRPr lang="en-US" altLang="de-DE" sz="1400">
              <a:solidFill>
                <a:srgbClr val="0040A6"/>
              </a:solidFill>
              <a:latin typeface="Arial" panose="020B0604020202020204" pitchFamily="34" charset="0"/>
            </a:endParaRPr>
          </a:p>
        </p:txBody>
      </p:sp>
      <p:sp>
        <p:nvSpPr>
          <p:cNvPr id="8195" name="Rectangle 85">
            <a:extLst>
              <a:ext uri="{FF2B5EF4-FFF2-40B4-BE49-F238E27FC236}">
                <a16:creationId xmlns:a16="http://schemas.microsoft.com/office/drawing/2014/main" id="{444530AB-C1FD-48D1-9732-0B10902C4AFC}"/>
              </a:ext>
            </a:extLst>
          </p:cNvPr>
          <p:cNvSpPr>
            <a:spLocks noChangeArrowheads="1"/>
          </p:cNvSpPr>
          <p:nvPr/>
        </p:nvSpPr>
        <p:spPr bwMode="auto">
          <a:xfrm>
            <a:off x="1641400" y="2781300"/>
            <a:ext cx="4495800" cy="1631950"/>
          </a:xfrm>
          <a:prstGeom prst="rect">
            <a:avLst/>
          </a:prstGeom>
          <a:gradFill rotWithShape="0">
            <a:gsLst>
              <a:gs pos="0">
                <a:schemeClr val="bg1">
                  <a:alpha val="49001"/>
                </a:schemeClr>
              </a:gs>
              <a:gs pos="100000">
                <a:srgbClr val="D90B9C">
                  <a:alpha val="31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8196" name="Rectangle 86">
            <a:extLst>
              <a:ext uri="{FF2B5EF4-FFF2-40B4-BE49-F238E27FC236}">
                <a16:creationId xmlns:a16="http://schemas.microsoft.com/office/drawing/2014/main" id="{BBC1C2D5-1942-441E-85CA-C772C7C12835}"/>
              </a:ext>
            </a:extLst>
          </p:cNvPr>
          <p:cNvSpPr>
            <a:spLocks noChangeArrowheads="1"/>
          </p:cNvSpPr>
          <p:nvPr/>
        </p:nvSpPr>
        <p:spPr bwMode="auto">
          <a:xfrm>
            <a:off x="1641400" y="4468814"/>
            <a:ext cx="4495800" cy="407987"/>
          </a:xfrm>
          <a:prstGeom prst="rect">
            <a:avLst/>
          </a:prstGeom>
          <a:gradFill rotWithShape="0">
            <a:gsLst>
              <a:gs pos="0">
                <a:schemeClr val="bg1">
                  <a:alpha val="49001"/>
                </a:schemeClr>
              </a:gs>
              <a:gs pos="100000">
                <a:schemeClr val="accent2">
                  <a:alpha val="31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8197" name="Rectangle 84">
            <a:extLst>
              <a:ext uri="{FF2B5EF4-FFF2-40B4-BE49-F238E27FC236}">
                <a16:creationId xmlns:a16="http://schemas.microsoft.com/office/drawing/2014/main" id="{BD731EFE-84C1-44A4-AC56-54127393F3F6}"/>
              </a:ext>
            </a:extLst>
          </p:cNvPr>
          <p:cNvSpPr>
            <a:spLocks noChangeArrowheads="1"/>
          </p:cNvSpPr>
          <p:nvPr/>
        </p:nvSpPr>
        <p:spPr bwMode="auto">
          <a:xfrm>
            <a:off x="1641400" y="2133600"/>
            <a:ext cx="4495800" cy="457200"/>
          </a:xfrm>
          <a:prstGeom prst="rect">
            <a:avLst/>
          </a:prstGeom>
          <a:gradFill rotWithShape="0">
            <a:gsLst>
              <a:gs pos="0">
                <a:schemeClr val="bg1">
                  <a:alpha val="49001"/>
                </a:schemeClr>
              </a:gs>
              <a:gs pos="100000">
                <a:schemeClr val="accent1">
                  <a:alpha val="3100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grpSp>
        <p:nvGrpSpPr>
          <p:cNvPr id="8198" name="Group 83">
            <a:extLst>
              <a:ext uri="{FF2B5EF4-FFF2-40B4-BE49-F238E27FC236}">
                <a16:creationId xmlns:a16="http://schemas.microsoft.com/office/drawing/2014/main" id="{63735F36-333D-454B-AA22-34097E63896F}"/>
              </a:ext>
            </a:extLst>
          </p:cNvPr>
          <p:cNvGrpSpPr>
            <a:grpSpLocks/>
          </p:cNvGrpSpPr>
          <p:nvPr/>
        </p:nvGrpSpPr>
        <p:grpSpPr bwMode="auto">
          <a:xfrm>
            <a:off x="4896000" y="1803400"/>
            <a:ext cx="6756400" cy="2717800"/>
            <a:chOff x="2288" y="1136"/>
            <a:chExt cx="4256" cy="1712"/>
          </a:xfrm>
        </p:grpSpPr>
        <p:sp>
          <p:nvSpPr>
            <p:cNvPr id="8207" name="Oval 82">
              <a:extLst>
                <a:ext uri="{FF2B5EF4-FFF2-40B4-BE49-F238E27FC236}">
                  <a16:creationId xmlns:a16="http://schemas.microsoft.com/office/drawing/2014/main" id="{CA4501BE-6293-4F48-9DB3-9C3EA29058EA}"/>
                </a:ext>
              </a:extLst>
            </p:cNvPr>
            <p:cNvSpPr>
              <a:spLocks noChangeArrowheads="1"/>
            </p:cNvSpPr>
            <p:nvPr/>
          </p:nvSpPr>
          <p:spPr bwMode="auto">
            <a:xfrm>
              <a:off x="3400" y="1564"/>
              <a:ext cx="2016" cy="1152"/>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graphicFrame>
          <p:nvGraphicFramePr>
            <p:cNvPr id="2" name="Object 57">
              <a:extLst>
                <a:ext uri="{FF2B5EF4-FFF2-40B4-BE49-F238E27FC236}">
                  <a16:creationId xmlns:a16="http://schemas.microsoft.com/office/drawing/2014/main" id="{F59D1003-796A-4761-80C3-77D5B66150AF}"/>
                </a:ext>
              </a:extLst>
            </p:cNvPr>
            <p:cNvGraphicFramePr>
              <a:graphicFrameLocks noChangeAspect="1"/>
            </p:cNvGraphicFramePr>
            <p:nvPr>
              <p:extLst>
                <p:ext uri="{D42A27DB-BD31-4B8C-83A1-F6EECF244321}">
                  <p14:modId xmlns:p14="http://schemas.microsoft.com/office/powerpoint/2010/main" val="3176862841"/>
                </p:ext>
              </p:extLst>
            </p:nvPr>
          </p:nvGraphicFramePr>
          <p:xfrm>
            <a:off x="2288" y="1136"/>
            <a:ext cx="4256" cy="1712"/>
          </p:xfrm>
          <a:graphic>
            <a:graphicData uri="http://schemas.openxmlformats.org/drawingml/2006/chart">
              <c:chart xmlns:c="http://schemas.openxmlformats.org/drawingml/2006/chart" xmlns:r="http://schemas.openxmlformats.org/officeDocument/2006/relationships" r:id="rId3"/>
            </a:graphicData>
          </a:graphic>
        </p:graphicFrame>
      </p:grpSp>
      <p:sp>
        <p:nvSpPr>
          <p:cNvPr id="8199" name="Line 76">
            <a:extLst>
              <a:ext uri="{FF2B5EF4-FFF2-40B4-BE49-F238E27FC236}">
                <a16:creationId xmlns:a16="http://schemas.microsoft.com/office/drawing/2014/main" id="{3C0D5C15-067D-4077-821C-6AD640B95725}"/>
              </a:ext>
            </a:extLst>
          </p:cNvPr>
          <p:cNvSpPr>
            <a:spLocks noChangeShapeType="1"/>
          </p:cNvSpPr>
          <p:nvPr/>
        </p:nvSpPr>
        <p:spPr bwMode="auto">
          <a:xfrm>
            <a:off x="1641400" y="2590800"/>
            <a:ext cx="5029200" cy="0"/>
          </a:xfrm>
          <a:prstGeom prst="line">
            <a:avLst/>
          </a:prstGeom>
          <a:noFill/>
          <a:ln w="25400">
            <a:solidFill>
              <a:srgbClr val="0045B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200" name="Line 77">
            <a:extLst>
              <a:ext uri="{FF2B5EF4-FFF2-40B4-BE49-F238E27FC236}">
                <a16:creationId xmlns:a16="http://schemas.microsoft.com/office/drawing/2014/main" id="{235DA53E-4BBA-4B36-ABC4-7D91B9A38FDB}"/>
              </a:ext>
            </a:extLst>
          </p:cNvPr>
          <p:cNvSpPr>
            <a:spLocks noChangeShapeType="1"/>
          </p:cNvSpPr>
          <p:nvPr/>
        </p:nvSpPr>
        <p:spPr bwMode="auto">
          <a:xfrm>
            <a:off x="1641400" y="4419600"/>
            <a:ext cx="44958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201" name="Line 79">
            <a:extLst>
              <a:ext uri="{FF2B5EF4-FFF2-40B4-BE49-F238E27FC236}">
                <a16:creationId xmlns:a16="http://schemas.microsoft.com/office/drawing/2014/main" id="{1F6646EA-1447-410B-91B4-4FD392869E4F}"/>
              </a:ext>
            </a:extLst>
          </p:cNvPr>
          <p:cNvSpPr>
            <a:spLocks noChangeShapeType="1"/>
          </p:cNvSpPr>
          <p:nvPr/>
        </p:nvSpPr>
        <p:spPr bwMode="auto">
          <a:xfrm>
            <a:off x="1641400" y="4876800"/>
            <a:ext cx="4495800"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202" name="Line 80">
            <a:extLst>
              <a:ext uri="{FF2B5EF4-FFF2-40B4-BE49-F238E27FC236}">
                <a16:creationId xmlns:a16="http://schemas.microsoft.com/office/drawing/2014/main" id="{E2D83411-D5B9-4A65-BFEC-E6B6A32C7F00}"/>
              </a:ext>
            </a:extLst>
          </p:cNvPr>
          <p:cNvSpPr>
            <a:spLocks noChangeShapeType="1"/>
          </p:cNvSpPr>
          <p:nvPr/>
        </p:nvSpPr>
        <p:spPr bwMode="auto">
          <a:xfrm flipV="1">
            <a:off x="6137200" y="3629026"/>
            <a:ext cx="528638" cy="1247775"/>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203" name="Line 81">
            <a:extLst>
              <a:ext uri="{FF2B5EF4-FFF2-40B4-BE49-F238E27FC236}">
                <a16:creationId xmlns:a16="http://schemas.microsoft.com/office/drawing/2014/main" id="{0F63607D-31C4-4BE5-A50A-D5FB1828069B}"/>
              </a:ext>
            </a:extLst>
          </p:cNvPr>
          <p:cNvSpPr>
            <a:spLocks noChangeShapeType="1"/>
          </p:cNvSpPr>
          <p:nvPr/>
        </p:nvSpPr>
        <p:spPr bwMode="auto">
          <a:xfrm flipV="1">
            <a:off x="6137200" y="3582988"/>
            <a:ext cx="488950" cy="836612"/>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204" name="Rectangle 17">
            <a:extLst>
              <a:ext uri="{FF2B5EF4-FFF2-40B4-BE49-F238E27FC236}">
                <a16:creationId xmlns:a16="http://schemas.microsoft.com/office/drawing/2014/main" id="{30108472-2855-44EA-8C2B-DAF9A0C6CD06}"/>
              </a:ext>
            </a:extLst>
          </p:cNvPr>
          <p:cNvSpPr>
            <a:spLocks noGrp="1" noChangeArrowheads="1"/>
          </p:cNvSpPr>
          <p:nvPr>
            <p:ph type="body" idx="1"/>
          </p:nvPr>
        </p:nvSpPr>
        <p:spPr>
          <a:xfrm>
            <a:off x="1641400" y="1681163"/>
            <a:ext cx="5029200" cy="4125912"/>
          </a:xfrm>
        </p:spPr>
        <p:txBody>
          <a:bodyPr/>
          <a:lstStyle/>
          <a:p>
            <a:pPr marL="857250" indent="-857250" eaLnBrk="1" hangingPunct="1">
              <a:buNone/>
            </a:pPr>
            <a:r>
              <a:rPr lang="de-DE" altLang="de-DE" b="1" dirty="0"/>
              <a:t>Die Bestandteile des Speichels:</a:t>
            </a:r>
          </a:p>
          <a:p>
            <a:pPr marL="857250" indent="-857250" eaLnBrk="1" hangingPunct="1">
              <a:lnSpc>
                <a:spcPct val="80000"/>
              </a:lnSpc>
              <a:buNone/>
            </a:pPr>
            <a:endParaRPr lang="de-DE" altLang="de-DE" b="1" dirty="0"/>
          </a:p>
          <a:p>
            <a:pPr marL="857250" indent="-857250" eaLnBrk="1" hangingPunct="1">
              <a:buNone/>
            </a:pPr>
            <a:r>
              <a:rPr lang="de-DE" altLang="de-DE" sz="1400" b="1" dirty="0">
                <a:solidFill>
                  <a:srgbClr val="000000"/>
                </a:solidFill>
              </a:rPr>
              <a:t>  99,4 %	Wasser</a:t>
            </a:r>
            <a:br>
              <a:rPr lang="de-DE" altLang="de-DE" sz="1400" dirty="0">
                <a:solidFill>
                  <a:srgbClr val="000000"/>
                </a:solidFill>
              </a:rPr>
            </a:br>
            <a:endParaRPr lang="de-DE" altLang="de-DE" sz="1400" dirty="0">
              <a:solidFill>
                <a:srgbClr val="000000"/>
              </a:solidFill>
            </a:endParaRPr>
          </a:p>
          <a:p>
            <a:pPr marL="857250" indent="-857250" eaLnBrk="1" hangingPunct="1">
              <a:spcBef>
                <a:spcPct val="30000"/>
              </a:spcBef>
              <a:buNone/>
            </a:pPr>
            <a:r>
              <a:rPr lang="de-DE" altLang="de-DE" sz="1400" b="1" dirty="0">
                <a:solidFill>
                  <a:srgbClr val="000000"/>
                </a:solidFill>
              </a:rPr>
              <a:t>  0,5 %	Lösliche anorganische Stoffe: </a:t>
            </a:r>
            <a:br>
              <a:rPr lang="de-DE" altLang="de-DE" sz="1400" b="1" dirty="0">
                <a:solidFill>
                  <a:srgbClr val="000000"/>
                </a:solidFill>
              </a:rPr>
            </a:br>
            <a:r>
              <a:rPr lang="de-DE" altLang="de-DE" sz="1400" dirty="0">
                <a:solidFill>
                  <a:srgbClr val="000000"/>
                </a:solidFill>
              </a:rPr>
              <a:t>Natrium, Kalium, Kalzium, Chlorid, </a:t>
            </a:r>
            <a:br>
              <a:rPr lang="de-DE" altLang="de-DE" sz="1400" dirty="0">
                <a:solidFill>
                  <a:srgbClr val="000000"/>
                </a:solidFill>
              </a:rPr>
            </a:br>
            <a:r>
              <a:rPr lang="de-DE" altLang="de-DE" sz="1400" dirty="0"/>
              <a:t>Bikarbonat, Phosphat, </a:t>
            </a:r>
            <a:r>
              <a:rPr lang="de-DE" altLang="de-DE" sz="1400" dirty="0" err="1"/>
              <a:t>Thiozyanat</a:t>
            </a:r>
            <a:r>
              <a:rPr lang="de-DE" altLang="de-DE" sz="1400" dirty="0"/>
              <a:t>, Fluorid</a:t>
            </a:r>
          </a:p>
          <a:p>
            <a:pPr marL="857250" indent="-857250" eaLnBrk="1" hangingPunct="1">
              <a:spcBef>
                <a:spcPct val="30000"/>
              </a:spcBef>
              <a:buNone/>
            </a:pPr>
            <a:r>
              <a:rPr lang="de-DE" altLang="de-DE" sz="1400" dirty="0"/>
              <a:t>	</a:t>
            </a:r>
            <a:r>
              <a:rPr lang="de-DE" altLang="de-DE" sz="1400" b="1" dirty="0">
                <a:solidFill>
                  <a:srgbClr val="000000"/>
                </a:solidFill>
              </a:rPr>
              <a:t>Lösliche organische Stoffe:</a:t>
            </a:r>
          </a:p>
          <a:p>
            <a:pPr marL="857250" indent="-857250" eaLnBrk="1" hangingPunct="1">
              <a:spcBef>
                <a:spcPct val="0"/>
              </a:spcBef>
              <a:buNone/>
            </a:pPr>
            <a:r>
              <a:rPr lang="de-DE" altLang="de-DE" sz="1400" dirty="0">
                <a:solidFill>
                  <a:srgbClr val="000000"/>
                </a:solidFill>
              </a:rPr>
              <a:t>	</a:t>
            </a:r>
            <a:r>
              <a:rPr lang="de-DE" altLang="de-DE" sz="1400" dirty="0"/>
              <a:t>Proteine, Verdauungsenzym (Amylase), schleimbildende Substanzen (Muzine), </a:t>
            </a:r>
            <a:br>
              <a:rPr lang="de-DE" altLang="de-DE" sz="1400" dirty="0"/>
            </a:br>
            <a:r>
              <a:rPr lang="de-DE" altLang="de-DE" sz="1400" dirty="0"/>
              <a:t>Antikörper (Immunglobuline), Harnstoff </a:t>
            </a:r>
            <a:br>
              <a:rPr lang="de-DE" altLang="de-DE" sz="1400" dirty="0"/>
            </a:br>
            <a:endParaRPr lang="de-DE" altLang="de-DE" sz="1400" dirty="0"/>
          </a:p>
          <a:p>
            <a:pPr marL="857250" indent="-857250" eaLnBrk="1" hangingPunct="1">
              <a:spcBef>
                <a:spcPct val="0"/>
              </a:spcBef>
              <a:buNone/>
            </a:pPr>
            <a:r>
              <a:rPr lang="de-DE" altLang="de-DE" sz="1400" b="1" dirty="0">
                <a:solidFill>
                  <a:srgbClr val="000000"/>
                </a:solidFill>
              </a:rPr>
              <a:t>  0,1 %	Unlösliche Stoffe</a:t>
            </a:r>
          </a:p>
        </p:txBody>
      </p:sp>
      <p:sp>
        <p:nvSpPr>
          <p:cNvPr id="8205" name="Rectangle 87">
            <a:extLst>
              <a:ext uri="{FF2B5EF4-FFF2-40B4-BE49-F238E27FC236}">
                <a16:creationId xmlns:a16="http://schemas.microsoft.com/office/drawing/2014/main" id="{54403C65-9AAA-4C3D-A12D-A623EB7967DD}"/>
              </a:ext>
            </a:extLst>
          </p:cNvPr>
          <p:cNvSpPr>
            <a:spLocks noChangeArrowheads="1"/>
          </p:cNvSpPr>
          <p:nvPr/>
        </p:nvSpPr>
        <p:spPr bwMode="auto">
          <a:xfrm>
            <a:off x="1647750" y="6021388"/>
            <a:ext cx="8229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4163" indent="-28416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 typeface="Wingdings" panose="05000000000000000000" pitchFamily="2" charset="2"/>
              <a:buNone/>
            </a:pPr>
            <a:r>
              <a:rPr lang="de-DE" altLang="ja-JP" sz="1800" b="1">
                <a:solidFill>
                  <a:srgbClr val="D90B9C"/>
                </a:solidFill>
                <a:latin typeface="Wingdings 3" panose="05040102010807070707" pitchFamily="18" charset="2"/>
              </a:rPr>
              <a:t>_	</a:t>
            </a:r>
            <a:r>
              <a:rPr lang="de-DE" altLang="de-DE" sz="1800" b="1">
                <a:solidFill>
                  <a:srgbClr val="D90B9C"/>
                </a:solidFill>
                <a:sym typeface="Wingdings" panose="05000000000000000000" pitchFamily="2" charset="2"/>
              </a:rPr>
              <a:t>Speichel besteht zu 99,4 % aus Wasser.</a:t>
            </a:r>
            <a:endParaRPr lang="de-DE" altLang="de-DE" sz="1800" b="1">
              <a:solidFill>
                <a:srgbClr val="D90B9C"/>
              </a:solidFill>
            </a:endParaRPr>
          </a:p>
        </p:txBody>
      </p:sp>
      <p:sp>
        <p:nvSpPr>
          <p:cNvPr id="18" name="Rectangle 19">
            <a:extLst>
              <a:ext uri="{FF2B5EF4-FFF2-40B4-BE49-F238E27FC236}">
                <a16:creationId xmlns:a16="http://schemas.microsoft.com/office/drawing/2014/main" id="{6C8A813D-6B2E-4704-9042-FCC798D42E3A}"/>
              </a:ext>
            </a:extLst>
          </p:cNvPr>
          <p:cNvSpPr txBox="1">
            <a:spLocks noChangeArrowheads="1"/>
          </p:cNvSpPr>
          <p:nvPr/>
        </p:nvSpPr>
        <p:spPr bwMode="auto">
          <a:xfrm>
            <a:off x="720000" y="540000"/>
            <a:ext cx="8153400" cy="839788"/>
          </a:xfrm>
          <a:prstGeom prst="rect">
            <a:avLst/>
          </a:prstGeom>
          <a:noFill/>
          <a:ln w="9525">
            <a:noFill/>
            <a:miter lim="800000"/>
            <a:headEnd/>
            <a:tailEnd/>
          </a:ln>
          <a:effectLst/>
        </p:spPr>
        <p:txBody>
          <a:bodyPr lIns="0" tIns="0" rIns="0" bIns="0"/>
          <a:lstStyle/>
          <a:p>
            <a:pPr>
              <a:defRPr/>
            </a:pPr>
            <a:r>
              <a:rPr lang="de-DE" b="1" dirty="0">
                <a:solidFill>
                  <a:srgbClr val="0045B1"/>
                </a:solidFill>
                <a:latin typeface="+mj-lt"/>
                <a:ea typeface="+mj-ea"/>
                <a:cs typeface="+mj-cs"/>
                <a:sym typeface="Wingdings 3" pitchFamily="1" charset="2"/>
              </a:rPr>
              <a:t>1.1 	Rund um den Speichel – </a:t>
            </a:r>
            <a:r>
              <a:rPr lang="en-US" b="1" dirty="0" err="1">
                <a:solidFill>
                  <a:srgbClr val="0045B1"/>
                </a:solidFill>
                <a:latin typeface="+mj-lt"/>
                <a:ea typeface="+mj-ea"/>
                <a:cs typeface="+mj-cs"/>
                <a:sym typeface="Wingdings 3" pitchFamily="1" charset="2"/>
              </a:rPr>
              <a:t>Wissen</a:t>
            </a:r>
            <a:r>
              <a:rPr lang="de-DE" b="1" dirty="0">
                <a:solidFill>
                  <a:srgbClr val="0045B1"/>
                </a:solidFill>
                <a:latin typeface="+mj-lt"/>
                <a:ea typeface="+mj-ea"/>
                <a:cs typeface="+mj-cs"/>
                <a:sym typeface="Wingdings 3" pitchFamily="1" charset="2"/>
              </a:rPr>
              <a:t> </a:t>
            </a:r>
            <a:br>
              <a:rPr lang="de-DE" b="1" dirty="0">
                <a:solidFill>
                  <a:srgbClr val="0045B1"/>
                </a:solidFill>
                <a:latin typeface="+mj-lt"/>
                <a:ea typeface="+mj-ea"/>
                <a:cs typeface="+mj-cs"/>
                <a:sym typeface="Wingdings 3" pitchFamily="1" charset="2"/>
              </a:rPr>
            </a:br>
            <a:r>
              <a:rPr lang="de-DE" b="1" dirty="0">
                <a:solidFill>
                  <a:srgbClr val="0045B1"/>
                </a:solidFill>
                <a:latin typeface="+mj-lt"/>
                <a:ea typeface="+mj-ea"/>
                <a:cs typeface="+mj-cs"/>
                <a:sym typeface="Wingdings 3" pitchFamily="1" charset="2"/>
              </a:rPr>
              <a:t>1.1.2	</a:t>
            </a:r>
            <a:r>
              <a:rPr lang="en-US" b="1" dirty="0" err="1">
                <a:solidFill>
                  <a:srgbClr val="0045B1"/>
                </a:solidFill>
                <a:latin typeface="+mj-lt"/>
                <a:ea typeface="+mj-ea"/>
                <a:cs typeface="+mj-cs"/>
                <a:sym typeface="Wingdings 3" pitchFamily="1" charset="2"/>
              </a:rPr>
              <a:t>Speichel-Zusammensetzung</a:t>
            </a:r>
            <a:endParaRPr lang="de-DE" b="1" dirty="0">
              <a:solidFill>
                <a:srgbClr val="0045B1"/>
              </a:solidFill>
              <a:latin typeface="+mj-lt"/>
              <a:ea typeface="+mj-ea"/>
              <a:cs typeface="+mj-cs"/>
              <a:sym typeface="Wingdings 3" pitchFamily="1" charset="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526ABD-0E31-435A-9674-3CAFBF76FBE1}"/>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pPr>
              <a:defRPr/>
            </a:pPr>
            <a:fld id="{60712796-E1A1-46FD-9FED-46E5649441D1}" type="slidenum">
              <a:rPr lang="en-US" altLang="de-DE" sz="1400">
                <a:solidFill>
                  <a:srgbClr val="000000"/>
                </a:solidFill>
                <a:latin typeface="Arial" panose="020B0604020202020204" pitchFamily="34" charset="0"/>
              </a:rPr>
              <a:pPr>
                <a:defRPr/>
              </a:pPr>
              <a:t>60</a:t>
            </a:fld>
            <a:endParaRPr lang="en-US" altLang="de-DE" sz="1400">
              <a:solidFill>
                <a:srgbClr val="0040A6"/>
              </a:solidFill>
              <a:latin typeface="Arial" panose="020B0604020202020204" pitchFamily="34" charset="0"/>
            </a:endParaRPr>
          </a:p>
        </p:txBody>
      </p:sp>
      <p:sp>
        <p:nvSpPr>
          <p:cNvPr id="62467" name="Rectangle 2">
            <a:extLst>
              <a:ext uri="{FF2B5EF4-FFF2-40B4-BE49-F238E27FC236}">
                <a16:creationId xmlns:a16="http://schemas.microsoft.com/office/drawing/2014/main" id="{1A929528-64C3-439E-A3E0-FD5E4838B59A}"/>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None/>
              <a:defRPr/>
            </a:pPr>
            <a:r>
              <a:rPr lang="de-DE" altLang="de-DE" b="1" dirty="0">
                <a:solidFill>
                  <a:srgbClr val="0045B1"/>
                </a:solidFill>
              </a:rPr>
              <a:t>8.1	Risikomanagement bei festsitzenden 	kieferorthopädischen Apparaten	</a:t>
            </a:r>
          </a:p>
        </p:txBody>
      </p:sp>
      <p:sp>
        <p:nvSpPr>
          <p:cNvPr id="473091" name="Rectangle 13">
            <a:extLst>
              <a:ext uri="{FF2B5EF4-FFF2-40B4-BE49-F238E27FC236}">
                <a16:creationId xmlns:a16="http://schemas.microsoft.com/office/drawing/2014/main" id="{A7DA275C-5C67-4B52-91D9-E50AA431FAAC}"/>
              </a:ext>
            </a:extLst>
          </p:cNvPr>
          <p:cNvSpPr>
            <a:spLocks noChangeArrowheads="1"/>
          </p:cNvSpPr>
          <p:nvPr/>
        </p:nvSpPr>
        <p:spPr bwMode="auto">
          <a:xfrm>
            <a:off x="1634400" y="1681164"/>
            <a:ext cx="8926096"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Therapeutische Maßnahmen vor </a:t>
            </a:r>
            <a:r>
              <a:rPr lang="de-DE" sz="1800" b="1" dirty="0" err="1">
                <a:solidFill>
                  <a:srgbClr val="000000"/>
                </a:solidFill>
                <a:latin typeface="Arial" charset="0"/>
                <a:ea typeface="ヒラギノ角ゴ Pro W3" pitchFamily="1" charset="-128"/>
                <a:cs typeface="+mn-cs"/>
                <a:sym typeface="Wingdings 3" pitchFamily="1" charset="2"/>
              </a:rPr>
              <a:t>Bebänderung</a:t>
            </a:r>
            <a:r>
              <a:rPr lang="de-DE" sz="1800" b="1" dirty="0">
                <a:solidFill>
                  <a:srgbClr val="000000"/>
                </a:solidFill>
                <a:latin typeface="Arial" charset="0"/>
                <a:ea typeface="ヒラギノ角ゴ Pro W3" pitchFamily="1" charset="-128"/>
                <a:cs typeface="+mn-cs"/>
                <a:sym typeface="Wingdings 3" pitchFamily="1" charset="2"/>
              </a:rPr>
              <a:t> / Bekleben: </a:t>
            </a:r>
          </a:p>
          <a:p>
            <a:pPr marL="188913" indent="-188913"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marL="285750" indent="-285750" defTabSz="685800">
              <a:spcAft>
                <a:spcPts val="0"/>
              </a:spcAft>
              <a:buClr>
                <a:schemeClr val="tx1"/>
              </a:buClr>
              <a:buFont typeface="Wingdings" panose="05000000000000000000" pitchFamily="2" charset="2"/>
              <a:buChar char="§"/>
              <a:defRPr/>
            </a:pPr>
            <a:r>
              <a:rPr lang="de-DE" sz="1800" dirty="0">
                <a:solidFill>
                  <a:srgbClr val="000000"/>
                </a:solidFill>
                <a:latin typeface="Arial" panose="020B0604020202020204" pitchFamily="34" charset="0"/>
                <a:ea typeface="Calibri" panose="020F0502020204030204" pitchFamily="34" charset="0"/>
                <a:cs typeface="Arial" panose="020B0604020202020204" pitchFamily="34" charset="0"/>
              </a:rPr>
              <a:t>Basisprophylaxe</a:t>
            </a:r>
          </a:p>
          <a:p>
            <a:pPr marL="273050" lvl="1" defTabSz="685800">
              <a:spcAft>
                <a:spcPts val="0"/>
              </a:spcAft>
              <a:buClr>
                <a:schemeClr val="tx1"/>
              </a:buClr>
              <a:defRPr/>
            </a:pPr>
            <a:r>
              <a:rPr lang="de-DE" sz="1800" dirty="0">
                <a:solidFill>
                  <a:srgbClr val="000000"/>
                </a:solidFill>
                <a:latin typeface="Arial" panose="020B0604020202020204" pitchFamily="34" charset="0"/>
                <a:ea typeface="Calibri" panose="020F0502020204030204" pitchFamily="34" charset="0"/>
                <a:cs typeface="Arial" panose="020B0604020202020204" pitchFamily="34" charset="0"/>
              </a:rPr>
              <a:t>– Mundhygienestatus</a:t>
            </a:r>
            <a:endParaRPr lang="de-DE" sz="1800"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73050" lvl="1" defTabSz="685800">
              <a:spcAft>
                <a:spcPts val="0"/>
              </a:spcAft>
              <a:buClr>
                <a:schemeClr val="tx1"/>
              </a:buClr>
              <a:defRPr/>
            </a:pPr>
            <a:r>
              <a:rPr lang="de-DE" sz="1800" dirty="0">
                <a:solidFill>
                  <a:srgbClr val="000000"/>
                </a:solidFill>
                <a:latin typeface="Arial" panose="020B0604020202020204" pitchFamily="34" charset="0"/>
                <a:ea typeface="Calibri" panose="020F0502020204030204" pitchFamily="34" charset="0"/>
                <a:cs typeface="Arial" panose="020B0604020202020204" pitchFamily="34" charset="0"/>
              </a:rPr>
              <a:t>– Aufklärung und </a:t>
            </a:r>
            <a:r>
              <a:rPr lang="de-DE" sz="1800" dirty="0">
                <a:latin typeface="Arial" panose="020B0604020202020204" pitchFamily="34" charset="0"/>
                <a:ea typeface="Calibri" panose="020F0502020204030204" pitchFamily="34" charset="0"/>
                <a:cs typeface="Arial" panose="020B0604020202020204" pitchFamily="34" charset="0"/>
              </a:rPr>
              <a:t>Motivierung</a:t>
            </a:r>
          </a:p>
          <a:p>
            <a:pPr marL="273050" lvl="1" defTabSz="452438">
              <a:spcAft>
                <a:spcPts val="0"/>
              </a:spcAft>
              <a:buClr>
                <a:schemeClr val="tx1"/>
              </a:buClr>
              <a:defRPr/>
            </a:pPr>
            <a:r>
              <a:rPr lang="de-DE" sz="1800" dirty="0">
                <a:solidFill>
                  <a:srgbClr val="000000"/>
                </a:solidFill>
                <a:latin typeface="Arial" panose="020B0604020202020204" pitchFamily="34" charset="0"/>
                <a:ea typeface="Calibri" panose="020F0502020204030204" pitchFamily="34" charset="0"/>
                <a:cs typeface="Arial" panose="020B0604020202020204" pitchFamily="34" charset="0"/>
              </a:rPr>
              <a:t>– Lokale Fluoridierungsmaßnahmen auf Risikoflächen (nach der adhäsiven    	Befestigung der Brackets) </a:t>
            </a:r>
          </a:p>
          <a:p>
            <a:pPr marL="273050" lvl="1" defTabSz="452438">
              <a:spcAft>
                <a:spcPts val="0"/>
              </a:spcAft>
              <a:buClr>
                <a:schemeClr val="tx1"/>
              </a:buClr>
              <a:defRPr/>
            </a:pPr>
            <a:r>
              <a:rPr lang="de-DE" sz="1800" dirty="0">
                <a:solidFill>
                  <a:srgbClr val="000000"/>
                </a:solidFill>
                <a:latin typeface="Arial" panose="020B0604020202020204" pitchFamily="34" charset="0"/>
                <a:ea typeface="Calibri" panose="020F0502020204030204" pitchFamily="34" charset="0"/>
                <a:cs typeface="Arial" panose="020B0604020202020204" pitchFamily="34" charset="0"/>
              </a:rPr>
              <a:t>– Professionelle Zahnreinigung (PZR; bei Erwachsenen auch UPT wenn erforderlich)</a:t>
            </a:r>
          </a:p>
          <a:p>
            <a:pPr marL="285750" indent="-285750" defTabSz="685800">
              <a:spcAft>
                <a:spcPts val="0"/>
              </a:spcAft>
              <a:buClr>
                <a:schemeClr val="tx1"/>
              </a:buClr>
              <a:buFont typeface="Wingdings" panose="05000000000000000000" pitchFamily="2" charset="2"/>
              <a:buChar char="§"/>
              <a:defRPr/>
            </a:pP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Fissurenversiegelung entsprechend dem Befund der subklinischen Diagnostik</a:t>
            </a:r>
            <a:endParaRPr lang="de-DE" sz="1800" strike="sngStrike"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defTabSz="685800">
              <a:spcAft>
                <a:spcPts val="0"/>
              </a:spcAft>
              <a:buClr>
                <a:schemeClr val="tx1"/>
              </a:buClr>
              <a:buFont typeface="Wingdings" panose="05000000000000000000" pitchFamily="2" charset="2"/>
              <a:buChar char="§"/>
              <a:defRPr/>
            </a:pP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Evaluation der </a:t>
            </a:r>
            <a:r>
              <a:rPr lang="de-DE"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Approximalräume</a:t>
            </a:r>
            <a:endParaRPr lang="de-DE"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defTabSz="685800">
              <a:spcAft>
                <a:spcPts val="0"/>
              </a:spcAft>
              <a:buClr>
                <a:schemeClr val="tx1"/>
              </a:buClr>
              <a:buFont typeface="Wingdings" panose="05000000000000000000" pitchFamily="2" charset="2"/>
              <a:buChar char="§"/>
              <a:defRPr/>
            </a:pP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Fluoridierungskonzept (häuslich/professionell)</a:t>
            </a:r>
            <a:endParaRPr lang="de-DE"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defTabSz="685800">
              <a:spcAft>
                <a:spcPts val="0"/>
              </a:spcAft>
              <a:buClr>
                <a:schemeClr val="tx1"/>
              </a:buClr>
              <a:buFont typeface="Wingdings" panose="05000000000000000000" pitchFamily="2" charset="2"/>
              <a:buChar char="§"/>
              <a:defRPr/>
            </a:pPr>
            <a:r>
              <a:rPr lang="de-DE"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Erforderliche Maßnahmen aufgrund des Ergebnisses der Bestimmung subklinischer Parameter</a:t>
            </a:r>
            <a:endParaRPr lang="de-DE"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88913" indent="-188913" eaLnBrk="0" hangingPunct="0">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p:txBody>
      </p:sp>
    </p:spTree>
    <p:extLst>
      <p:ext uri="{BB962C8B-B14F-4D97-AF65-F5344CB8AC3E}">
        <p14:creationId xmlns:p14="http://schemas.microsoft.com/office/powerpoint/2010/main" val="350350866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611517C-B7C7-45B8-AAB8-BDF83E734B5C}"/>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1B8D931E-0446-4C3C-99C8-379D3DE5F0B1}" type="slidenum">
              <a:rPr lang="en-US" altLang="de-DE" sz="1400">
                <a:latin typeface="Arial" panose="020B0604020202020204" pitchFamily="34" charset="0"/>
              </a:rPr>
              <a:pPr/>
              <a:t>61</a:t>
            </a:fld>
            <a:endParaRPr lang="en-US" altLang="de-DE" sz="1400">
              <a:solidFill>
                <a:srgbClr val="0040A6"/>
              </a:solidFill>
              <a:latin typeface="Arial" panose="020B0604020202020204" pitchFamily="34" charset="0"/>
            </a:endParaRPr>
          </a:p>
        </p:txBody>
      </p:sp>
      <p:sp>
        <p:nvSpPr>
          <p:cNvPr id="63491" name="Rectangle 2">
            <a:extLst>
              <a:ext uri="{FF2B5EF4-FFF2-40B4-BE49-F238E27FC236}">
                <a16:creationId xmlns:a16="http://schemas.microsoft.com/office/drawing/2014/main" id="{F397B378-B543-4CC3-AEE0-53447FF59D4F}"/>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8.2	Intensivschutz zu Hause und unterwegs</a:t>
            </a:r>
          </a:p>
        </p:txBody>
      </p:sp>
      <p:sp>
        <p:nvSpPr>
          <p:cNvPr id="473091" name="Rectangle 13">
            <a:extLst>
              <a:ext uri="{FF2B5EF4-FFF2-40B4-BE49-F238E27FC236}">
                <a16:creationId xmlns:a16="http://schemas.microsoft.com/office/drawing/2014/main" id="{428132AD-4892-496B-90FC-3D4C059240A0}"/>
              </a:ext>
            </a:extLst>
          </p:cNvPr>
          <p:cNvSpPr>
            <a:spLocks noChangeArrowheads="1"/>
          </p:cNvSpPr>
          <p:nvPr/>
        </p:nvSpPr>
        <p:spPr bwMode="auto">
          <a:xfrm>
            <a:off x="1634400" y="1681164"/>
            <a:ext cx="8154987" cy="4033837"/>
          </a:xfrm>
          <a:prstGeom prst="rect">
            <a:avLst/>
          </a:prstGeom>
          <a:noFill/>
          <a:ln w="9525">
            <a:noFill/>
            <a:miter lim="800000"/>
            <a:headEnd/>
            <a:tailEnd/>
          </a:ln>
        </p:spPr>
        <p:txBody>
          <a:bodyPr lIns="0" tIns="0" rIns="0" bIns="0"/>
          <a:lstStyle/>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Zahn- und Bracket-Reinigung </a:t>
            </a:r>
          </a:p>
          <a:p>
            <a:pPr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Zähneputzen nach jeder Mahlzeit</a:t>
            </a:r>
          </a:p>
          <a:p>
            <a:pPr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Verwendung von Spezialzahnbürsten</a:t>
            </a:r>
          </a:p>
          <a:p>
            <a:pPr eaLnBrk="0" hangingPunct="0">
              <a:tabLst>
                <a:tab pos="357188" algn="l"/>
                <a:tab pos="5337175" algn="l"/>
              </a:tabLst>
              <a:defRPr/>
            </a:pPr>
            <a:r>
              <a:rPr lang="de-DE" sz="1800" dirty="0">
                <a:latin typeface="Arial" charset="0"/>
                <a:ea typeface="ヒラギノ角ゴ Pro W3" pitchFamily="1" charset="-128"/>
                <a:cs typeface="+mn-cs"/>
                <a:sym typeface="Wingdings 3" pitchFamily="1" charset="2"/>
              </a:rPr>
              <a:t>     	(Monobüschel-, </a:t>
            </a:r>
            <a:r>
              <a:rPr lang="de-DE" sz="1800" dirty="0" err="1">
                <a:latin typeface="Arial" charset="0"/>
                <a:ea typeface="ヒラギノ角ゴ Pro W3" pitchFamily="1" charset="-128"/>
                <a:cs typeface="+mn-cs"/>
                <a:sym typeface="Wingdings 3" pitchFamily="1" charset="2"/>
              </a:rPr>
              <a:t>Sulkusbürste</a:t>
            </a:r>
            <a:r>
              <a:rPr lang="de-DE" sz="1800" dirty="0">
                <a:latin typeface="Arial" charset="0"/>
                <a:ea typeface="ヒラギノ角ゴ Pro W3" pitchFamily="1" charset="-128"/>
                <a:cs typeface="+mn-cs"/>
                <a:sym typeface="Wingdings 3" pitchFamily="1" charset="2"/>
              </a:rPr>
              <a:t>)</a:t>
            </a:r>
          </a:p>
          <a:p>
            <a:pPr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Zwischenraumpflege (Zahnseide,</a:t>
            </a:r>
          </a:p>
          <a:p>
            <a:pPr eaLnBrk="0" hangingPunct="0">
              <a:tabLst>
                <a:tab pos="357188" algn="l"/>
                <a:tab pos="5337175" algn="l"/>
              </a:tabLst>
              <a:defRPr/>
            </a:pPr>
            <a:r>
              <a:rPr lang="de-DE" sz="1800" dirty="0">
                <a:latin typeface="Arial" charset="0"/>
                <a:ea typeface="ヒラギノ角ゴ Pro W3" pitchFamily="1" charset="-128"/>
                <a:cs typeface="+mn-cs"/>
                <a:sym typeface="Wingdings 3" pitchFamily="1" charset="2"/>
              </a:rPr>
              <a:t>     	Minizwischenraumbürsten, Mund-</a:t>
            </a:r>
          </a:p>
          <a:p>
            <a:pPr eaLnBrk="0" hangingPunct="0">
              <a:tabLst>
                <a:tab pos="357188" algn="l"/>
                <a:tab pos="5337175" algn="l"/>
              </a:tabLst>
              <a:defRPr/>
            </a:pPr>
            <a:r>
              <a:rPr lang="de-DE" sz="1800" dirty="0">
                <a:latin typeface="Arial" charset="0"/>
                <a:ea typeface="ヒラギノ角ゴ Pro W3" pitchFamily="1" charset="-128"/>
                <a:cs typeface="+mn-cs"/>
                <a:sym typeface="Wingdings 3" pitchFamily="1" charset="2"/>
              </a:rPr>
              <a:t>     	duschen)</a:t>
            </a:r>
          </a:p>
          <a:p>
            <a:pPr marL="188913" indent="-188913" eaLnBrk="0" hangingPunct="0">
              <a:buFont typeface="Wingdings" pitchFamily="2" charset="2"/>
              <a:buChar char="§"/>
              <a:tabLst>
                <a:tab pos="668338" algn="l"/>
                <a:tab pos="5337175" algn="l"/>
              </a:tabLst>
              <a:defRPr/>
            </a:pPr>
            <a:endParaRPr lang="de-DE" sz="1800"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Amin/Zinnfluoridhaltige Spüllösung 2x täglich</a:t>
            </a:r>
          </a:p>
          <a:p>
            <a:pPr marL="188913" indent="-188913" eaLnBrk="0" hangingPunct="0">
              <a:buFont typeface="Wingdings" pitchFamily="2" charset="2"/>
              <a:buChar char="§"/>
              <a:tabLst>
                <a:tab pos="668338" algn="l"/>
                <a:tab pos="5337175" algn="l"/>
              </a:tabLst>
              <a:defRPr/>
            </a:pPr>
            <a:endParaRPr lang="de-DE" sz="1800"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 Wöchentliches Anfärben zur Selbstkontrolle</a:t>
            </a:r>
          </a:p>
          <a:p>
            <a:pPr marL="188913" indent="-188913"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p:txBody>
      </p:sp>
      <p:sp>
        <p:nvSpPr>
          <p:cNvPr id="63493" name="Rectangle 18">
            <a:extLst>
              <a:ext uri="{FF2B5EF4-FFF2-40B4-BE49-F238E27FC236}">
                <a16:creationId xmlns:a16="http://schemas.microsoft.com/office/drawing/2014/main" id="{29864A68-5F21-4968-9BC9-6404BF4BE55D}"/>
              </a:ext>
            </a:extLst>
          </p:cNvPr>
          <p:cNvSpPr>
            <a:spLocks noChangeArrowheads="1"/>
          </p:cNvSpPr>
          <p:nvPr/>
        </p:nvSpPr>
        <p:spPr bwMode="auto">
          <a:xfrm>
            <a:off x="1631504" y="4868863"/>
            <a:ext cx="7575550" cy="647700"/>
          </a:xfrm>
          <a:prstGeom prst="rect">
            <a:avLst/>
          </a:prstGeom>
          <a:solidFill>
            <a:srgbClr val="F3CCD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63494" name="Text Box 19">
            <a:extLst>
              <a:ext uri="{FF2B5EF4-FFF2-40B4-BE49-F238E27FC236}">
                <a16:creationId xmlns:a16="http://schemas.microsoft.com/office/drawing/2014/main" id="{5F579478-2287-4F9F-9F60-2184D1EA3551}"/>
              </a:ext>
            </a:extLst>
          </p:cNvPr>
          <p:cNvSpPr txBox="1">
            <a:spLocks noChangeArrowheads="1"/>
          </p:cNvSpPr>
          <p:nvPr/>
        </p:nvSpPr>
        <p:spPr bwMode="auto">
          <a:xfrm>
            <a:off x="1631504" y="4870451"/>
            <a:ext cx="757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Tx/>
              <a:buNone/>
            </a:pPr>
            <a:r>
              <a:rPr lang="de-DE" altLang="de-DE" sz="1800" b="1" dirty="0"/>
              <a:t>Bei vielen festsitzenden Apparaturen ist das Kauen zucker-</a:t>
            </a:r>
          </a:p>
          <a:p>
            <a:pPr>
              <a:spcBef>
                <a:spcPct val="0"/>
              </a:spcBef>
              <a:buFontTx/>
              <a:buNone/>
            </a:pPr>
            <a:r>
              <a:rPr lang="de-DE" altLang="de-DE" sz="1800" b="1" dirty="0"/>
              <a:t>freier Kaugummis zur Speichelstimulation problemlos möglich!</a:t>
            </a:r>
          </a:p>
        </p:txBody>
      </p:sp>
      <p:pic>
        <p:nvPicPr>
          <p:cNvPr id="63495" name="Picture 23" descr="Macintosh HD:AT Kunden:Kommed:080710 SalivaDent_Praxispersonal:SalivaDent_2009____PPT-Präsentation:Abbildungen Präsentation:Ausrufezeichen.png">
            <a:extLst>
              <a:ext uri="{FF2B5EF4-FFF2-40B4-BE49-F238E27FC236}">
                <a16:creationId xmlns:a16="http://schemas.microsoft.com/office/drawing/2014/main" id="{D6FCCB24-3BEA-4153-9226-CF58542B294C}"/>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694292" y="4652964"/>
            <a:ext cx="3683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Grafik 1">
            <a:extLst>
              <a:ext uri="{FF2B5EF4-FFF2-40B4-BE49-F238E27FC236}">
                <a16:creationId xmlns:a16="http://schemas.microsoft.com/office/drawing/2014/main" id="{32000122-9ECC-419A-9695-479610DC9E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66297" y="1681163"/>
            <a:ext cx="2160588" cy="1435100"/>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Text Box 11">
            <a:extLst>
              <a:ext uri="{FF2B5EF4-FFF2-40B4-BE49-F238E27FC236}">
                <a16:creationId xmlns:a16="http://schemas.microsoft.com/office/drawing/2014/main" id="{3F98848E-DD81-4158-ADFE-903E7661454D}"/>
              </a:ext>
            </a:extLst>
          </p:cNvPr>
          <p:cNvSpPr txBox="1">
            <a:spLocks noChangeArrowheads="1"/>
          </p:cNvSpPr>
          <p:nvPr/>
        </p:nvSpPr>
        <p:spPr bwMode="auto">
          <a:xfrm>
            <a:off x="6966249" y="3193034"/>
            <a:ext cx="2160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dirty="0"/>
              <a:t>Spezialzahnbürsten.                     (Foto: Lutz </a:t>
            </a:r>
            <a:r>
              <a:rPr lang="de-DE" altLang="de-DE" sz="1000" dirty="0" err="1"/>
              <a:t>Laurisch</a:t>
            </a:r>
            <a:r>
              <a:rPr lang="de-DE" altLang="de-DE" sz="1000" dirty="0"/>
              <a:t>)</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F9ADA5C-2809-4161-A935-40D9DDEA29BF}"/>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749BE89A-4E91-4DA8-A236-6A1CC83FDCFF}" type="slidenum">
              <a:rPr lang="en-US" altLang="de-DE" sz="1400">
                <a:latin typeface="Arial" panose="020B0604020202020204" pitchFamily="34" charset="0"/>
              </a:rPr>
              <a:pPr/>
              <a:t>62</a:t>
            </a:fld>
            <a:endParaRPr lang="en-US" altLang="de-DE" sz="1400">
              <a:solidFill>
                <a:srgbClr val="0040A6"/>
              </a:solidFill>
              <a:latin typeface="Arial" panose="020B0604020202020204" pitchFamily="34" charset="0"/>
            </a:endParaRPr>
          </a:p>
        </p:txBody>
      </p:sp>
      <p:sp>
        <p:nvSpPr>
          <p:cNvPr id="64515" name="Rectangle 2">
            <a:extLst>
              <a:ext uri="{FF2B5EF4-FFF2-40B4-BE49-F238E27FC236}">
                <a16:creationId xmlns:a16="http://schemas.microsoft.com/office/drawing/2014/main" id="{037D3C2D-6CFF-4DD0-AC1F-2A4603AC6F25}"/>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de-DE" altLang="de-DE" b="1" dirty="0">
                <a:solidFill>
                  <a:srgbClr val="0045B1"/>
                </a:solidFill>
              </a:rPr>
              <a:t>8.3	Intensivschutz in der Zahnarztpraxis</a:t>
            </a:r>
          </a:p>
          <a:p>
            <a:pPr eaLnBrk="1" hangingPunct="1">
              <a:spcBef>
                <a:spcPct val="0"/>
              </a:spcBef>
              <a:buFontTx/>
              <a:buNone/>
            </a:pPr>
            <a:r>
              <a:rPr lang="de-DE" altLang="de-DE" b="1" dirty="0">
                <a:solidFill>
                  <a:srgbClr val="0045B1"/>
                </a:solidFill>
              </a:rPr>
              <a:t>	</a:t>
            </a:r>
          </a:p>
        </p:txBody>
      </p:sp>
      <p:sp>
        <p:nvSpPr>
          <p:cNvPr id="473091" name="Rectangle 13">
            <a:extLst>
              <a:ext uri="{FF2B5EF4-FFF2-40B4-BE49-F238E27FC236}">
                <a16:creationId xmlns:a16="http://schemas.microsoft.com/office/drawing/2014/main" id="{09B4259B-7BEB-4EE2-B18B-F9089F1490D8}"/>
              </a:ext>
            </a:extLst>
          </p:cNvPr>
          <p:cNvSpPr>
            <a:spLocks noChangeArrowheads="1"/>
          </p:cNvSpPr>
          <p:nvPr/>
        </p:nvSpPr>
        <p:spPr bwMode="auto">
          <a:xfrm>
            <a:off x="1634400" y="1472400"/>
            <a:ext cx="8361362" cy="4033837"/>
          </a:xfrm>
          <a:prstGeom prst="rect">
            <a:avLst/>
          </a:prstGeom>
          <a:noFill/>
          <a:ln w="9525">
            <a:noFill/>
            <a:miter lim="800000"/>
            <a:headEnd/>
            <a:tailEnd/>
          </a:ln>
        </p:spPr>
        <p:txBody>
          <a:bodyPr lIns="0" tIns="0" rIns="0" bIns="0"/>
          <a:lstStyle/>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Kurze MH-Kontrolle und ggf. Unterweisung bei allen KFO-Kontrollen</a:t>
            </a:r>
          </a:p>
          <a:p>
            <a:pPr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err="1">
                <a:latin typeface="Arial" charset="0"/>
                <a:ea typeface="ヒラギノ角ゴ Pro W3" pitchFamily="1" charset="-128"/>
                <a:cs typeface="+mn-cs"/>
                <a:sym typeface="Wingdings 3" pitchFamily="1" charset="2"/>
              </a:rPr>
              <a:t>Prophylaxesitzung</a:t>
            </a:r>
            <a:r>
              <a:rPr lang="de-DE" sz="1800" dirty="0">
                <a:latin typeface="Arial" charset="0"/>
                <a:ea typeface="ヒラギノ角ゴ Pro W3" pitchFamily="1" charset="-128"/>
                <a:cs typeface="+mn-cs"/>
                <a:sym typeface="Wingdings 3" pitchFamily="1" charset="2"/>
              </a:rPr>
              <a:t> vierteljährlich </a:t>
            </a:r>
          </a:p>
          <a:p>
            <a:pPr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Mundhygienekontrolle (API, SBI), ggf. Unterweisung und Übung</a:t>
            </a:r>
          </a:p>
          <a:p>
            <a:pPr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Professionelle Zahnreinigung</a:t>
            </a:r>
          </a:p>
          <a:p>
            <a:pPr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Bei Zahnstein/Konkrementen: Handinstrumente, </a:t>
            </a:r>
            <a:r>
              <a:rPr lang="de-DE" sz="1800" dirty="0" err="1">
                <a:latin typeface="Arial" charset="0"/>
                <a:ea typeface="ヒラギノ角ゴ Pro W3" pitchFamily="1" charset="-128"/>
                <a:cs typeface="+mn-cs"/>
                <a:sym typeface="Wingdings 3" pitchFamily="1" charset="2"/>
              </a:rPr>
              <a:t>Airscaler</a:t>
            </a:r>
            <a:r>
              <a:rPr lang="de-DE" sz="1800" dirty="0">
                <a:latin typeface="Arial" charset="0"/>
                <a:ea typeface="ヒラギノ角ゴ Pro W3" pitchFamily="1" charset="-128"/>
                <a:cs typeface="+mn-cs"/>
                <a:sym typeface="Wingdings 3" pitchFamily="1" charset="2"/>
              </a:rPr>
              <a:t>, Ultraschall</a:t>
            </a:r>
          </a:p>
          <a:p>
            <a:pPr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Reinigung mit Pulver-Wasser-Strahlgerät um die festsitzenden Apparaturen</a:t>
            </a:r>
          </a:p>
          <a:p>
            <a:pPr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Fluoridierung mittels Gel/Lack </a:t>
            </a:r>
          </a:p>
          <a:p>
            <a:pPr eaLnBrk="0" hangingPunct="0">
              <a:tabLst>
                <a:tab pos="357188" algn="l"/>
                <a:tab pos="5337175" algn="l"/>
              </a:tabLst>
              <a:defRPr/>
            </a:pPr>
            <a:r>
              <a:rPr lang="de-DE" sz="1800" dirty="0">
                <a:latin typeface="Arial" charset="0"/>
                <a:ea typeface="ヒラギノ角ゴ Pro W3" pitchFamily="1" charset="-128"/>
                <a:cs typeface="+mn-cs"/>
                <a:sym typeface="Wingdings 3" pitchFamily="1" charset="2"/>
              </a:rPr>
              <a:t>   – Bei initialen Defekten bzw. </a:t>
            </a:r>
            <a:r>
              <a:rPr lang="de-DE" sz="1800" dirty="0" err="1">
                <a:latin typeface="Arial" charset="0"/>
                <a:ea typeface="ヒラギノ角ゴ Pro W3" pitchFamily="1" charset="-128"/>
                <a:cs typeface="+mn-cs"/>
                <a:sym typeface="Wingdings 3" pitchFamily="1" charset="2"/>
              </a:rPr>
              <a:t>gingivitischen</a:t>
            </a:r>
            <a:r>
              <a:rPr lang="de-DE" sz="1800" dirty="0">
                <a:latin typeface="Arial" charset="0"/>
                <a:ea typeface="ヒラギノ角ゴ Pro W3" pitchFamily="1" charset="-128"/>
                <a:cs typeface="+mn-cs"/>
                <a:sym typeface="Wingdings 3" pitchFamily="1" charset="2"/>
              </a:rPr>
              <a:t> Veränderungen: ggf. Applikation von</a:t>
            </a:r>
            <a:br>
              <a:rPr lang="de-DE" sz="1800" dirty="0">
                <a:latin typeface="Arial" charset="0"/>
                <a:ea typeface="ヒラギノ角ゴ Pro W3" pitchFamily="1" charset="-128"/>
                <a:cs typeface="+mn-cs"/>
                <a:sym typeface="Wingdings 3" pitchFamily="1" charset="2"/>
              </a:rPr>
            </a:br>
            <a:r>
              <a:rPr lang="de-DE" sz="1800" dirty="0">
                <a:latin typeface="Arial" charset="0"/>
                <a:ea typeface="ヒラギノ角ゴ Pro W3" pitchFamily="1" charset="-128"/>
                <a:cs typeface="+mn-cs"/>
                <a:sym typeface="Wingdings 3" pitchFamily="1" charset="2"/>
              </a:rPr>
              <a:t>     	</a:t>
            </a:r>
            <a:r>
              <a:rPr lang="de-DE" sz="1800" dirty="0" err="1">
                <a:latin typeface="Arial" charset="0"/>
                <a:ea typeface="ヒラギノ角ゴ Pro W3" pitchFamily="1" charset="-128"/>
                <a:cs typeface="+mn-cs"/>
                <a:sym typeface="Wingdings 3" pitchFamily="1" charset="2"/>
              </a:rPr>
              <a:t>Chlorhexidin</a:t>
            </a:r>
            <a:endParaRPr lang="de-DE" sz="1800" dirty="0">
              <a:latin typeface="Arial" charset="0"/>
              <a:ea typeface="ヒラギノ角ゴ Pro W3" pitchFamily="1" charset="-128"/>
              <a:cs typeface="+mn-cs"/>
              <a:sym typeface="Wingdings 3" pitchFamily="1" charset="2"/>
            </a:endParaRPr>
          </a:p>
          <a:p>
            <a:pPr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a:t>
            </a:r>
            <a:r>
              <a:rPr lang="de-DE" sz="1800" dirty="0">
                <a:solidFill>
                  <a:srgbClr val="000000"/>
                </a:solidFill>
                <a:latin typeface="Arial" charset="0"/>
                <a:ea typeface="ヒラギノ角ゴ Pro W3" pitchFamily="1" charset="-128"/>
                <a:cs typeface="+mn-cs"/>
                <a:sym typeface="Wingdings 3" pitchFamily="1" charset="2"/>
              </a:rPr>
              <a:t>Bei Bogenwechsel Applikation von </a:t>
            </a:r>
            <a:r>
              <a:rPr lang="de-DE" sz="1800" dirty="0" err="1">
                <a:solidFill>
                  <a:srgbClr val="000000"/>
                </a:solidFill>
                <a:latin typeface="Arial" charset="0"/>
                <a:ea typeface="ヒラギノ角ゴ Pro W3" pitchFamily="1" charset="-128"/>
                <a:cs typeface="+mn-cs"/>
                <a:sym typeface="Wingdings 3" pitchFamily="1" charset="2"/>
              </a:rPr>
              <a:t>chlorhexidinhaltigen</a:t>
            </a:r>
            <a:r>
              <a:rPr lang="de-DE" sz="1800" dirty="0">
                <a:solidFill>
                  <a:srgbClr val="000000"/>
                </a:solidFill>
                <a:latin typeface="Arial" charset="0"/>
                <a:ea typeface="ヒラギノ角ゴ Pro W3" pitchFamily="1" charset="-128"/>
                <a:cs typeface="+mn-cs"/>
                <a:sym typeface="Wingdings 3" pitchFamily="1" charset="2"/>
              </a:rPr>
              <a:t> Gelen/Lacken</a:t>
            </a:r>
          </a:p>
          <a:p>
            <a:pPr marL="0" lvl="1" eaLnBrk="0" hangingPunct="0">
              <a:tabLst>
                <a:tab pos="668338" algn="l"/>
                <a:tab pos="5337175" algn="l"/>
              </a:tabLst>
              <a:defRPr/>
            </a:pPr>
            <a:r>
              <a:rPr lang="de-DE" sz="1800" dirty="0">
                <a:latin typeface="Arial" charset="0"/>
                <a:ea typeface="ヒラギノ角ゴ Pro W3" pitchFamily="1" charset="-128"/>
                <a:cs typeface="+mn-cs"/>
                <a:sym typeface="Wingdings 3" pitchFamily="1" charset="2"/>
              </a:rPr>
              <a:t>   – </a:t>
            </a:r>
            <a:r>
              <a:rPr lang="de-DE" sz="1800" dirty="0">
                <a:latin typeface="Arial" charset="0"/>
                <a:ea typeface="ヒラギノ角ゴ Pro W3" pitchFamily="1" charset="-128"/>
                <a:sym typeface="Wingdings 3" pitchFamily="1" charset="2"/>
              </a:rPr>
              <a:t>Kontrolle der </a:t>
            </a:r>
            <a:r>
              <a:rPr lang="de-DE" sz="1800" dirty="0" err="1">
                <a:latin typeface="Arial" charset="0"/>
                <a:ea typeface="ヒラギノ角ゴ Pro W3" pitchFamily="1" charset="-128"/>
                <a:sym typeface="Wingdings 3" pitchFamily="1" charset="2"/>
              </a:rPr>
              <a:t>Fissurenversiegelungen</a:t>
            </a:r>
            <a:endParaRPr lang="de-DE" sz="1800" dirty="0">
              <a:latin typeface="Arial" charset="0"/>
              <a:ea typeface="ヒラギノ角ゴ Pro W3" pitchFamily="1" charset="-128"/>
              <a:sym typeface="Wingdings 3" pitchFamily="1" charset="2"/>
            </a:endParaRPr>
          </a:p>
          <a:p>
            <a:pPr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a:p>
            <a:pPr marL="188913" indent="-188913" eaLnBrk="0" hangingPunct="0">
              <a:tabLst>
                <a:tab pos="668338" algn="l"/>
                <a:tab pos="5337175" algn="l"/>
              </a:tabLst>
              <a:defRPr/>
            </a:pPr>
            <a:endParaRPr lang="de-DE" sz="1800" dirty="0">
              <a:latin typeface="Arial" charset="0"/>
              <a:ea typeface="ヒラギノ角ゴ Pro W3" pitchFamily="1" charset="-128"/>
              <a:cs typeface="+mn-cs"/>
              <a:sym typeface="Wingdings 3" pitchFamily="1" charset="2"/>
            </a:endParaRPr>
          </a:p>
        </p:txBody>
      </p:sp>
      <p:pic>
        <p:nvPicPr>
          <p:cNvPr id="64517" name="Grafik 1">
            <a:extLst>
              <a:ext uri="{FF2B5EF4-FFF2-40B4-BE49-F238E27FC236}">
                <a16:creationId xmlns:a16="http://schemas.microsoft.com/office/drawing/2014/main" id="{29AFBC2D-AC6E-4521-A8B9-0B741D1CCF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4400" y="5013176"/>
            <a:ext cx="1765300" cy="1401762"/>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11">
            <a:extLst>
              <a:ext uri="{FF2B5EF4-FFF2-40B4-BE49-F238E27FC236}">
                <a16:creationId xmlns:a16="http://schemas.microsoft.com/office/drawing/2014/main" id="{2CFC45BF-095B-40F0-9E9D-1AFC818BE498}"/>
              </a:ext>
            </a:extLst>
          </p:cNvPr>
          <p:cNvSpPr txBox="1">
            <a:spLocks noChangeArrowheads="1"/>
          </p:cNvSpPr>
          <p:nvPr/>
        </p:nvSpPr>
        <p:spPr bwMode="auto">
          <a:xfrm>
            <a:off x="3591787" y="6106964"/>
            <a:ext cx="350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50000"/>
              </a:spcBef>
              <a:buFontTx/>
              <a:buNone/>
            </a:pPr>
            <a:r>
              <a:rPr lang="de-DE" altLang="de-DE" sz="1000" dirty="0"/>
              <a:t>Reinigung mit Pulver-Wasser-Strahlgerät. </a:t>
            </a:r>
            <a:br>
              <a:rPr lang="de-DE" altLang="de-DE" sz="1000" dirty="0"/>
            </a:br>
            <a:r>
              <a:rPr lang="de-DE" altLang="de-DE" sz="1000" dirty="0"/>
              <a:t>(Foto: Lutz </a:t>
            </a:r>
            <a:r>
              <a:rPr lang="de-DE" altLang="de-DE" sz="1000" dirty="0" err="1"/>
              <a:t>Laurisch</a:t>
            </a:r>
            <a:r>
              <a:rPr lang="de-DE" altLang="de-DE" sz="1000" dirty="0"/>
              <a:t>)</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526ABD-0E31-435A-9674-3CAFBF76FBE1}"/>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pPr>
              <a:defRPr/>
            </a:pPr>
            <a:fld id="{60712796-E1A1-46FD-9FED-46E5649441D1}" type="slidenum">
              <a:rPr lang="en-US" altLang="de-DE" sz="1400">
                <a:solidFill>
                  <a:srgbClr val="000000"/>
                </a:solidFill>
                <a:latin typeface="Arial" panose="020B0604020202020204" pitchFamily="34" charset="0"/>
              </a:rPr>
              <a:pPr>
                <a:defRPr/>
              </a:pPr>
              <a:t>63</a:t>
            </a:fld>
            <a:endParaRPr lang="en-US" altLang="de-DE" sz="1400">
              <a:solidFill>
                <a:srgbClr val="0040A6"/>
              </a:solidFill>
              <a:latin typeface="Arial" panose="020B0604020202020204" pitchFamily="34" charset="0"/>
            </a:endParaRPr>
          </a:p>
        </p:txBody>
      </p:sp>
      <p:sp>
        <p:nvSpPr>
          <p:cNvPr id="62467" name="Rectangle 2">
            <a:extLst>
              <a:ext uri="{FF2B5EF4-FFF2-40B4-BE49-F238E27FC236}">
                <a16:creationId xmlns:a16="http://schemas.microsoft.com/office/drawing/2014/main" id="{1A929528-64C3-439E-A3E0-FD5E4838B59A}"/>
              </a:ext>
            </a:extLst>
          </p:cNvPr>
          <p:cNvSpPr>
            <a:spLocks noChangeArrowheads="1"/>
          </p:cNvSpPr>
          <p:nvPr/>
        </p:nvSpPr>
        <p:spPr bwMode="auto">
          <a:xfrm>
            <a:off x="720000" y="540000"/>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None/>
              <a:defRPr/>
            </a:pPr>
            <a:r>
              <a:rPr lang="de-DE" altLang="de-DE" b="1" dirty="0">
                <a:solidFill>
                  <a:srgbClr val="0045B1"/>
                </a:solidFill>
              </a:rPr>
              <a:t>8.4	Risikomanagement bei festsitzenden 	kieferorthopädischen Apparaten	</a:t>
            </a:r>
          </a:p>
        </p:txBody>
      </p:sp>
      <p:sp>
        <p:nvSpPr>
          <p:cNvPr id="473091" name="Rectangle 13">
            <a:extLst>
              <a:ext uri="{FF2B5EF4-FFF2-40B4-BE49-F238E27FC236}">
                <a16:creationId xmlns:a16="http://schemas.microsoft.com/office/drawing/2014/main" id="{A7DA275C-5C67-4B52-91D9-E50AA431FAAC}"/>
              </a:ext>
            </a:extLst>
          </p:cNvPr>
          <p:cNvSpPr>
            <a:spLocks noChangeArrowheads="1"/>
          </p:cNvSpPr>
          <p:nvPr/>
        </p:nvSpPr>
        <p:spPr bwMode="auto">
          <a:xfrm>
            <a:off x="1634400" y="1681164"/>
            <a:ext cx="8154987"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Diagnostische Maßnahmen bei Abschluss der kieferorthopädischen Behandlung</a:t>
            </a:r>
          </a:p>
          <a:p>
            <a:pPr marL="188913" indent="-188913"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Speicheltest / Ernährungsanamnese</a:t>
            </a:r>
          </a:p>
          <a:p>
            <a:pPr marL="188913" indent="-188913" eaLnBrk="0" hangingPunct="0">
              <a:buFont typeface="Wingdings" pitchFamily="2" charset="2"/>
              <a:buChar char="§"/>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Mundhygienestatus (</a:t>
            </a:r>
            <a:r>
              <a:rPr lang="de-DE" sz="1800" dirty="0" err="1">
                <a:solidFill>
                  <a:srgbClr val="000000"/>
                </a:solidFill>
                <a:latin typeface="Arial" charset="0"/>
                <a:ea typeface="ヒラギノ角ゴ Pro W3" pitchFamily="1" charset="-128"/>
                <a:cs typeface="+mn-cs"/>
                <a:sym typeface="Wingdings 3" pitchFamily="1" charset="2"/>
              </a:rPr>
              <a:t>Biofilm</a:t>
            </a:r>
            <a:r>
              <a:rPr lang="de-DE" sz="1800" dirty="0">
                <a:solidFill>
                  <a:srgbClr val="000000"/>
                </a:solidFill>
                <a:latin typeface="Arial" charset="0"/>
                <a:ea typeface="ヒラギノ角ゴ Pro W3" pitchFamily="1" charset="-128"/>
                <a:cs typeface="+mn-cs"/>
                <a:sym typeface="Wingdings 3" pitchFamily="1" charset="2"/>
              </a:rPr>
              <a:t>-Gingivitis)</a:t>
            </a:r>
          </a:p>
          <a:p>
            <a:pPr marL="188913" indent="-188913" eaLnBrk="0" hangingPunct="0">
              <a:buFont typeface="Wingdings" pitchFamily="2" charset="2"/>
              <a:buChar char="§"/>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Kontrolle auf </a:t>
            </a:r>
            <a:r>
              <a:rPr lang="de-DE" sz="1800" dirty="0" err="1">
                <a:solidFill>
                  <a:srgbClr val="000000"/>
                </a:solidFill>
                <a:latin typeface="Arial" charset="0"/>
                <a:ea typeface="ヒラギノ角ゴ Pro W3" pitchFamily="1" charset="-128"/>
                <a:cs typeface="+mn-cs"/>
                <a:sym typeface="Wingdings 3" pitchFamily="1" charset="2"/>
              </a:rPr>
              <a:t>Demineralisationen</a:t>
            </a:r>
            <a:r>
              <a:rPr lang="de-DE" sz="1800" dirty="0">
                <a:solidFill>
                  <a:srgbClr val="000000"/>
                </a:solidFill>
                <a:latin typeface="Arial" charset="0"/>
                <a:ea typeface="ヒラギノ角ゴ Pro W3" pitchFamily="1" charset="-128"/>
                <a:cs typeface="+mn-cs"/>
                <a:sym typeface="Wingdings 3" pitchFamily="1" charset="2"/>
              </a:rPr>
              <a:t> der Glattflächen </a:t>
            </a:r>
          </a:p>
          <a:p>
            <a:pPr marL="188913" indent="-188913" eaLnBrk="0" hangingPunct="0">
              <a:buFont typeface="Wingdings" pitchFamily="2" charset="2"/>
              <a:buChar char="§"/>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Kontrolle der </a:t>
            </a:r>
            <a:r>
              <a:rPr lang="de-DE" sz="1800" dirty="0" err="1">
                <a:solidFill>
                  <a:srgbClr val="000000"/>
                </a:solidFill>
                <a:latin typeface="Arial" charset="0"/>
                <a:ea typeface="ヒラギノ角ゴ Pro W3" pitchFamily="1" charset="-128"/>
                <a:cs typeface="+mn-cs"/>
                <a:sym typeface="Wingdings 3" pitchFamily="1" charset="2"/>
              </a:rPr>
              <a:t>Approximalräume</a:t>
            </a:r>
            <a:r>
              <a:rPr lang="de-DE" sz="1800" dirty="0">
                <a:solidFill>
                  <a:srgbClr val="000000"/>
                </a:solidFill>
                <a:latin typeface="Arial" charset="0"/>
                <a:ea typeface="ヒラギノ角ゴ Pro W3" pitchFamily="1" charset="-128"/>
                <a:cs typeface="+mn-cs"/>
                <a:sym typeface="Wingdings 3" pitchFamily="1" charset="2"/>
              </a:rPr>
              <a:t> (</a:t>
            </a:r>
            <a:r>
              <a:rPr lang="de-DE" sz="1800" dirty="0" err="1">
                <a:solidFill>
                  <a:srgbClr val="000000"/>
                </a:solidFill>
                <a:latin typeface="Arial" charset="0"/>
                <a:ea typeface="ヒラギノ角ゴ Pro W3" pitchFamily="1" charset="-128"/>
                <a:cs typeface="+mn-cs"/>
                <a:sym typeface="Wingdings 3" pitchFamily="1" charset="2"/>
              </a:rPr>
              <a:t>evtl</a:t>
            </a:r>
            <a:r>
              <a:rPr lang="de-DE" sz="1800" dirty="0">
                <a:solidFill>
                  <a:srgbClr val="000000"/>
                </a:solidFill>
                <a:latin typeface="Arial" charset="0"/>
                <a:ea typeface="ヒラギノ角ゴ Pro W3" pitchFamily="1" charset="-128"/>
                <a:cs typeface="+mn-cs"/>
                <a:sym typeface="Wingdings 3" pitchFamily="1" charset="2"/>
              </a:rPr>
              <a:t>. </a:t>
            </a:r>
            <a:r>
              <a:rPr lang="de-DE" sz="1800" dirty="0">
                <a:latin typeface="Arial" charset="0"/>
                <a:ea typeface="ヒラギノ角ゴ Pro W3" pitchFamily="1" charset="-128"/>
                <a:cs typeface="+mn-cs"/>
                <a:sym typeface="Wingdings 3" pitchFamily="1" charset="2"/>
              </a:rPr>
              <a:t>Bi</a:t>
            </a:r>
            <a:r>
              <a:rPr lang="de-DE" sz="1800" dirty="0" err="1">
                <a:latin typeface="Arial" charset="0"/>
                <a:ea typeface="ヒラギノ角ゴ Pro W3" pitchFamily="1" charset="-128"/>
                <a:cs typeface="+mn-cs"/>
                <a:sym typeface="Wingdings 3" pitchFamily="1" charset="2"/>
              </a:rPr>
              <a:t>ss</a:t>
            </a:r>
            <a:r>
              <a:rPr lang="de-DE" sz="1800" dirty="0">
                <a:latin typeface="Arial" charset="0"/>
                <a:ea typeface="ヒラギノ角ゴ Pro W3" pitchFamily="1" charset="-128"/>
                <a:cs typeface="+mn-cs"/>
                <a:sym typeface="Wingdings 3" pitchFamily="1" charset="2"/>
              </a:rPr>
              <a:t>flügelaufnahmen)</a:t>
            </a: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Kontrolle vorhandener </a:t>
            </a:r>
            <a:r>
              <a:rPr lang="de-DE" sz="1800" dirty="0" err="1">
                <a:latin typeface="Arial" charset="0"/>
                <a:ea typeface="ヒラギノ角ゴ Pro W3" pitchFamily="1" charset="-128"/>
                <a:cs typeface="+mn-cs"/>
                <a:sym typeface="Wingdings 3" pitchFamily="1" charset="2"/>
              </a:rPr>
              <a:t>Fissurenversiegelungen</a:t>
            </a:r>
            <a:endParaRPr lang="de-DE" sz="1800" dirty="0">
              <a:latin typeface="Arial" charset="0"/>
              <a:ea typeface="ヒラギノ角ゴ Pro W3" pitchFamily="1" charset="-128"/>
              <a:cs typeface="+mn-cs"/>
              <a:sym typeface="Wingdings 3" pitchFamily="1" charset="2"/>
            </a:endParaRPr>
          </a:p>
          <a:p>
            <a:pPr marL="188913" indent="-188913" eaLnBrk="0" hangingPunct="0">
              <a:buFont typeface="Wingdings" pitchFamily="2" charset="2"/>
              <a:buChar char="§"/>
              <a:tabLst>
                <a:tab pos="668338" algn="l"/>
                <a:tab pos="5337175" algn="l"/>
              </a:tabLst>
              <a:defRPr/>
            </a:pPr>
            <a:r>
              <a:rPr lang="de-DE" sz="1800" dirty="0">
                <a:latin typeface="Arial" charset="0"/>
                <a:ea typeface="ヒラギノ角ゴ Pro W3" pitchFamily="1" charset="-128"/>
                <a:cs typeface="+mn-cs"/>
                <a:sym typeface="Wingdings 3" pitchFamily="1" charset="2"/>
              </a:rPr>
              <a:t>Hinweise zur Retention und post-kieferorthopädischen </a:t>
            </a:r>
            <a:r>
              <a:rPr lang="de-DE" sz="1800" dirty="0">
                <a:solidFill>
                  <a:srgbClr val="000000"/>
                </a:solidFill>
                <a:latin typeface="Arial" charset="0"/>
                <a:ea typeface="ヒラギノ角ゴ Pro W3" pitchFamily="1" charset="-128"/>
                <a:cs typeface="+mn-cs"/>
                <a:sym typeface="Wingdings 3" pitchFamily="1" charset="2"/>
              </a:rPr>
              <a:t>Betreuung</a:t>
            </a:r>
          </a:p>
          <a:p>
            <a:pPr marL="188913" indent="-188913" eaLnBrk="0" hangingPunct="0">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p:txBody>
      </p:sp>
      <p:pic>
        <p:nvPicPr>
          <p:cNvPr id="5" name="Grafik 4" descr="Ein Bild, das drinnen, Essen enthält.&#10;&#10;Automatisch generierte Beschreibung">
            <a:extLst>
              <a:ext uri="{FF2B5EF4-FFF2-40B4-BE49-F238E27FC236}">
                <a16:creationId xmlns:a16="http://schemas.microsoft.com/office/drawing/2014/main" id="{9C699C64-DE2E-4D54-91B4-2860F0F65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63" b="17646"/>
          <a:stretch/>
        </p:blipFill>
        <p:spPr>
          <a:xfrm>
            <a:off x="1643054" y="4221088"/>
            <a:ext cx="3185246" cy="1518800"/>
          </a:xfrm>
          <a:prstGeom prst="rect">
            <a:avLst/>
          </a:prstGeom>
          <a:ln>
            <a:noFill/>
          </a:ln>
          <a:effectLst>
            <a:outerShdw blurRad="292100" dist="139700" dir="2700000" algn="tl" rotWithShape="0">
              <a:srgbClr val="333333">
                <a:alpha val="65000"/>
              </a:srgbClr>
            </a:outerShdw>
          </a:effectLst>
        </p:spPr>
      </p:pic>
      <p:pic>
        <p:nvPicPr>
          <p:cNvPr id="6" name="Grafik 5" descr="Ein Bild, das Essen, drinnen, Schüssel, Tisch enthält.&#10;&#10;Automatisch generierte Beschreibung">
            <a:extLst>
              <a:ext uri="{FF2B5EF4-FFF2-40B4-BE49-F238E27FC236}">
                <a16:creationId xmlns:a16="http://schemas.microsoft.com/office/drawing/2014/main" id="{CBC6CF83-31AB-401C-92A6-ABE3628282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914" b="18704"/>
          <a:stretch/>
        </p:blipFill>
        <p:spPr>
          <a:xfrm>
            <a:off x="5719462" y="4221088"/>
            <a:ext cx="3112842" cy="1518800"/>
          </a:xfrm>
          <a:prstGeom prst="rect">
            <a:avLst/>
          </a:prstGeom>
          <a:ln>
            <a:noFill/>
          </a:ln>
          <a:effectLst>
            <a:outerShdw blurRad="292100" dist="139700" dir="2700000" algn="tl" rotWithShape="0">
              <a:srgbClr val="333333">
                <a:alpha val="65000"/>
              </a:srgbClr>
            </a:outerShdw>
          </a:effectLst>
        </p:spPr>
      </p:pic>
      <p:sp>
        <p:nvSpPr>
          <p:cNvPr id="2" name="Textfeld 1">
            <a:extLst>
              <a:ext uri="{FF2B5EF4-FFF2-40B4-BE49-F238E27FC236}">
                <a16:creationId xmlns:a16="http://schemas.microsoft.com/office/drawing/2014/main" id="{360FA407-8C1D-43DB-8E10-F174515F8C07}"/>
              </a:ext>
            </a:extLst>
          </p:cNvPr>
          <p:cNvSpPr txBox="1"/>
          <p:nvPr/>
        </p:nvSpPr>
        <p:spPr>
          <a:xfrm>
            <a:off x="1602000" y="5847656"/>
            <a:ext cx="7416824" cy="461665"/>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Typische Schäden nach festsitzender kieferorthopädischer Behandlung ohne präventive Betreuung.</a:t>
            </a:r>
          </a:p>
          <a:p>
            <a:r>
              <a:rPr lang="de-DE" sz="1200" dirty="0">
                <a:latin typeface="Arial" panose="020B0604020202020204" pitchFamily="34" charset="0"/>
                <a:cs typeface="Arial" panose="020B0604020202020204" pitchFamily="34" charset="0"/>
              </a:rPr>
              <a:t>(Fotos: Lutz </a:t>
            </a:r>
            <a:r>
              <a:rPr lang="de-DE" sz="1200" dirty="0" err="1">
                <a:latin typeface="Arial" panose="020B0604020202020204" pitchFamily="34" charset="0"/>
                <a:cs typeface="Arial" panose="020B0604020202020204" pitchFamily="34" charset="0"/>
              </a:rPr>
              <a:t>Laurisch</a:t>
            </a:r>
            <a:r>
              <a:rPr lang="de-DE"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605317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0">
            <a:extLst>
              <a:ext uri="{FF2B5EF4-FFF2-40B4-BE49-F238E27FC236}">
                <a16:creationId xmlns:a16="http://schemas.microsoft.com/office/drawing/2014/main" id="{69C843CA-81A3-05EA-D817-4BE2191FE36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8610"/>
          <a:stretch>
            <a:fillRect/>
          </a:stretch>
        </p:blipFill>
        <p:spPr bwMode="auto">
          <a:xfrm>
            <a:off x="0" y="-172509"/>
            <a:ext cx="12192000" cy="720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D93DDC39-312B-4247-9DC7-E9F464497BC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2FB5FE58-09B7-4C29-BF16-6DF35A2DF0A2}" type="slidenum">
              <a:rPr lang="en-US" altLang="de-DE" sz="1400">
                <a:latin typeface="Arial" panose="020B0604020202020204" pitchFamily="34" charset="0"/>
              </a:rPr>
              <a:pPr/>
              <a:t>64</a:t>
            </a:fld>
            <a:endParaRPr lang="en-US" altLang="de-DE" sz="1400">
              <a:solidFill>
                <a:srgbClr val="0040A6"/>
              </a:solidFill>
              <a:latin typeface="Arial" panose="020B0604020202020204" pitchFamily="34" charset="0"/>
            </a:endParaRPr>
          </a:p>
        </p:txBody>
      </p:sp>
      <p:sp>
        <p:nvSpPr>
          <p:cNvPr id="24579" name="Rectangle 3">
            <a:extLst>
              <a:ext uri="{FF2B5EF4-FFF2-40B4-BE49-F238E27FC236}">
                <a16:creationId xmlns:a16="http://schemas.microsoft.com/office/drawing/2014/main" id="{8D5CE196-4A55-49E7-917B-9CF8B3977768}"/>
              </a:ext>
            </a:extLst>
          </p:cNvPr>
          <p:cNvSpPr>
            <a:spLocks noGrp="1" noChangeArrowheads="1"/>
          </p:cNvSpPr>
          <p:nvPr>
            <p:ph type="title"/>
          </p:nvPr>
        </p:nvSpPr>
        <p:spPr>
          <a:xfrm>
            <a:off x="720000" y="534989"/>
            <a:ext cx="10871200" cy="839787"/>
          </a:xfrm>
        </p:spPr>
        <p:txBody>
          <a:bodyPr/>
          <a:lstStyle/>
          <a:p>
            <a:pPr defTabSz="452438" eaLnBrk="1" hangingPunct="1"/>
            <a:r>
              <a:rPr lang="en-US" altLang="de-DE" dirty="0" err="1"/>
              <a:t>Zusatzthema</a:t>
            </a:r>
            <a:r>
              <a:rPr lang="en-US" altLang="de-DE" dirty="0"/>
              <a:t>:</a:t>
            </a:r>
            <a:br>
              <a:rPr lang="en-US" altLang="de-DE" dirty="0"/>
            </a:br>
            <a:r>
              <a:rPr lang="en-US" altLang="de-DE" dirty="0"/>
              <a:t>9 	</a:t>
            </a:r>
            <a:r>
              <a:rPr lang="de-DE" altLang="de-DE" dirty="0"/>
              <a:t>Prophylaxe in der Praxis…</a:t>
            </a:r>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5600" y="3212976"/>
            <a:ext cx="1044000" cy="1044000"/>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4600" y="3212976"/>
            <a:ext cx="1044000" cy="1044000"/>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6139" y="3212976"/>
            <a:ext cx="1044000" cy="1044000"/>
          </a:xfrm>
          <a:prstGeom prst="rect">
            <a:avLst/>
          </a:prstGeom>
        </p:spPr>
      </p:pic>
      <p:pic>
        <p:nvPicPr>
          <p:cNvPr id="15" name="Grafik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1720" y="1484784"/>
            <a:ext cx="1044000" cy="1044000"/>
          </a:xfrm>
          <a:prstGeom prst="rect">
            <a:avLst/>
          </a:prstGeom>
        </p:spPr>
      </p:pic>
      <p:pic>
        <p:nvPicPr>
          <p:cNvPr id="16" name="Grafik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0720" y="1484784"/>
            <a:ext cx="1044000" cy="1044000"/>
          </a:xfrm>
          <a:prstGeom prst="rect">
            <a:avLst/>
          </a:prstGeom>
        </p:spPr>
      </p:pic>
      <p:pic>
        <p:nvPicPr>
          <p:cNvPr id="17" name="Grafik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52000" y="1484784"/>
            <a:ext cx="1044000" cy="1044000"/>
          </a:xfrm>
          <a:prstGeom prst="rect">
            <a:avLst/>
          </a:prstGeom>
        </p:spPr>
      </p:pic>
      <p:pic>
        <p:nvPicPr>
          <p:cNvPr id="18" name="Grafik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8144" y="1484784"/>
            <a:ext cx="1044000" cy="1044000"/>
          </a:xfrm>
          <a:prstGeom prst="rect">
            <a:avLst/>
          </a:prstGeom>
        </p:spPr>
      </p:pic>
      <p:sp>
        <p:nvSpPr>
          <p:cNvPr id="19" name="Rectangle 3">
            <a:extLst>
              <a:ext uri="{FF2B5EF4-FFF2-40B4-BE49-F238E27FC236}">
                <a16:creationId xmlns:a16="http://schemas.microsoft.com/office/drawing/2014/main" id="{8D5CE196-4A55-49E7-917B-9CF8B3977768}"/>
              </a:ext>
            </a:extLst>
          </p:cNvPr>
          <p:cNvSpPr txBox="1">
            <a:spLocks noChangeArrowheads="1"/>
          </p:cNvSpPr>
          <p:nvPr/>
        </p:nvSpPr>
        <p:spPr bwMode="auto">
          <a:xfrm>
            <a:off x="2551112" y="2661222"/>
            <a:ext cx="81534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b="1">
                <a:solidFill>
                  <a:srgbClr val="0045B1"/>
                </a:solidFill>
                <a:latin typeface="+mj-lt"/>
                <a:ea typeface="+mj-ea"/>
                <a:cs typeface="ヒラギノ角ゴ Pro W3"/>
              </a:defRPr>
            </a:lvl1pPr>
            <a:lvl2pPr algn="l" rtl="0" eaLnBrk="0" fontAlgn="base" hangingPunct="0">
              <a:spcBef>
                <a:spcPct val="0"/>
              </a:spcBef>
              <a:spcAft>
                <a:spcPct val="0"/>
              </a:spcAft>
              <a:defRPr sz="2400" b="1">
                <a:solidFill>
                  <a:srgbClr val="0045B1"/>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400" b="1">
                <a:solidFill>
                  <a:srgbClr val="0045B1"/>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400" b="1">
                <a:solidFill>
                  <a:srgbClr val="0045B1"/>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400" b="1">
                <a:solidFill>
                  <a:srgbClr val="0045B1"/>
                </a:solidFill>
                <a:latin typeface="Arial" charset="0"/>
                <a:ea typeface="ヒラギノ角ゴ Pro W3" pitchFamily="1" charset="-128"/>
                <a:cs typeface="ヒラギノ角ゴ Pro W3"/>
              </a:defRPr>
            </a:lvl5pPr>
            <a:lvl6pPr marL="457200" algn="l" rtl="0" fontAlgn="base">
              <a:spcBef>
                <a:spcPct val="0"/>
              </a:spcBef>
              <a:spcAft>
                <a:spcPct val="0"/>
              </a:spcAft>
              <a:defRPr sz="2400" b="1">
                <a:solidFill>
                  <a:srgbClr val="0045B1"/>
                </a:solidFill>
                <a:latin typeface="Arial" charset="0"/>
                <a:ea typeface="ヒラギノ角ゴ Pro W3" pitchFamily="1" charset="-128"/>
              </a:defRPr>
            </a:lvl6pPr>
            <a:lvl7pPr marL="914400" algn="l" rtl="0" fontAlgn="base">
              <a:spcBef>
                <a:spcPct val="0"/>
              </a:spcBef>
              <a:spcAft>
                <a:spcPct val="0"/>
              </a:spcAft>
              <a:defRPr sz="2400" b="1">
                <a:solidFill>
                  <a:srgbClr val="0045B1"/>
                </a:solidFill>
                <a:latin typeface="Arial" charset="0"/>
                <a:ea typeface="ヒラギノ角ゴ Pro W3" pitchFamily="1" charset="-128"/>
              </a:defRPr>
            </a:lvl7pPr>
            <a:lvl8pPr marL="1371600" algn="l" rtl="0" fontAlgn="base">
              <a:spcBef>
                <a:spcPct val="0"/>
              </a:spcBef>
              <a:spcAft>
                <a:spcPct val="0"/>
              </a:spcAft>
              <a:defRPr sz="2400" b="1">
                <a:solidFill>
                  <a:srgbClr val="0045B1"/>
                </a:solidFill>
                <a:latin typeface="Arial" charset="0"/>
                <a:ea typeface="ヒラギノ角ゴ Pro W3" pitchFamily="1" charset="-128"/>
              </a:defRPr>
            </a:lvl8pPr>
            <a:lvl9pPr marL="1828800" algn="l" rtl="0" fontAlgn="base">
              <a:spcBef>
                <a:spcPct val="0"/>
              </a:spcBef>
              <a:spcAft>
                <a:spcPct val="0"/>
              </a:spcAft>
              <a:defRPr sz="2400" b="1">
                <a:solidFill>
                  <a:srgbClr val="0045B1"/>
                </a:solidFill>
                <a:latin typeface="Arial" charset="0"/>
                <a:ea typeface="ヒラギノ角ゴ Pro W3" pitchFamily="1" charset="-128"/>
              </a:defRPr>
            </a:lvl9pPr>
          </a:lstStyle>
          <a:p>
            <a:pPr defTabSz="452438" eaLnBrk="1" hangingPunct="1"/>
            <a:r>
              <a:rPr lang="de-DE" altLang="de-DE" kern="0" dirty="0"/>
              <a:t>und zu Hause</a:t>
            </a:r>
          </a:p>
        </p:txBody>
      </p:sp>
    </p:spTree>
    <p:extLst>
      <p:ext uri="{BB962C8B-B14F-4D97-AF65-F5344CB8AC3E}">
        <p14:creationId xmlns:p14="http://schemas.microsoft.com/office/powerpoint/2010/main" val="104418678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5118A6ED-9AD1-4C57-869A-CE04338EA06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pPr>
              <a:defRPr/>
            </a:pPr>
            <a:fld id="{C1541D00-26B2-4D2A-AE08-3B38F4332564}" type="slidenum">
              <a:rPr lang="en-US" altLang="de-DE" sz="1400">
                <a:solidFill>
                  <a:srgbClr val="000000"/>
                </a:solidFill>
                <a:latin typeface="Arial" panose="020B0604020202020204" pitchFamily="34" charset="0"/>
              </a:rPr>
              <a:pPr>
                <a:defRPr/>
              </a:pPr>
              <a:t>65</a:t>
            </a:fld>
            <a:endParaRPr lang="en-US" altLang="de-DE" sz="1400">
              <a:solidFill>
                <a:srgbClr val="0040A6"/>
              </a:solidFill>
              <a:latin typeface="Arial" panose="020B0604020202020204" pitchFamily="34" charset="0"/>
            </a:endParaRPr>
          </a:p>
        </p:txBody>
      </p:sp>
      <p:sp>
        <p:nvSpPr>
          <p:cNvPr id="21508" name="Rectangle 2">
            <a:extLst>
              <a:ext uri="{FF2B5EF4-FFF2-40B4-BE49-F238E27FC236}">
                <a16:creationId xmlns:a16="http://schemas.microsoft.com/office/drawing/2014/main" id="{DC3E685B-2B0F-4C19-8473-E257F3F338D2}"/>
              </a:ext>
            </a:extLst>
          </p:cNvPr>
          <p:cNvSpPr>
            <a:spLocks noGrp="1" noChangeArrowheads="1"/>
          </p:cNvSpPr>
          <p:nvPr>
            <p:ph type="title"/>
          </p:nvPr>
        </p:nvSpPr>
        <p:spPr>
          <a:xfrm>
            <a:off x="2057400" y="534989"/>
            <a:ext cx="8610600" cy="839787"/>
          </a:xfrm>
        </p:spPr>
        <p:txBody>
          <a:bodyPr/>
          <a:lstStyle/>
          <a:p>
            <a:pPr eaLnBrk="1" hangingPunct="1"/>
            <a:r>
              <a:rPr lang="de-DE" altLang="de-DE" dirty="0"/>
              <a:t>9	Prophylaxe in der Praxis und zu Hause</a:t>
            </a:r>
            <a:br>
              <a:rPr lang="en-US" altLang="de-DE" dirty="0"/>
            </a:br>
            <a:r>
              <a:rPr lang="de-DE" altLang="de-DE" dirty="0"/>
              <a:t>9.1	Ablauf einer Prophylaxe-Sitzung</a:t>
            </a:r>
          </a:p>
        </p:txBody>
      </p:sp>
      <p:sp>
        <p:nvSpPr>
          <p:cNvPr id="8" name="Rectangle 13">
            <a:extLst>
              <a:ext uri="{FF2B5EF4-FFF2-40B4-BE49-F238E27FC236}">
                <a16:creationId xmlns:a16="http://schemas.microsoft.com/office/drawing/2014/main" id="{A7DA275C-5C67-4B52-91D9-E50AA431FAAC}"/>
              </a:ext>
            </a:extLst>
          </p:cNvPr>
          <p:cNvSpPr>
            <a:spLocks noChangeArrowheads="1"/>
          </p:cNvSpPr>
          <p:nvPr/>
        </p:nvSpPr>
        <p:spPr bwMode="auto">
          <a:xfrm>
            <a:off x="2055814" y="1681164"/>
            <a:ext cx="8154987"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A	Anamnese </a:t>
            </a:r>
            <a:r>
              <a:rPr lang="de-DE" sz="1800" dirty="0">
                <a:solidFill>
                  <a:srgbClr val="000000"/>
                </a:solidFill>
                <a:latin typeface="Arial" charset="0"/>
                <a:ea typeface="ヒラギノ角ゴ Pro W3" pitchFamily="1" charset="-128"/>
                <a:cs typeface="+mn-cs"/>
                <a:sym typeface="Wingdings 3" pitchFamily="1" charset="2"/>
              </a:rPr>
              <a:t>aktualisieren (Veränderungen der Lebensumstände 	gegenüber der letzten Sitzung) </a:t>
            </a:r>
          </a:p>
          <a:p>
            <a:pPr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	</a:t>
            </a:r>
            <a:endParaRPr lang="de-DE" sz="1800" dirty="0">
              <a:solidFill>
                <a:srgbClr val="000000"/>
              </a:solidFill>
              <a:latin typeface="Arial" charset="0"/>
              <a:ea typeface="ヒラギノ角ゴ Pro W3" pitchFamily="1" charset="-128"/>
              <a:cs typeface="+mn-cs"/>
              <a:sym typeface="Wingdings 3" pitchFamily="1" charset="2"/>
            </a:endParaRPr>
          </a:p>
        </p:txBody>
      </p:sp>
      <p:pic>
        <p:nvPicPr>
          <p:cNvPr id="11266" name="Picture 2" descr="P:\kommed\_WOHP\2020\SalivaDent Update\_Überarbeitung\_ab 230720\ShutterStock\shutterstock_583052410_komp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368" y="2432300"/>
            <a:ext cx="5380856" cy="358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818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5118A6ED-9AD1-4C57-869A-CE04338EA06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pPr>
              <a:defRPr/>
            </a:pPr>
            <a:fld id="{C1541D00-26B2-4D2A-AE08-3B38F4332564}" type="slidenum">
              <a:rPr lang="en-US" altLang="de-DE" sz="1400">
                <a:solidFill>
                  <a:srgbClr val="000000"/>
                </a:solidFill>
                <a:latin typeface="Arial" panose="020B0604020202020204" pitchFamily="34" charset="0"/>
              </a:rPr>
              <a:pPr>
                <a:defRPr/>
              </a:pPr>
              <a:t>66</a:t>
            </a:fld>
            <a:endParaRPr lang="en-US" altLang="de-DE" sz="1400">
              <a:solidFill>
                <a:srgbClr val="0040A6"/>
              </a:solidFill>
              <a:latin typeface="Arial" panose="020B0604020202020204" pitchFamily="34" charset="0"/>
            </a:endParaRPr>
          </a:p>
        </p:txBody>
      </p:sp>
      <p:sp>
        <p:nvSpPr>
          <p:cNvPr id="21508" name="Rectangle 2">
            <a:extLst>
              <a:ext uri="{FF2B5EF4-FFF2-40B4-BE49-F238E27FC236}">
                <a16:creationId xmlns:a16="http://schemas.microsoft.com/office/drawing/2014/main" id="{DC3E685B-2B0F-4C19-8473-E257F3F338D2}"/>
              </a:ext>
            </a:extLst>
          </p:cNvPr>
          <p:cNvSpPr>
            <a:spLocks noGrp="1" noChangeArrowheads="1"/>
          </p:cNvSpPr>
          <p:nvPr>
            <p:ph type="title"/>
          </p:nvPr>
        </p:nvSpPr>
        <p:spPr>
          <a:xfrm>
            <a:off x="720000" y="540000"/>
            <a:ext cx="8610600" cy="839787"/>
          </a:xfrm>
        </p:spPr>
        <p:txBody>
          <a:bodyPr/>
          <a:lstStyle/>
          <a:p>
            <a:pPr eaLnBrk="1" hangingPunct="1"/>
            <a:r>
              <a:rPr lang="de-DE" altLang="de-DE" dirty="0"/>
              <a:t>9	Prophylaxe in der Praxis und zu Hause</a:t>
            </a:r>
            <a:br>
              <a:rPr lang="en-US" altLang="de-DE" dirty="0"/>
            </a:br>
            <a:r>
              <a:rPr lang="de-DE" altLang="de-DE" dirty="0"/>
              <a:t>9.1	Ablauf einer Prophylaxe-Sitzung</a:t>
            </a:r>
          </a:p>
        </p:txBody>
      </p:sp>
      <p:sp>
        <p:nvSpPr>
          <p:cNvPr id="8" name="Rectangle 13">
            <a:extLst>
              <a:ext uri="{FF2B5EF4-FFF2-40B4-BE49-F238E27FC236}">
                <a16:creationId xmlns:a16="http://schemas.microsoft.com/office/drawing/2014/main" id="{A7DA275C-5C67-4B52-91D9-E50AA431FAAC}"/>
              </a:ext>
            </a:extLst>
          </p:cNvPr>
          <p:cNvSpPr>
            <a:spLocks noChangeArrowheads="1"/>
          </p:cNvSpPr>
          <p:nvPr/>
        </p:nvSpPr>
        <p:spPr bwMode="auto">
          <a:xfrm>
            <a:off x="1634400" y="1681164"/>
            <a:ext cx="8154987"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A	Anamnese </a:t>
            </a:r>
            <a:r>
              <a:rPr lang="de-DE" sz="1800" dirty="0">
                <a:solidFill>
                  <a:srgbClr val="000000"/>
                </a:solidFill>
                <a:latin typeface="Arial" charset="0"/>
                <a:ea typeface="ヒラギノ角ゴ Pro W3" pitchFamily="1" charset="-128"/>
                <a:cs typeface="+mn-cs"/>
                <a:sym typeface="Wingdings 3" pitchFamily="1" charset="2"/>
              </a:rPr>
              <a:t>aktualisieren (Veränderungen der Lebensumstände 	gegenüber der letzten Sitzung) </a:t>
            </a:r>
          </a:p>
          <a:p>
            <a:pPr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B	Befunde/Diagnostik</a:t>
            </a:r>
          </a:p>
          <a:p>
            <a:pPr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marL="188913" indent="-188913"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marL="188913" indent="-188913" eaLnBrk="0" hangingPunct="0">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a:t>
            </a:r>
          </a:p>
        </p:txBody>
      </p:sp>
      <p:sp>
        <p:nvSpPr>
          <p:cNvPr id="10" name="Rechteck 9">
            <a:extLst>
              <a:ext uri="{FF2B5EF4-FFF2-40B4-BE49-F238E27FC236}">
                <a16:creationId xmlns:a16="http://schemas.microsoft.com/office/drawing/2014/main" id="{070771C5-88D7-48E7-AD5F-7B8953743B74}"/>
              </a:ext>
            </a:extLst>
          </p:cNvPr>
          <p:cNvSpPr/>
          <p:nvPr/>
        </p:nvSpPr>
        <p:spPr>
          <a:xfrm>
            <a:off x="2207568" y="3087025"/>
            <a:ext cx="3688046" cy="2031325"/>
          </a:xfrm>
          <a:prstGeom prst="rect">
            <a:avLst/>
          </a:prstGeom>
        </p:spPr>
        <p:txBody>
          <a:bodyPr wrap="square">
            <a:spAutoFit/>
          </a:bodyPr>
          <a:lstStyle/>
          <a:p>
            <a:pPr marL="381000" indent="-381000" eaLnBrk="0" hangingPunct="0">
              <a:tabLst>
                <a:tab pos="188913" algn="l"/>
              </a:tabLst>
              <a:defRPr/>
            </a:pPr>
            <a:r>
              <a:rPr lang="de-DE" sz="1800" u="sng" kern="0" dirty="0">
                <a:latin typeface="Arial"/>
              </a:rPr>
              <a:t>Kariesrelevante Befunde</a:t>
            </a:r>
          </a:p>
          <a:p>
            <a:pPr marL="381000" indent="-381000" eaLnBrk="0" hangingPunct="0">
              <a:tabLst>
                <a:tab pos="188913" algn="l"/>
              </a:tabLst>
              <a:defRPr/>
            </a:pPr>
            <a:r>
              <a:rPr lang="de-DE" sz="1800" kern="0" dirty="0">
                <a:latin typeface="Arial"/>
              </a:rPr>
              <a:t>– Biofilmbefund (Glattflächen/API)</a:t>
            </a:r>
          </a:p>
          <a:p>
            <a:pPr marL="381000" indent="-381000" eaLnBrk="0" hangingPunct="0">
              <a:tabLst>
                <a:tab pos="188913" algn="l"/>
              </a:tabLst>
              <a:defRPr/>
            </a:pPr>
            <a:r>
              <a:rPr lang="de-DE" sz="1800" kern="0" dirty="0">
                <a:latin typeface="Arial"/>
              </a:rPr>
              <a:t>– Ernährungssituation</a:t>
            </a:r>
          </a:p>
          <a:p>
            <a:pPr marL="381000" indent="-381000" eaLnBrk="0" hangingPunct="0">
              <a:tabLst>
                <a:tab pos="188913" algn="l"/>
              </a:tabLst>
              <a:defRPr/>
            </a:pPr>
            <a:r>
              <a:rPr lang="de-DE" sz="1800" kern="0" dirty="0">
                <a:latin typeface="Arial"/>
              </a:rPr>
              <a:t>– Fluoridanamnese</a:t>
            </a:r>
          </a:p>
          <a:p>
            <a:pPr marL="179388" indent="-179388" eaLnBrk="0" hangingPunct="0">
              <a:tabLst>
                <a:tab pos="179388" algn="l"/>
              </a:tabLst>
              <a:defRPr/>
            </a:pPr>
            <a:r>
              <a:rPr lang="de-DE" altLang="de-DE" sz="1800" dirty="0">
                <a:latin typeface="Arial" panose="020B0604020202020204" pitchFamily="34" charset="0"/>
              </a:rPr>
              <a:t>– Ermittlung subklinischer bakterieller und funktioneller Parameter </a:t>
            </a:r>
            <a:endParaRPr lang="de-DE" altLang="de-DE" sz="1800" kern="0" dirty="0">
              <a:latin typeface="Arial"/>
            </a:endParaRPr>
          </a:p>
        </p:txBody>
      </p:sp>
      <p:sp>
        <p:nvSpPr>
          <p:cNvPr id="11" name="Rechteck 10">
            <a:extLst>
              <a:ext uri="{FF2B5EF4-FFF2-40B4-BE49-F238E27FC236}">
                <a16:creationId xmlns:a16="http://schemas.microsoft.com/office/drawing/2014/main" id="{C501C39A-DA11-490C-AC32-233396C72E15}"/>
              </a:ext>
            </a:extLst>
          </p:cNvPr>
          <p:cNvSpPr/>
          <p:nvPr/>
        </p:nvSpPr>
        <p:spPr>
          <a:xfrm>
            <a:off x="5940143" y="3087023"/>
            <a:ext cx="4188305" cy="2862322"/>
          </a:xfrm>
          <a:prstGeom prst="rect">
            <a:avLst/>
          </a:prstGeom>
        </p:spPr>
        <p:txBody>
          <a:bodyPr wrap="square">
            <a:spAutoFit/>
          </a:bodyPr>
          <a:lstStyle/>
          <a:p>
            <a:pPr marL="381000" indent="-381000" eaLnBrk="0" hangingPunct="0">
              <a:tabLst>
                <a:tab pos="188913" algn="l"/>
              </a:tabLst>
              <a:defRPr/>
            </a:pPr>
            <a:r>
              <a:rPr lang="de-DE" sz="1800" u="sng" kern="0" dirty="0">
                <a:latin typeface="Arial"/>
              </a:rPr>
              <a:t>Parodontale Befunde</a:t>
            </a:r>
          </a:p>
          <a:p>
            <a:pPr eaLnBrk="0" hangingPunct="0">
              <a:tabLst>
                <a:tab pos="188913" algn="l"/>
              </a:tabLst>
              <a:defRPr/>
            </a:pPr>
            <a:r>
              <a:rPr lang="de-DE" sz="1800" kern="0" dirty="0">
                <a:latin typeface="Arial"/>
              </a:rPr>
              <a:t>– Blutungsindex</a:t>
            </a:r>
          </a:p>
          <a:p>
            <a:pPr eaLnBrk="0" hangingPunct="0">
              <a:tabLst>
                <a:tab pos="179388" algn="l"/>
              </a:tabLst>
              <a:defRPr/>
            </a:pPr>
            <a:r>
              <a:rPr lang="de-DE" sz="1800" kern="0" dirty="0">
                <a:latin typeface="Arial"/>
              </a:rPr>
              <a:t>– </a:t>
            </a:r>
            <a:r>
              <a:rPr lang="de-DE" sz="1800" kern="0" dirty="0" err="1">
                <a:latin typeface="Arial"/>
              </a:rPr>
              <a:t>Subgingivaler</a:t>
            </a:r>
            <a:r>
              <a:rPr lang="de-DE" sz="1800" kern="0" dirty="0">
                <a:latin typeface="Arial"/>
              </a:rPr>
              <a:t> Befund (Zahnstein, 		Konkremente/Taschentiefe, 	</a:t>
            </a:r>
            <a:r>
              <a:rPr lang="de-DE" sz="1800" kern="0" dirty="0" err="1">
                <a:latin typeface="Arial"/>
              </a:rPr>
              <a:t>Attachmentverlust</a:t>
            </a:r>
            <a:r>
              <a:rPr lang="de-DE" sz="1800" kern="0" dirty="0">
                <a:latin typeface="Arial"/>
              </a:rPr>
              <a:t>)</a:t>
            </a:r>
          </a:p>
          <a:p>
            <a:pPr eaLnBrk="0" hangingPunct="0">
              <a:tabLst>
                <a:tab pos="188913" algn="l"/>
              </a:tabLst>
              <a:defRPr/>
            </a:pPr>
            <a:r>
              <a:rPr lang="de-DE" sz="1800" kern="0" dirty="0">
                <a:latin typeface="Arial"/>
              </a:rPr>
              <a:t>– Beurteilung des </a:t>
            </a:r>
            <a:r>
              <a:rPr lang="de-DE" sz="1800" kern="0" dirty="0" err="1">
                <a:latin typeface="Arial"/>
              </a:rPr>
              <a:t>dento-gingivalen</a:t>
            </a:r>
            <a:r>
              <a:rPr lang="de-DE" sz="1800" kern="0" dirty="0">
                <a:latin typeface="Arial"/>
              </a:rPr>
              <a:t> 	Komplexes (Breite der befestigten 	</a:t>
            </a:r>
            <a:r>
              <a:rPr lang="de-DE" sz="1800" kern="0" dirty="0" err="1">
                <a:latin typeface="Arial"/>
              </a:rPr>
              <a:t>Gingiva</a:t>
            </a:r>
            <a:r>
              <a:rPr lang="de-DE" sz="1800" kern="0" dirty="0">
                <a:latin typeface="Arial"/>
              </a:rPr>
              <a:t>, </a:t>
            </a:r>
            <a:r>
              <a:rPr lang="de-DE" sz="1800" kern="0" dirty="0" err="1">
                <a:latin typeface="Arial"/>
              </a:rPr>
              <a:t>mucogingivale</a:t>
            </a:r>
            <a:r>
              <a:rPr lang="de-DE" sz="1800" kern="0" dirty="0">
                <a:latin typeface="Arial"/>
              </a:rPr>
              <a:t> Probleme)</a:t>
            </a:r>
          </a:p>
          <a:p>
            <a:pPr eaLnBrk="0" hangingPunct="0">
              <a:tabLst>
                <a:tab pos="188913" algn="l"/>
              </a:tabLst>
              <a:defRPr/>
            </a:pPr>
            <a:r>
              <a:rPr lang="de-DE" sz="1800" kern="0" dirty="0">
                <a:latin typeface="Arial"/>
              </a:rPr>
              <a:t>– Erste Beurteilung des </a:t>
            </a:r>
            <a:r>
              <a:rPr lang="de-DE" sz="1800" kern="0" dirty="0" err="1">
                <a:latin typeface="Arial"/>
              </a:rPr>
              <a:t>Staging</a:t>
            </a:r>
            <a:r>
              <a:rPr lang="de-DE" sz="1800" kern="0" dirty="0">
                <a:latin typeface="Arial"/>
              </a:rPr>
              <a:t> / 	</a:t>
            </a:r>
            <a:r>
              <a:rPr lang="de-DE" sz="1800" kern="0" dirty="0" err="1">
                <a:latin typeface="Arial"/>
              </a:rPr>
              <a:t>Grading</a:t>
            </a:r>
            <a:endParaRPr lang="de-DE" sz="1800" kern="0" dirty="0">
              <a:latin typeface="Arial"/>
            </a:endParaRPr>
          </a:p>
        </p:txBody>
      </p:sp>
    </p:spTree>
    <p:extLst>
      <p:ext uri="{BB962C8B-B14F-4D97-AF65-F5344CB8AC3E}">
        <p14:creationId xmlns:p14="http://schemas.microsoft.com/office/powerpoint/2010/main" val="3598674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5118A6ED-9AD1-4C57-869A-CE04338EA06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pPr>
              <a:defRPr/>
            </a:pPr>
            <a:fld id="{C1541D00-26B2-4D2A-AE08-3B38F4332564}" type="slidenum">
              <a:rPr lang="en-US" altLang="de-DE" sz="1400">
                <a:solidFill>
                  <a:srgbClr val="000000"/>
                </a:solidFill>
                <a:latin typeface="Arial" panose="020B0604020202020204" pitchFamily="34" charset="0"/>
              </a:rPr>
              <a:pPr>
                <a:defRPr/>
              </a:pPr>
              <a:t>67</a:t>
            </a:fld>
            <a:endParaRPr lang="en-US" altLang="de-DE" sz="1400">
              <a:solidFill>
                <a:srgbClr val="0040A6"/>
              </a:solidFill>
              <a:latin typeface="Arial" panose="020B0604020202020204" pitchFamily="34" charset="0"/>
            </a:endParaRPr>
          </a:p>
        </p:txBody>
      </p:sp>
      <p:sp>
        <p:nvSpPr>
          <p:cNvPr id="21508" name="Rectangle 2">
            <a:extLst>
              <a:ext uri="{FF2B5EF4-FFF2-40B4-BE49-F238E27FC236}">
                <a16:creationId xmlns:a16="http://schemas.microsoft.com/office/drawing/2014/main" id="{DC3E685B-2B0F-4C19-8473-E257F3F338D2}"/>
              </a:ext>
            </a:extLst>
          </p:cNvPr>
          <p:cNvSpPr>
            <a:spLocks noGrp="1" noChangeArrowheads="1"/>
          </p:cNvSpPr>
          <p:nvPr>
            <p:ph type="title"/>
          </p:nvPr>
        </p:nvSpPr>
        <p:spPr>
          <a:xfrm>
            <a:off x="720000" y="540000"/>
            <a:ext cx="8610600" cy="839787"/>
          </a:xfrm>
        </p:spPr>
        <p:txBody>
          <a:bodyPr/>
          <a:lstStyle/>
          <a:p>
            <a:pPr eaLnBrk="1" hangingPunct="1"/>
            <a:r>
              <a:rPr lang="de-DE" altLang="de-DE" dirty="0"/>
              <a:t>9	Prophylaxe in der Praxis und zu Hause</a:t>
            </a:r>
            <a:br>
              <a:rPr lang="en-US" altLang="de-DE" dirty="0"/>
            </a:br>
            <a:r>
              <a:rPr lang="de-DE" altLang="de-DE" dirty="0"/>
              <a:t>9.1	Ablauf einer Prophylaxe-Sitzung</a:t>
            </a:r>
          </a:p>
        </p:txBody>
      </p:sp>
      <p:sp>
        <p:nvSpPr>
          <p:cNvPr id="8" name="Rectangle 13">
            <a:extLst>
              <a:ext uri="{FF2B5EF4-FFF2-40B4-BE49-F238E27FC236}">
                <a16:creationId xmlns:a16="http://schemas.microsoft.com/office/drawing/2014/main" id="{A7DA275C-5C67-4B52-91D9-E50AA431FAAC}"/>
              </a:ext>
            </a:extLst>
          </p:cNvPr>
          <p:cNvSpPr>
            <a:spLocks noChangeArrowheads="1"/>
          </p:cNvSpPr>
          <p:nvPr/>
        </p:nvSpPr>
        <p:spPr bwMode="auto">
          <a:xfrm>
            <a:off x="1634400" y="1681164"/>
            <a:ext cx="8288659"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A	Anamnese </a:t>
            </a:r>
            <a:r>
              <a:rPr lang="de-DE" sz="1800" dirty="0">
                <a:solidFill>
                  <a:srgbClr val="000000"/>
                </a:solidFill>
                <a:latin typeface="Arial" charset="0"/>
                <a:ea typeface="ヒラギノ角ゴ Pro W3" pitchFamily="1" charset="-128"/>
                <a:cs typeface="+mn-cs"/>
                <a:sym typeface="Wingdings 3" pitchFamily="1" charset="2"/>
              </a:rPr>
              <a:t>aktualisieren (Veränderungen der Lebensumstände 	gegenüber der letzten Sitzung) </a:t>
            </a:r>
          </a:p>
          <a:p>
            <a:pPr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B	Befunde/Diagnostik</a:t>
            </a:r>
          </a:p>
          <a:p>
            <a:pPr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marL="188913" indent="-188913" eaLnBrk="0" hangingPunct="0">
              <a:tabLst>
                <a:tab pos="668338" algn="l"/>
                <a:tab pos="5337175" algn="l"/>
              </a:tabLst>
              <a:defRPr/>
            </a:pPr>
            <a:r>
              <a:rPr lang="de-DE" altLang="de-DE" sz="1800" b="1" kern="0" dirty="0">
                <a:solidFill>
                  <a:srgbClr val="000000"/>
                </a:solidFill>
                <a:latin typeface="Arial"/>
              </a:rPr>
              <a:t>C		Praktische Maßnahmen</a:t>
            </a:r>
          </a:p>
          <a:p>
            <a:pPr marL="188913" indent="-188913" eaLnBrk="0" hangingPunct="0">
              <a:tabLst>
                <a:tab pos="668338" algn="l"/>
                <a:tab pos="5337175" algn="l"/>
              </a:tabLst>
              <a:defRPr/>
            </a:pPr>
            <a:endParaRPr lang="de-DE" altLang="de-DE" sz="1800" b="1" kern="0" dirty="0">
              <a:solidFill>
                <a:srgbClr val="000000"/>
              </a:solidFill>
              <a:latin typeface="Arial"/>
            </a:endParaRPr>
          </a:p>
          <a:p>
            <a:pPr marL="630238" eaLnBrk="0" hangingPunct="0">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 Beratung des Patienten gemäß der diagnostischen Befunde</a:t>
            </a:r>
          </a:p>
          <a:p>
            <a:pPr marL="630238" eaLnBrk="0" hangingPunct="0">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 Professionelle Zahnreinigung (PZR) / Unterstützende        			   </a:t>
            </a:r>
            <a:r>
              <a:rPr lang="de-DE" sz="1800" dirty="0" err="1">
                <a:solidFill>
                  <a:srgbClr val="000000"/>
                </a:solidFill>
                <a:latin typeface="Arial" charset="0"/>
                <a:ea typeface="ヒラギノ角ゴ Pro W3" pitchFamily="1" charset="-128"/>
                <a:cs typeface="+mn-cs"/>
                <a:sym typeface="Wingdings 3" pitchFamily="1" charset="2"/>
              </a:rPr>
              <a:t>Parodontaltherapie</a:t>
            </a:r>
            <a:r>
              <a:rPr lang="de-DE" sz="1800" dirty="0">
                <a:solidFill>
                  <a:srgbClr val="000000"/>
                </a:solidFill>
                <a:latin typeface="Arial" charset="0"/>
                <a:ea typeface="ヒラギノ角ゴ Pro W3" pitchFamily="1" charset="-128"/>
                <a:cs typeface="+mn-cs"/>
                <a:sym typeface="Wingdings 3" pitchFamily="1" charset="2"/>
              </a:rPr>
              <a:t> (UPT)</a:t>
            </a:r>
          </a:p>
          <a:p>
            <a:pPr marL="630238" eaLnBrk="0" hangingPunct="0">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 Kontrolle auf Biofilmretentionsstellen</a:t>
            </a:r>
          </a:p>
          <a:p>
            <a:pPr marL="630238" eaLnBrk="0" hangingPunct="0">
              <a:tabLst>
                <a:tab pos="893763"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 Applikation fluoridhaltiger Gele/Lacke auf Problemzonen              	– Applikation </a:t>
            </a:r>
            <a:r>
              <a:rPr lang="de-DE" sz="1800" dirty="0" err="1">
                <a:solidFill>
                  <a:srgbClr val="000000"/>
                </a:solidFill>
                <a:latin typeface="Arial" charset="0"/>
                <a:ea typeface="ヒラギノ角ゴ Pro W3" pitchFamily="1" charset="-128"/>
                <a:cs typeface="+mn-cs"/>
                <a:sym typeface="Wingdings 3" pitchFamily="1" charset="2"/>
              </a:rPr>
              <a:t>chlorhexidinhaltiger</a:t>
            </a:r>
            <a:r>
              <a:rPr lang="de-DE" sz="1800" dirty="0">
                <a:solidFill>
                  <a:srgbClr val="000000"/>
                </a:solidFill>
                <a:latin typeface="Arial" charset="0"/>
                <a:ea typeface="ヒラギノ角ゴ Pro W3" pitchFamily="1" charset="-128"/>
                <a:cs typeface="+mn-cs"/>
                <a:sym typeface="Wingdings 3" pitchFamily="1" charset="2"/>
              </a:rPr>
              <a:t> Lacke/Gele auf Problemzonen</a:t>
            </a:r>
          </a:p>
          <a:p>
            <a:pPr marL="630238" eaLnBrk="0" hangingPunct="0">
              <a:tabLst>
                <a:tab pos="668338" algn="l"/>
                <a:tab pos="5337175" algn="l"/>
              </a:tabLst>
              <a:defRPr/>
            </a:pPr>
            <a:r>
              <a:rPr lang="de-DE" sz="1800" kern="0" dirty="0">
                <a:latin typeface="Arial"/>
              </a:rPr>
              <a:t>	– Bei Bedarf: </a:t>
            </a:r>
            <a:r>
              <a:rPr lang="de-DE" sz="1800" kern="0" dirty="0" err="1">
                <a:latin typeface="Arial"/>
              </a:rPr>
              <a:t>Fissurenversiegelung</a:t>
            </a:r>
            <a:endParaRPr lang="de-DE" sz="1800" kern="0" dirty="0">
              <a:latin typeface="Arial"/>
            </a:endParaRPr>
          </a:p>
          <a:p>
            <a:pPr marL="188913" indent="-188913"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marL="188913" indent="-188913" eaLnBrk="0" hangingPunct="0">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4392" y="4077072"/>
            <a:ext cx="648000" cy="648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392" y="3429000"/>
            <a:ext cx="648072" cy="648072"/>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4464" y="4725144"/>
            <a:ext cx="648000" cy="64800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4464" y="5373216"/>
            <a:ext cx="648000" cy="648000"/>
          </a:xfrm>
          <a:prstGeom prst="rect">
            <a:avLst/>
          </a:prstGeom>
        </p:spPr>
      </p:pic>
    </p:spTree>
    <p:extLst>
      <p:ext uri="{BB962C8B-B14F-4D97-AF65-F5344CB8AC3E}">
        <p14:creationId xmlns:p14="http://schemas.microsoft.com/office/powerpoint/2010/main" val="3425960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5118A6ED-9AD1-4C57-869A-CE04338EA06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pPr>
              <a:defRPr/>
            </a:pPr>
            <a:fld id="{C1541D00-26B2-4D2A-AE08-3B38F4332564}" type="slidenum">
              <a:rPr lang="en-US" altLang="de-DE" sz="1400">
                <a:solidFill>
                  <a:srgbClr val="000000"/>
                </a:solidFill>
                <a:latin typeface="Arial" panose="020B0604020202020204" pitchFamily="34" charset="0"/>
              </a:rPr>
              <a:pPr>
                <a:defRPr/>
              </a:pPr>
              <a:t>68</a:t>
            </a:fld>
            <a:endParaRPr lang="en-US" altLang="de-DE" sz="1400">
              <a:solidFill>
                <a:srgbClr val="0040A6"/>
              </a:solidFill>
              <a:latin typeface="Arial" panose="020B0604020202020204" pitchFamily="34" charset="0"/>
            </a:endParaRPr>
          </a:p>
        </p:txBody>
      </p:sp>
      <p:sp>
        <p:nvSpPr>
          <p:cNvPr id="21508" name="Rectangle 2">
            <a:extLst>
              <a:ext uri="{FF2B5EF4-FFF2-40B4-BE49-F238E27FC236}">
                <a16:creationId xmlns:a16="http://schemas.microsoft.com/office/drawing/2014/main" id="{DC3E685B-2B0F-4C19-8473-E257F3F338D2}"/>
              </a:ext>
            </a:extLst>
          </p:cNvPr>
          <p:cNvSpPr>
            <a:spLocks noGrp="1" noChangeArrowheads="1"/>
          </p:cNvSpPr>
          <p:nvPr>
            <p:ph type="title"/>
          </p:nvPr>
        </p:nvSpPr>
        <p:spPr>
          <a:xfrm>
            <a:off x="720000" y="540000"/>
            <a:ext cx="8610600" cy="839787"/>
          </a:xfrm>
        </p:spPr>
        <p:txBody>
          <a:bodyPr/>
          <a:lstStyle/>
          <a:p>
            <a:pPr eaLnBrk="1" hangingPunct="1"/>
            <a:r>
              <a:rPr lang="de-DE" altLang="de-DE" dirty="0"/>
              <a:t>9	Prophylaxe in der Praxis und zu Hause</a:t>
            </a:r>
            <a:br>
              <a:rPr lang="en-US" altLang="de-DE" dirty="0"/>
            </a:br>
            <a:r>
              <a:rPr lang="de-DE" altLang="de-DE" dirty="0"/>
              <a:t>9.1	Ablauf einer Prophylaxe-Sitzung</a:t>
            </a:r>
          </a:p>
        </p:txBody>
      </p:sp>
      <p:sp>
        <p:nvSpPr>
          <p:cNvPr id="8" name="Rectangle 13">
            <a:extLst>
              <a:ext uri="{FF2B5EF4-FFF2-40B4-BE49-F238E27FC236}">
                <a16:creationId xmlns:a16="http://schemas.microsoft.com/office/drawing/2014/main" id="{A7DA275C-5C67-4B52-91D9-E50AA431FAAC}"/>
              </a:ext>
            </a:extLst>
          </p:cNvPr>
          <p:cNvSpPr>
            <a:spLocks noChangeArrowheads="1"/>
          </p:cNvSpPr>
          <p:nvPr/>
        </p:nvSpPr>
        <p:spPr bwMode="auto">
          <a:xfrm>
            <a:off x="1634400" y="1681164"/>
            <a:ext cx="8288659" cy="4033837"/>
          </a:xfrm>
          <a:prstGeom prst="rect">
            <a:avLst/>
          </a:prstGeom>
          <a:noFill/>
          <a:ln w="9525">
            <a:noFill/>
            <a:miter lim="800000"/>
            <a:headEnd/>
            <a:tailEnd/>
          </a:ln>
        </p:spPr>
        <p:txBody>
          <a:bodyPr lIns="0" tIns="0" rIns="0" bIns="0"/>
          <a:lstStyle/>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A	Anamnese </a:t>
            </a:r>
            <a:r>
              <a:rPr lang="de-DE" sz="1800" dirty="0">
                <a:solidFill>
                  <a:srgbClr val="000000"/>
                </a:solidFill>
                <a:latin typeface="Arial" charset="0"/>
                <a:ea typeface="ヒラギノ角ゴ Pro W3" pitchFamily="1" charset="-128"/>
                <a:cs typeface="+mn-cs"/>
                <a:sym typeface="Wingdings 3" pitchFamily="1" charset="2"/>
              </a:rPr>
              <a:t>aktualisieren (Veränderungen der Lebensumstände 	gegenüber der letzten Sitzung) </a:t>
            </a:r>
          </a:p>
          <a:p>
            <a:pPr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eaLnBrk="0" hangingPunct="0">
              <a:tabLst>
                <a:tab pos="668338" algn="l"/>
                <a:tab pos="5337175" algn="l"/>
              </a:tabLst>
              <a:defRPr/>
            </a:pPr>
            <a:r>
              <a:rPr lang="de-DE" sz="1800" b="1" dirty="0">
                <a:solidFill>
                  <a:srgbClr val="000000"/>
                </a:solidFill>
                <a:latin typeface="Arial" charset="0"/>
                <a:ea typeface="ヒラギノ角ゴ Pro W3" pitchFamily="1" charset="-128"/>
                <a:cs typeface="+mn-cs"/>
                <a:sym typeface="Wingdings 3" pitchFamily="1" charset="2"/>
              </a:rPr>
              <a:t>B	Befunde/Diagnostik</a:t>
            </a:r>
          </a:p>
          <a:p>
            <a:pPr eaLnBrk="0" hangingPunct="0">
              <a:tabLst>
                <a:tab pos="668338" algn="l"/>
                <a:tab pos="5337175" algn="l"/>
              </a:tabLst>
              <a:defRPr/>
            </a:pPr>
            <a:endParaRPr lang="de-DE" sz="1800" b="1" dirty="0">
              <a:solidFill>
                <a:srgbClr val="000000"/>
              </a:solidFill>
              <a:latin typeface="Arial" charset="0"/>
              <a:ea typeface="ヒラギノ角ゴ Pro W3" pitchFamily="1" charset="-128"/>
              <a:cs typeface="+mn-cs"/>
              <a:sym typeface="Wingdings 3" pitchFamily="1" charset="2"/>
            </a:endParaRPr>
          </a:p>
          <a:p>
            <a:pPr marL="188913" indent="-188913" eaLnBrk="0" hangingPunct="0">
              <a:tabLst>
                <a:tab pos="668338" algn="l"/>
                <a:tab pos="5337175" algn="l"/>
              </a:tabLst>
              <a:defRPr/>
            </a:pPr>
            <a:r>
              <a:rPr lang="de-DE" altLang="de-DE" sz="1800" b="1" kern="0" dirty="0">
                <a:solidFill>
                  <a:srgbClr val="000000"/>
                </a:solidFill>
                <a:latin typeface="Arial"/>
              </a:rPr>
              <a:t>C		Praktische Maßnahmen</a:t>
            </a:r>
          </a:p>
          <a:p>
            <a:pPr marL="188913" indent="-188913" eaLnBrk="0" hangingPunct="0">
              <a:tabLst>
                <a:tab pos="668338" algn="l"/>
                <a:tab pos="5337175" algn="l"/>
              </a:tabLst>
              <a:defRPr/>
            </a:pPr>
            <a:endParaRPr lang="de-DE" sz="1800" b="1" kern="0" dirty="0">
              <a:solidFill>
                <a:srgbClr val="000000"/>
              </a:solidFill>
              <a:latin typeface="Arial"/>
              <a:ea typeface="ヒラギノ角ゴ Pro W3" pitchFamily="1" charset="-128"/>
              <a:cs typeface="+mn-cs"/>
              <a:sym typeface="Wingdings 3" pitchFamily="1" charset="2"/>
            </a:endParaRPr>
          </a:p>
          <a:p>
            <a:pPr marL="188913" indent="-188913" eaLnBrk="0" hangingPunct="0">
              <a:tabLst>
                <a:tab pos="668338" algn="l"/>
                <a:tab pos="5337175" algn="l"/>
              </a:tabLst>
              <a:defRPr/>
            </a:pPr>
            <a:r>
              <a:rPr lang="de-DE" sz="1800" b="1" kern="0" dirty="0">
                <a:solidFill>
                  <a:srgbClr val="000000"/>
                </a:solidFill>
                <a:latin typeface="Arial"/>
                <a:ea typeface="ヒラギノ角ゴ Pro W3" pitchFamily="1" charset="-128"/>
                <a:cs typeface="+mn-cs"/>
                <a:sym typeface="Wingdings 3" pitchFamily="1" charset="2"/>
              </a:rPr>
              <a:t>D		Beratende Maßnahmen</a:t>
            </a:r>
            <a:r>
              <a:rPr lang="de-DE" sz="1800" dirty="0">
                <a:solidFill>
                  <a:srgbClr val="000000"/>
                </a:solidFill>
                <a:latin typeface="Arial" charset="0"/>
                <a:ea typeface="ヒラギノ角ゴ Pro W3" pitchFamily="1" charset="-128"/>
                <a:cs typeface="+mn-cs"/>
                <a:sym typeface="Wingdings 3" pitchFamily="1" charset="2"/>
              </a:rPr>
              <a:t>	</a:t>
            </a:r>
            <a:endParaRPr lang="de-DE" sz="1800" b="1" dirty="0">
              <a:solidFill>
                <a:srgbClr val="000000"/>
              </a:solidFill>
              <a:latin typeface="Arial" charset="0"/>
              <a:ea typeface="ヒラギノ角ゴ Pro W3" pitchFamily="1" charset="-128"/>
              <a:cs typeface="+mn-cs"/>
              <a:sym typeface="Wingdings 3" pitchFamily="1" charset="2"/>
            </a:endParaRPr>
          </a:p>
          <a:p>
            <a:pPr marL="188913" indent="-188913" eaLnBrk="0" hangingPunct="0">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a:t>
            </a:r>
          </a:p>
          <a:p>
            <a:pPr marL="188913" indent="-188913" eaLnBrk="0" hangingPunct="0">
              <a:tabLst>
                <a:tab pos="668338" algn="l"/>
                <a:tab pos="5337175" algn="l"/>
              </a:tabLst>
              <a:defRPr/>
            </a:pPr>
            <a:r>
              <a:rPr lang="de-DE" sz="1800" dirty="0">
                <a:solidFill>
                  <a:srgbClr val="000000"/>
                </a:solidFill>
                <a:latin typeface="Arial" charset="0"/>
                <a:ea typeface="ヒラギノ角ゴ Pro W3" pitchFamily="1" charset="-128"/>
                <a:cs typeface="+mn-cs"/>
                <a:sym typeface="Wingdings 3" pitchFamily="1" charset="2"/>
              </a:rPr>
              <a:t>		– </a:t>
            </a:r>
            <a:r>
              <a:rPr lang="de-DE" sz="1800" dirty="0">
                <a:latin typeface="Arial" panose="020B0604020202020204" pitchFamily="34" charset="0"/>
                <a:cs typeface="Arial" panose="020B0604020202020204" pitchFamily="34" charset="0"/>
              </a:rPr>
              <a:t>Abschließendes Gespräch mit 7-Punkte-Plan der Leitlinie (vgl. Folie 47)</a:t>
            </a:r>
          </a:p>
          <a:p>
            <a:pPr marL="188913" indent="-188913" eaLnBrk="0" hangingPunct="0">
              <a:tabLst>
                <a:tab pos="668338" algn="l"/>
                <a:tab pos="5337175" algn="l"/>
              </a:tabLst>
              <a:defRPr/>
            </a:pPr>
            <a:r>
              <a:rPr lang="de-DE" sz="1800" dirty="0">
                <a:latin typeface="Arial" panose="020B0604020202020204" pitchFamily="34" charset="0"/>
                <a:cs typeface="Arial" panose="020B0604020202020204" pitchFamily="34" charset="0"/>
              </a:rPr>
              <a:t>		</a:t>
            </a:r>
            <a:r>
              <a:rPr lang="de-DE" sz="1800" dirty="0">
                <a:solidFill>
                  <a:srgbClr val="000000"/>
                </a:solidFill>
                <a:latin typeface="Arial" charset="0"/>
                <a:ea typeface="ヒラギノ角ゴ Pro W3" pitchFamily="1" charset="-128"/>
                <a:sym typeface="Wingdings 3" pitchFamily="1" charset="2"/>
              </a:rPr>
              <a:t>–</a:t>
            </a:r>
            <a:r>
              <a:rPr lang="de-DE" sz="1800" dirty="0">
                <a:latin typeface="Arial" panose="020B0604020202020204" pitchFamily="34" charset="0"/>
                <a:cs typeface="Arial" panose="020B0604020202020204" pitchFamily="34" charset="0"/>
              </a:rPr>
              <a:t> Festlegen der individuellen Recall-Abstände entsprechend Befund 		   und des augenblicklich vorherrschenden Risikos</a:t>
            </a:r>
          </a:p>
          <a:p>
            <a:pPr marL="188913" indent="-188913" eaLnBrk="0" hangingPunct="0">
              <a:tabLst>
                <a:tab pos="668338" algn="l"/>
                <a:tab pos="5337175" algn="l"/>
              </a:tabLst>
              <a:defRPr/>
            </a:pPr>
            <a:r>
              <a:rPr lang="de-DE" sz="1800" dirty="0">
                <a:latin typeface="Arial" panose="020B0604020202020204" pitchFamily="34" charset="0"/>
                <a:cs typeface="Arial" panose="020B0604020202020204" pitchFamily="34" charset="0"/>
              </a:rPr>
              <a:t>		</a:t>
            </a:r>
            <a:r>
              <a:rPr lang="de-DE" sz="1800" dirty="0">
                <a:solidFill>
                  <a:srgbClr val="000000"/>
                </a:solidFill>
                <a:latin typeface="Arial" charset="0"/>
                <a:ea typeface="ヒラギノ角ゴ Pro W3" pitchFamily="1" charset="-128"/>
                <a:sym typeface="Wingdings 3" pitchFamily="1" charset="2"/>
              </a:rPr>
              <a:t>–</a:t>
            </a:r>
            <a:r>
              <a:rPr lang="de-DE" sz="1800" dirty="0">
                <a:latin typeface="Arial" panose="020B0604020202020204" pitchFamily="34" charset="0"/>
                <a:cs typeface="Arial" panose="020B0604020202020204" pitchFamily="34" charset="0"/>
              </a:rPr>
              <a:t> Empfehlung zusätzlicher präventiver häuslicher Hilfsmittel (z. B. 		   Speichelersatzmittel bei Hyposalivation bzw. speichelstimulierende    		   zuckerfreie </a:t>
            </a:r>
            <a:r>
              <a:rPr lang="de-DE" sz="1800" dirty="0" err="1">
                <a:latin typeface="Arial" panose="020B0604020202020204" pitchFamily="34" charset="0"/>
                <a:cs typeface="Arial" panose="020B0604020202020204" pitchFamily="34" charset="0"/>
              </a:rPr>
              <a:t>Minzpastillen</a:t>
            </a:r>
            <a:r>
              <a:rPr lang="de-DE" sz="1800" dirty="0">
                <a:latin typeface="Arial" panose="020B0604020202020204" pitchFamily="34" charset="0"/>
                <a:cs typeface="Arial" panose="020B0604020202020204" pitchFamily="34" charset="0"/>
              </a:rPr>
              <a:t> zum Lutschen)</a:t>
            </a:r>
          </a:p>
          <a:p>
            <a:pPr marL="188913" indent="-188913" eaLnBrk="0" hangingPunct="0">
              <a:tabLst>
                <a:tab pos="668338" algn="l"/>
                <a:tab pos="5337175" algn="l"/>
              </a:tabLst>
              <a:defRPr/>
            </a:pPr>
            <a:endParaRPr lang="de-DE" sz="1800" dirty="0">
              <a:latin typeface="Arial" panose="020B0604020202020204" pitchFamily="34" charset="0"/>
              <a:cs typeface="Arial" panose="020B0604020202020204" pitchFamily="34" charset="0"/>
            </a:endParaRPr>
          </a:p>
          <a:p>
            <a:pPr marL="188913" indent="-188913" eaLnBrk="0" hangingPunct="0">
              <a:tabLst>
                <a:tab pos="668338" algn="l"/>
                <a:tab pos="5337175" algn="l"/>
              </a:tabLst>
              <a:defRPr/>
            </a:pPr>
            <a:endParaRPr lang="de-DE" sz="1800" dirty="0">
              <a:solidFill>
                <a:srgbClr val="000000"/>
              </a:solidFill>
              <a:latin typeface="Arial" charset="0"/>
              <a:ea typeface="ヒラギノ角ゴ Pro W3" pitchFamily="1" charset="-128"/>
              <a:cs typeface="+mn-cs"/>
              <a:sym typeface="Wingdings 3" pitchFamily="1" charset="2"/>
            </a:endParaRPr>
          </a:p>
        </p:txBody>
      </p:sp>
    </p:spTree>
    <p:extLst>
      <p:ext uri="{BB962C8B-B14F-4D97-AF65-F5344CB8AC3E}">
        <p14:creationId xmlns:p14="http://schemas.microsoft.com/office/powerpoint/2010/main" val="13953661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CAD67FF-AB53-4C31-9B20-9F45FED7316D}"/>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pPr>
              <a:defRPr/>
            </a:pPr>
            <a:fld id="{C75A8D74-F90C-4182-B9FF-74F320D4BC3D}" type="slidenum">
              <a:rPr lang="en-US" altLang="de-DE" sz="1400">
                <a:solidFill>
                  <a:srgbClr val="000000"/>
                </a:solidFill>
                <a:latin typeface="Arial" panose="020B0604020202020204" pitchFamily="34" charset="0"/>
              </a:rPr>
              <a:pPr>
                <a:defRPr/>
              </a:pPr>
              <a:t>69</a:t>
            </a:fld>
            <a:endParaRPr lang="en-US" altLang="de-DE" sz="1400">
              <a:solidFill>
                <a:srgbClr val="0040A6"/>
              </a:solidFill>
              <a:latin typeface="Arial" panose="020B0604020202020204" pitchFamily="34" charset="0"/>
            </a:endParaRPr>
          </a:p>
        </p:txBody>
      </p:sp>
      <p:sp>
        <p:nvSpPr>
          <p:cNvPr id="22531" name="Rectangle 8">
            <a:extLst>
              <a:ext uri="{FF2B5EF4-FFF2-40B4-BE49-F238E27FC236}">
                <a16:creationId xmlns:a16="http://schemas.microsoft.com/office/drawing/2014/main" id="{669ECFDB-1CBB-4D10-B0C2-114DDCE5A7E7}"/>
              </a:ext>
            </a:extLst>
          </p:cNvPr>
          <p:cNvSpPr>
            <a:spLocks noChangeArrowheads="1"/>
          </p:cNvSpPr>
          <p:nvPr/>
        </p:nvSpPr>
        <p:spPr bwMode="auto">
          <a:xfrm>
            <a:off x="1634400" y="5589240"/>
            <a:ext cx="6400800" cy="673100"/>
          </a:xfrm>
          <a:prstGeom prst="rect">
            <a:avLst/>
          </a:prstGeom>
          <a:solidFill>
            <a:srgbClr val="F3CCD9"/>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None/>
              <a:defRPr/>
            </a:pPr>
            <a:endParaRPr lang="de-DE" altLang="de-DE">
              <a:solidFill>
                <a:srgbClr val="000000"/>
              </a:solidFill>
              <a:latin typeface="Wingdings 3" panose="05040102010807070707" pitchFamily="18" charset="2"/>
            </a:endParaRPr>
          </a:p>
        </p:txBody>
      </p:sp>
      <p:sp>
        <p:nvSpPr>
          <p:cNvPr id="22532" name="Text Box 9">
            <a:extLst>
              <a:ext uri="{FF2B5EF4-FFF2-40B4-BE49-F238E27FC236}">
                <a16:creationId xmlns:a16="http://schemas.microsoft.com/office/drawing/2014/main" id="{4E0B7EE1-4C7C-4597-8300-EA509EDC9897}"/>
              </a:ext>
            </a:extLst>
          </p:cNvPr>
          <p:cNvSpPr txBox="1">
            <a:spLocks noChangeArrowheads="1"/>
          </p:cNvSpPr>
          <p:nvPr/>
        </p:nvSpPr>
        <p:spPr bwMode="auto">
          <a:xfrm>
            <a:off x="1634400" y="560829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None/>
              <a:defRPr/>
            </a:pPr>
            <a:r>
              <a:rPr lang="de-DE" altLang="de-DE" sz="1800" b="1" dirty="0">
                <a:solidFill>
                  <a:srgbClr val="000000"/>
                </a:solidFill>
              </a:rPr>
              <a:t>Empfehlen Sie Ihren Patienten, Zahnbeläge durch 2 x tägliches 2-minütiges Putzen zu entfernen!</a:t>
            </a:r>
          </a:p>
        </p:txBody>
      </p:sp>
      <p:pic>
        <p:nvPicPr>
          <p:cNvPr id="22533" name="Picture 18" descr="Macintosh HD:AT Kunden:Kommed:080710 SalivaDent_Praxispersonal:SalivaDent_2009____PPT-Präsentation:Abbildungen Präsentation:Ausrufezeichen.png">
            <a:extLst>
              <a:ext uri="{FF2B5EF4-FFF2-40B4-BE49-F238E27FC236}">
                <a16:creationId xmlns:a16="http://schemas.microsoft.com/office/drawing/2014/main" id="{871B422E-E898-48D6-B24E-77C6E288C183}"/>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680176" y="5373216"/>
            <a:ext cx="3683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EF8D1A44-3081-49F7-81A1-210701096FE6}"/>
              </a:ext>
            </a:extLst>
          </p:cNvPr>
          <p:cNvSpPr txBox="1">
            <a:spLocks noChangeArrowheads="1"/>
          </p:cNvSpPr>
          <p:nvPr/>
        </p:nvSpPr>
        <p:spPr bwMode="auto">
          <a:xfrm>
            <a:off x="720000" y="549275"/>
            <a:ext cx="8153400" cy="839788"/>
          </a:xfrm>
          <a:prstGeom prst="rect">
            <a:avLst/>
          </a:prstGeom>
          <a:noFill/>
          <a:ln w="9525">
            <a:noFill/>
            <a:miter lim="800000"/>
            <a:headEnd/>
            <a:tailEnd/>
          </a:ln>
          <a:effectLst/>
        </p:spPr>
        <p:txBody>
          <a:bodyPr lIns="0" tIns="0" rIns="0" bIns="0"/>
          <a:lstStyle/>
          <a:p>
            <a:pPr lvl="0">
              <a:defRPr/>
            </a:pPr>
            <a:r>
              <a:rPr lang="de-DE" b="1" kern="0" dirty="0">
                <a:solidFill>
                  <a:srgbClr val="0045B1"/>
                </a:solidFill>
                <a:latin typeface="Arial"/>
                <a:cs typeface="+mj-cs"/>
                <a:sym typeface="Wingdings 3" pitchFamily="1" charset="2"/>
              </a:rPr>
              <a:t>9	Prophylaxe in der Praxis und zu Hause</a:t>
            </a:r>
            <a:br>
              <a:rPr lang="de-DE" b="1" kern="0" dirty="0">
                <a:solidFill>
                  <a:srgbClr val="0045B1"/>
                </a:solidFill>
                <a:latin typeface="Arial"/>
                <a:cs typeface="+mj-cs"/>
                <a:sym typeface="Wingdings 3" pitchFamily="1" charset="2"/>
              </a:rPr>
            </a:br>
            <a:r>
              <a:rPr lang="de-DE" b="1" kern="0" dirty="0">
                <a:solidFill>
                  <a:srgbClr val="0045B1"/>
                </a:solidFill>
                <a:latin typeface="Arial"/>
                <a:cs typeface="+mj-cs"/>
                <a:sym typeface="Wingdings 3" pitchFamily="1" charset="2"/>
              </a:rPr>
              <a:t>9.2	Häusliche Biofilm-Reduzierung</a:t>
            </a:r>
          </a:p>
        </p:txBody>
      </p:sp>
      <p:sp>
        <p:nvSpPr>
          <p:cNvPr id="13" name="Rectangle 3">
            <a:extLst>
              <a:ext uri="{FF2B5EF4-FFF2-40B4-BE49-F238E27FC236}">
                <a16:creationId xmlns:a16="http://schemas.microsoft.com/office/drawing/2014/main" id="{8F8D49C3-9C17-4D97-82BB-BC949E193FBF}"/>
              </a:ext>
            </a:extLst>
          </p:cNvPr>
          <p:cNvSpPr txBox="1">
            <a:spLocks noChangeArrowheads="1"/>
          </p:cNvSpPr>
          <p:nvPr/>
        </p:nvSpPr>
        <p:spPr bwMode="auto">
          <a:xfrm>
            <a:off x="1634400" y="1628775"/>
            <a:ext cx="8382000" cy="4356100"/>
          </a:xfrm>
          <a:prstGeom prst="rect">
            <a:avLst/>
          </a:prstGeom>
          <a:noFill/>
          <a:ln w="9525">
            <a:noFill/>
            <a:miter lim="800000"/>
            <a:headEnd/>
            <a:tailEnd/>
          </a:ln>
          <a:effectLst/>
        </p:spPr>
        <p:txBody>
          <a:bodyPr lIns="0" tIns="0" rIns="0" bIns="0"/>
          <a:lstStyle/>
          <a:p>
            <a:pPr>
              <a:defRPr/>
            </a:pPr>
            <a:r>
              <a:rPr lang="de-DE" sz="1800" b="1" kern="0" dirty="0">
                <a:latin typeface="Arial"/>
                <a:cs typeface="+mn-cs"/>
                <a:sym typeface="Wingdings 3" pitchFamily="1" charset="2"/>
              </a:rPr>
              <a:t>Motivierung und </a:t>
            </a:r>
            <a:r>
              <a:rPr lang="de-DE" sz="1800" b="1" kern="0" dirty="0">
                <a:solidFill>
                  <a:srgbClr val="000000"/>
                </a:solidFill>
                <a:latin typeface="Arial"/>
                <a:cs typeface="+mn-cs"/>
                <a:sym typeface="Wingdings 3" pitchFamily="1" charset="2"/>
              </a:rPr>
              <a:t>Mundhygiene-Instruktion für zu Hause:</a:t>
            </a:r>
          </a:p>
          <a:p>
            <a:pPr>
              <a:defRPr/>
            </a:pPr>
            <a:endParaRPr lang="de-DE" sz="400" kern="0" dirty="0">
              <a:solidFill>
                <a:srgbClr val="000000"/>
              </a:solidFill>
              <a:latin typeface="Arial"/>
              <a:cs typeface="+mn-cs"/>
              <a:sym typeface="Wingdings 3" pitchFamily="1" charset="2"/>
            </a:endParaRPr>
          </a:p>
          <a:p>
            <a:pPr marL="190500" indent="-190500">
              <a:buFont typeface="Wingdings" pitchFamily="1" charset="2"/>
              <a:buChar char="§"/>
              <a:defRPr/>
            </a:pPr>
            <a:r>
              <a:rPr lang="de-DE" sz="1800" kern="0" dirty="0">
                <a:latin typeface="Arial"/>
                <a:cs typeface="+mn-cs"/>
                <a:sym typeface="Wingdings 3" pitchFamily="1" charset="2"/>
              </a:rPr>
              <a:t>Individuelle Borstenhärte </a:t>
            </a:r>
            <a:r>
              <a:rPr lang="de-DE" sz="1800" kern="0" dirty="0">
                <a:solidFill>
                  <a:srgbClr val="000000"/>
                </a:solidFill>
                <a:latin typeface="Arial"/>
                <a:cs typeface="+mn-cs"/>
                <a:sym typeface="Wingdings 3" pitchFamily="1" charset="2"/>
              </a:rPr>
              <a:t>bei elektrischer/Hand-Zahnbürste</a:t>
            </a:r>
          </a:p>
          <a:p>
            <a:pPr marL="190500" indent="-190500">
              <a:buFont typeface="Wingdings" pitchFamily="1" charset="2"/>
              <a:buChar char="§"/>
              <a:defRPr/>
            </a:pPr>
            <a:r>
              <a:rPr lang="de-DE" sz="1800" kern="0" dirty="0">
                <a:solidFill>
                  <a:srgbClr val="000000"/>
                </a:solidFill>
                <a:latin typeface="Arial"/>
                <a:cs typeface="+mn-cs"/>
                <a:sym typeface="Wingdings 3" pitchFamily="1" charset="2"/>
              </a:rPr>
              <a:t>Wechsel der Zahnbürste, sobald die Borsten aufgefächert sind</a:t>
            </a:r>
          </a:p>
          <a:p>
            <a:pPr marL="190500" indent="-190500">
              <a:buFont typeface="Wingdings" pitchFamily="1" charset="2"/>
              <a:buChar char="§"/>
              <a:defRPr/>
            </a:pPr>
            <a:r>
              <a:rPr lang="de-DE" sz="1800" kern="0" dirty="0">
                <a:solidFill>
                  <a:srgbClr val="000000"/>
                </a:solidFill>
                <a:latin typeface="Arial"/>
                <a:cs typeface="+mn-cs"/>
                <a:sym typeface="Wingdings 3" pitchFamily="1" charset="2"/>
              </a:rPr>
              <a:t>mit System putzen, um alle Stellen zu erreichen</a:t>
            </a:r>
          </a:p>
          <a:p>
            <a:pPr marL="190500" indent="-190500">
              <a:buFont typeface="Wingdings" pitchFamily="1" charset="2"/>
              <a:buChar char="§"/>
              <a:defRPr/>
            </a:pPr>
            <a:r>
              <a:rPr lang="de-DE" sz="1800" b="1" kern="0" dirty="0">
                <a:solidFill>
                  <a:srgbClr val="000000"/>
                </a:solidFill>
                <a:latin typeface="Arial"/>
                <a:cs typeface="+mn-cs"/>
                <a:sym typeface="Wingdings 3" pitchFamily="1" charset="2"/>
              </a:rPr>
              <a:t>2</a:t>
            </a:r>
            <a:r>
              <a:rPr lang="de-DE" sz="1800" kern="0" dirty="0">
                <a:solidFill>
                  <a:srgbClr val="000000"/>
                </a:solidFill>
                <a:latin typeface="Arial"/>
                <a:cs typeface="+mn-cs"/>
                <a:sym typeface="Wingdings 3" pitchFamily="1" charset="2"/>
              </a:rPr>
              <a:t> x täglich morgens nach dem Frühstück und abends vor dem                      Zubettgehen gründlich mit fluoridhaltiger Zahnpasta putzen</a:t>
            </a:r>
          </a:p>
          <a:p>
            <a:pPr marL="190500" indent="-190500">
              <a:buFont typeface="Wingdings" pitchFamily="1" charset="2"/>
              <a:buChar char="§"/>
              <a:defRPr/>
            </a:pPr>
            <a:r>
              <a:rPr lang="de-DE" sz="1800" kern="0" dirty="0">
                <a:solidFill>
                  <a:srgbClr val="000000"/>
                </a:solidFill>
                <a:latin typeface="Arial"/>
                <a:cs typeface="+mn-cs"/>
                <a:sym typeface="Wingdings 3" pitchFamily="1" charset="2"/>
              </a:rPr>
              <a:t>Zahnzwischenraumpflege: 1 x täglich zusätzlich; individuelle Beratung nach Mundgegebenheiten und Motorik (Zahnseide, </a:t>
            </a:r>
            <a:r>
              <a:rPr lang="de-DE" sz="1800" kern="0" dirty="0" err="1">
                <a:solidFill>
                  <a:srgbClr val="000000"/>
                </a:solidFill>
                <a:latin typeface="Arial"/>
                <a:cs typeface="+mn-cs"/>
                <a:sym typeface="Wingdings 3" pitchFamily="1" charset="2"/>
              </a:rPr>
              <a:t>Interdentalbürstchen</a:t>
            </a:r>
            <a:r>
              <a:rPr lang="de-DE" sz="1800" kern="0" dirty="0">
                <a:solidFill>
                  <a:srgbClr val="000000"/>
                </a:solidFill>
                <a:latin typeface="Arial"/>
                <a:cs typeface="+mn-cs"/>
                <a:sym typeface="Wingdings 3" pitchFamily="1" charset="2"/>
              </a:rPr>
              <a:t> u. a.)</a:t>
            </a:r>
          </a:p>
          <a:p>
            <a:pPr marL="190500" indent="-190500">
              <a:buFont typeface="Wingdings" pitchFamily="1" charset="2"/>
              <a:buChar char="§"/>
              <a:defRPr/>
            </a:pPr>
            <a:r>
              <a:rPr lang="de-DE" sz="1800" kern="0" dirty="0">
                <a:solidFill>
                  <a:srgbClr val="000000"/>
                </a:solidFill>
                <a:latin typeface="Arial"/>
                <a:cs typeface="+mn-cs"/>
                <a:sym typeface="Wingdings 3" pitchFamily="1" charset="2"/>
              </a:rPr>
              <a:t>Zuckeraufnahme möglichst </a:t>
            </a:r>
            <a:r>
              <a:rPr lang="de-DE" sz="1800" kern="0" dirty="0" err="1">
                <a:solidFill>
                  <a:srgbClr val="000000"/>
                </a:solidFill>
                <a:latin typeface="Arial"/>
                <a:cs typeface="+mn-cs"/>
                <a:sym typeface="Wingdings 3" pitchFamily="1" charset="2"/>
              </a:rPr>
              <a:t>gerin</a:t>
            </a:r>
            <a:r>
              <a:rPr lang="de-DE" sz="1800" kern="0" dirty="0">
                <a:solidFill>
                  <a:srgbClr val="000000"/>
                </a:solidFill>
                <a:latin typeface="Arial"/>
                <a:cs typeface="+mn-cs"/>
                <a:sym typeface="Wingdings 3" pitchFamily="1" charset="2"/>
              </a:rPr>
              <a:t>g halten</a:t>
            </a:r>
          </a:p>
          <a:p>
            <a:pPr marL="190500" indent="-190500">
              <a:buFont typeface="Wingdings" pitchFamily="1" charset="2"/>
              <a:buChar char="§"/>
              <a:defRPr/>
            </a:pPr>
            <a:r>
              <a:rPr lang="de-DE" sz="1800" kern="0" dirty="0">
                <a:solidFill>
                  <a:srgbClr val="000000"/>
                </a:solidFill>
                <a:latin typeface="Arial"/>
                <a:cs typeface="+mn-cs"/>
                <a:sym typeface="Wingdings 3" pitchFamily="1" charset="2"/>
              </a:rPr>
              <a:t>Altersgerechte Fluoridierung (Zahnpasten, Gelees, Spüllösung)</a:t>
            </a:r>
          </a:p>
          <a:p>
            <a:pPr marL="190500" indent="-190500">
              <a:buFont typeface="Wingdings" pitchFamily="1" charset="2"/>
              <a:buChar char="§"/>
              <a:defRPr/>
            </a:pPr>
            <a:r>
              <a:rPr lang="de-DE" sz="1800" kern="0" dirty="0">
                <a:solidFill>
                  <a:srgbClr val="000000"/>
                </a:solidFill>
                <a:latin typeface="Arial"/>
                <a:cs typeface="+mn-cs"/>
                <a:sym typeface="Wingdings 3" pitchFamily="1" charset="2"/>
              </a:rPr>
              <a:t>Speichelstimulation zwischendurch mit zuckerfreiem Kaugummi zur</a:t>
            </a:r>
          </a:p>
          <a:p>
            <a:pPr marL="190800" indent="-180975">
              <a:defRPr/>
            </a:pPr>
            <a:r>
              <a:rPr lang="de-DE" sz="1800" kern="0" dirty="0">
                <a:solidFill>
                  <a:srgbClr val="000000"/>
                </a:solidFill>
                <a:latin typeface="Arial"/>
                <a:cs typeface="+mn-cs"/>
                <a:sym typeface="Wingdings 3" pitchFamily="1" charset="2"/>
              </a:rPr>
              <a:t>   Zahnpflege</a:t>
            </a: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5776" y="2708920"/>
            <a:ext cx="648000" cy="648000"/>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5776" y="3717032"/>
            <a:ext cx="648000" cy="648000"/>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35776" y="4437184"/>
            <a:ext cx="648000" cy="648000"/>
          </a:xfrm>
          <a:prstGeom prst="rect">
            <a:avLst/>
          </a:prstGeom>
        </p:spPr>
      </p:pic>
      <mc:AlternateContent xmlns:mc="http://schemas.openxmlformats.org/markup-compatibility/2006" xmlns:p14="http://schemas.microsoft.com/office/powerpoint/2010/main">
        <mc:Choice Requires="p14">
          <p:contentPart p14:bwMode="auto" r:id="rId8">
            <p14:nvContentPartPr>
              <p14:cNvPr id="2" name="Freihand 1">
                <a:extLst>
                  <a:ext uri="{FF2B5EF4-FFF2-40B4-BE49-F238E27FC236}">
                    <a16:creationId xmlns:a16="http://schemas.microsoft.com/office/drawing/2014/main" id="{CBAF7CDC-2657-4339-8F9E-A5D3281B93C1}"/>
                  </a:ext>
                </a:extLst>
              </p14:cNvPr>
              <p14:cNvContentPartPr/>
              <p14:nvPr/>
            </p14:nvContentPartPr>
            <p14:xfrm>
              <a:off x="10215865" y="3404545"/>
              <a:ext cx="4320" cy="360"/>
            </p14:xfrm>
          </p:contentPart>
        </mc:Choice>
        <mc:Fallback xmlns="">
          <p:pic>
            <p:nvPicPr>
              <p:cNvPr id="2" name="Freihand 1">
                <a:extLst>
                  <a:ext uri="{FF2B5EF4-FFF2-40B4-BE49-F238E27FC236}">
                    <a16:creationId xmlns:a16="http://schemas.microsoft.com/office/drawing/2014/main" id="{CBAF7CDC-2657-4339-8F9E-A5D3281B93C1}"/>
                  </a:ext>
                </a:extLst>
              </p:cNvPr>
              <p:cNvPicPr/>
              <p:nvPr/>
            </p:nvPicPr>
            <p:blipFill>
              <a:blip r:embed="rId9"/>
              <a:stretch>
                <a:fillRect/>
              </a:stretch>
            </p:blipFill>
            <p:spPr>
              <a:xfrm>
                <a:off x="10206865" y="3395545"/>
                <a:ext cx="21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Freihand 2">
                <a:extLst>
                  <a:ext uri="{FF2B5EF4-FFF2-40B4-BE49-F238E27FC236}">
                    <a16:creationId xmlns:a16="http://schemas.microsoft.com/office/drawing/2014/main" id="{61759C60-1483-457B-BA5D-B8CE52CFCDDA}"/>
                  </a:ext>
                </a:extLst>
              </p14:cNvPr>
              <p14:cNvContentPartPr/>
              <p14:nvPr/>
            </p14:nvContentPartPr>
            <p14:xfrm>
              <a:off x="9606385" y="1891105"/>
              <a:ext cx="360" cy="360"/>
            </p14:xfrm>
          </p:contentPart>
        </mc:Choice>
        <mc:Fallback xmlns="">
          <p:pic>
            <p:nvPicPr>
              <p:cNvPr id="3" name="Freihand 2">
                <a:extLst>
                  <a:ext uri="{FF2B5EF4-FFF2-40B4-BE49-F238E27FC236}">
                    <a16:creationId xmlns:a16="http://schemas.microsoft.com/office/drawing/2014/main" id="{61759C60-1483-457B-BA5D-B8CE52CFCDDA}"/>
                  </a:ext>
                </a:extLst>
              </p:cNvPr>
              <p:cNvPicPr/>
              <p:nvPr/>
            </p:nvPicPr>
            <p:blipFill>
              <a:blip r:embed="rId11"/>
              <a:stretch>
                <a:fillRect/>
              </a:stretch>
            </p:blipFill>
            <p:spPr>
              <a:xfrm>
                <a:off x="9597385" y="1882105"/>
                <a:ext cx="18000" cy="18000"/>
              </a:xfrm>
              <a:prstGeom prst="rect">
                <a:avLst/>
              </a:prstGeom>
            </p:spPr>
          </p:pic>
        </mc:Fallback>
      </mc:AlternateContent>
    </p:spTree>
    <p:extLst>
      <p:ext uri="{BB962C8B-B14F-4D97-AF65-F5344CB8AC3E}">
        <p14:creationId xmlns:p14="http://schemas.microsoft.com/office/powerpoint/2010/main" val="376821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D4930DCE-2EC1-41C0-9579-4B3598B4D15C}"/>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D18FA608-9AF6-4DCC-BE6B-67AF2DB92809}" type="slidenum">
              <a:rPr lang="en-US" altLang="de-DE" sz="1400">
                <a:latin typeface="Arial" panose="020B0604020202020204" pitchFamily="34" charset="0"/>
              </a:rPr>
              <a:pPr/>
              <a:t>7</a:t>
            </a:fld>
            <a:endParaRPr lang="en-US" altLang="de-DE" sz="1400">
              <a:solidFill>
                <a:srgbClr val="0040A6"/>
              </a:solidFill>
              <a:latin typeface="Arial" panose="020B0604020202020204" pitchFamily="34" charset="0"/>
            </a:endParaRPr>
          </a:p>
        </p:txBody>
      </p:sp>
      <p:sp>
        <p:nvSpPr>
          <p:cNvPr id="9219" name="Rectangle 27">
            <a:extLst>
              <a:ext uri="{FF2B5EF4-FFF2-40B4-BE49-F238E27FC236}">
                <a16:creationId xmlns:a16="http://schemas.microsoft.com/office/drawing/2014/main" id="{DEFEF0A7-644D-41E1-90AC-D793105E391F}"/>
              </a:ext>
            </a:extLst>
          </p:cNvPr>
          <p:cNvSpPr>
            <a:spLocks noChangeArrowheads="1"/>
          </p:cNvSpPr>
          <p:nvPr/>
        </p:nvSpPr>
        <p:spPr bwMode="auto">
          <a:xfrm>
            <a:off x="6077147" y="2741613"/>
            <a:ext cx="3778250" cy="3340100"/>
          </a:xfrm>
          <a:prstGeom prst="rect">
            <a:avLst/>
          </a:prstGeom>
          <a:gradFill rotWithShape="0">
            <a:gsLst>
              <a:gs pos="0">
                <a:srgbClr val="F3CCD9"/>
              </a:gs>
              <a:gs pos="50000">
                <a:srgbClr val="FFFFFF"/>
              </a:gs>
              <a:gs pos="100000">
                <a:srgbClr val="F3CCD9"/>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9220" name="Rectangle 26">
            <a:extLst>
              <a:ext uri="{FF2B5EF4-FFF2-40B4-BE49-F238E27FC236}">
                <a16:creationId xmlns:a16="http://schemas.microsoft.com/office/drawing/2014/main" id="{F5A35681-4D37-4804-9E41-5BD3A10B296B}"/>
              </a:ext>
            </a:extLst>
          </p:cNvPr>
          <p:cNvSpPr>
            <a:spLocks noChangeArrowheads="1"/>
          </p:cNvSpPr>
          <p:nvPr/>
        </p:nvSpPr>
        <p:spPr bwMode="auto">
          <a:xfrm>
            <a:off x="1708347" y="2741613"/>
            <a:ext cx="3778250" cy="3340100"/>
          </a:xfrm>
          <a:prstGeom prst="rect">
            <a:avLst/>
          </a:prstGeom>
          <a:gradFill rotWithShape="0">
            <a:gsLst>
              <a:gs pos="0">
                <a:srgbClr val="F3CCD9"/>
              </a:gs>
              <a:gs pos="50000">
                <a:srgbClr val="FFFFFF"/>
              </a:gs>
              <a:gs pos="100000">
                <a:srgbClr val="F3CCD9"/>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9221" name="Rectangle 6">
            <a:extLst>
              <a:ext uri="{FF2B5EF4-FFF2-40B4-BE49-F238E27FC236}">
                <a16:creationId xmlns:a16="http://schemas.microsoft.com/office/drawing/2014/main" id="{C77DE1CD-EF2F-4A75-9E69-2E41D7EF649B}"/>
              </a:ext>
            </a:extLst>
          </p:cNvPr>
          <p:cNvSpPr>
            <a:spLocks noChangeArrowheads="1"/>
          </p:cNvSpPr>
          <p:nvPr/>
        </p:nvSpPr>
        <p:spPr bwMode="auto">
          <a:xfrm>
            <a:off x="6164461" y="2819400"/>
            <a:ext cx="3963987"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US" altLang="de-DE" sz="1400" b="1"/>
              <a:t>Stimulierter Speichel:</a:t>
            </a:r>
            <a:endParaRPr lang="ru-RU" altLang="de-DE" sz="1400" b="1"/>
          </a:p>
          <a:p>
            <a:pPr eaLnBrk="1" hangingPunct="1">
              <a:spcBef>
                <a:spcPct val="0"/>
              </a:spcBef>
              <a:buFont typeface="Wingdings" panose="05000000000000000000" pitchFamily="2" charset="2"/>
              <a:buNone/>
            </a:pPr>
            <a:r>
              <a:rPr lang="en-US" altLang="de-DE" sz="1400"/>
              <a:t>Sekretionsrate</a:t>
            </a:r>
            <a:r>
              <a:rPr lang="ru-RU" altLang="de-DE" sz="1400"/>
              <a:t> </a:t>
            </a:r>
            <a:r>
              <a:rPr lang="de-DE" altLang="de-DE" sz="1400"/>
              <a:t>1</a:t>
            </a:r>
            <a:r>
              <a:rPr lang="de-DE" altLang="de-DE" sz="1400">
                <a:ea typeface="ヒラギノ角ゴ ProN W3"/>
                <a:cs typeface="ヒラギノ角ゴ ProN W3"/>
              </a:rPr>
              <a:t>–</a:t>
            </a:r>
            <a:r>
              <a:rPr lang="de-DE" altLang="de-DE" sz="1400"/>
              <a:t>3 ml/min</a:t>
            </a:r>
            <a:endParaRPr lang="ru-RU" altLang="de-DE" sz="1400"/>
          </a:p>
          <a:p>
            <a:pPr eaLnBrk="1" hangingPunct="1">
              <a:spcBef>
                <a:spcPct val="0"/>
              </a:spcBef>
              <a:buFont typeface="Wingdings" panose="05000000000000000000" pitchFamily="2" charset="2"/>
              <a:buNone/>
            </a:pPr>
            <a:endParaRPr lang="en-US" altLang="de-DE" sz="1400"/>
          </a:p>
          <a:p>
            <a:pPr eaLnBrk="1" hangingPunct="1">
              <a:spcBef>
                <a:spcPct val="0"/>
              </a:spcBef>
              <a:buFont typeface="Wingdings" panose="05000000000000000000" pitchFamily="2" charset="2"/>
              <a:buNone/>
            </a:pPr>
            <a:r>
              <a:rPr lang="en-US" altLang="de-DE" sz="1400" b="1"/>
              <a:t>Beschaffenheit:</a:t>
            </a:r>
          </a:p>
          <a:p>
            <a:pPr eaLnBrk="1" hangingPunct="1">
              <a:spcBef>
                <a:spcPct val="0"/>
              </a:spcBef>
            </a:pPr>
            <a:r>
              <a:rPr lang="en-US" altLang="de-DE" sz="1400"/>
              <a:t>Dünnflüssig (serös)</a:t>
            </a:r>
          </a:p>
          <a:p>
            <a:pPr eaLnBrk="1" hangingPunct="1">
              <a:spcBef>
                <a:spcPct val="0"/>
              </a:spcBef>
            </a:pPr>
            <a:r>
              <a:rPr lang="en-US" altLang="de-DE" sz="1400"/>
              <a:t>Reich an Mineralstoffen</a:t>
            </a:r>
          </a:p>
          <a:p>
            <a:pPr eaLnBrk="1" hangingPunct="1">
              <a:spcBef>
                <a:spcPct val="0"/>
              </a:spcBef>
            </a:pPr>
            <a:r>
              <a:rPr lang="en-US" altLang="de-DE" sz="1400"/>
              <a:t>pH-Wert: </a:t>
            </a:r>
            <a:r>
              <a:rPr lang="de-DE" altLang="de-DE" sz="1400"/>
              <a:t>7,0</a:t>
            </a:r>
            <a:r>
              <a:rPr lang="de-DE" altLang="de-DE" sz="1400">
                <a:ea typeface="ヒラギノ角ゴ ProN W3"/>
                <a:cs typeface="ヒラギノ角ゴ ProN W3"/>
              </a:rPr>
              <a:t>–</a:t>
            </a:r>
            <a:r>
              <a:rPr lang="de-DE" altLang="de-DE" sz="1400"/>
              <a:t>7,8</a:t>
            </a:r>
            <a:endParaRPr lang="en-US" altLang="de-DE" sz="1400"/>
          </a:p>
          <a:p>
            <a:pPr algn="ctr" eaLnBrk="1" hangingPunct="1">
              <a:spcBef>
                <a:spcPct val="0"/>
              </a:spcBef>
              <a:buFont typeface="Wingdings" panose="05000000000000000000" pitchFamily="2" charset="2"/>
              <a:buNone/>
            </a:pPr>
            <a:endParaRPr lang="en-US" altLang="de-DE" sz="1400"/>
          </a:p>
          <a:p>
            <a:pPr eaLnBrk="1" hangingPunct="1">
              <a:spcBef>
                <a:spcPct val="0"/>
              </a:spcBef>
              <a:buFont typeface="Wingdings" panose="05000000000000000000" pitchFamily="2" charset="2"/>
              <a:buNone/>
            </a:pPr>
            <a:r>
              <a:rPr lang="de-DE" altLang="de-DE" sz="1400" b="1"/>
              <a:t>Aufgaben:</a:t>
            </a:r>
          </a:p>
          <a:p>
            <a:pPr eaLnBrk="1" hangingPunct="1">
              <a:spcBef>
                <a:spcPct val="0"/>
              </a:spcBef>
            </a:pPr>
            <a:r>
              <a:rPr lang="de-DE" altLang="de-DE" sz="1400"/>
              <a:t>Clearance (Durchspülung, Abtransport </a:t>
            </a:r>
            <a:br>
              <a:rPr lang="de-DE" altLang="de-DE" sz="1400"/>
            </a:br>
            <a:r>
              <a:rPr lang="de-DE" altLang="de-DE" sz="1400"/>
              <a:t>von Nahrung)</a:t>
            </a:r>
            <a:endParaRPr lang="de-DE" altLang="de-DE" sz="1400">
              <a:sym typeface="Wingdings" panose="05000000000000000000" pitchFamily="2" charset="2"/>
            </a:endParaRPr>
          </a:p>
          <a:p>
            <a:pPr eaLnBrk="1" hangingPunct="1">
              <a:spcBef>
                <a:spcPct val="0"/>
              </a:spcBef>
            </a:pPr>
            <a:r>
              <a:rPr lang="de-DE" altLang="de-DE" sz="1400"/>
              <a:t>Neutralisation (Puffersysteme!)</a:t>
            </a:r>
          </a:p>
          <a:p>
            <a:pPr eaLnBrk="1" hangingPunct="1">
              <a:spcBef>
                <a:spcPct val="0"/>
              </a:spcBef>
            </a:pPr>
            <a:r>
              <a:rPr lang="de-DE" altLang="de-DE" sz="1400"/>
              <a:t>Mineralisation + Remineralisation</a:t>
            </a:r>
          </a:p>
          <a:p>
            <a:pPr algn="ctr" eaLnBrk="1" hangingPunct="1">
              <a:spcBef>
                <a:spcPct val="0"/>
              </a:spcBef>
              <a:buFont typeface="Wingdings" panose="05000000000000000000" pitchFamily="2" charset="2"/>
              <a:buNone/>
            </a:pPr>
            <a:endParaRPr lang="en-US" altLang="de-DE" sz="1400"/>
          </a:p>
          <a:p>
            <a:pPr eaLnBrk="1" hangingPunct="1">
              <a:spcBef>
                <a:spcPct val="0"/>
              </a:spcBef>
              <a:buFontTx/>
              <a:buNone/>
            </a:pPr>
            <a:r>
              <a:rPr lang="de-DE" altLang="ja-JP" sz="1400" b="1">
                <a:solidFill>
                  <a:srgbClr val="D90B9C"/>
                </a:solidFill>
                <a:latin typeface="Wingdings 3" panose="05040102010807070707" pitchFamily="18" charset="2"/>
              </a:rPr>
              <a:t>_	</a:t>
            </a:r>
            <a:r>
              <a:rPr lang="de-DE" altLang="de-DE" sz="1400" b="1">
                <a:solidFill>
                  <a:srgbClr val="D90B9C"/>
                </a:solidFill>
                <a:sym typeface="Wingdings" panose="05000000000000000000" pitchFamily="2" charset="2"/>
              </a:rPr>
              <a:t>Körpereigene Reparatur</a:t>
            </a:r>
          </a:p>
        </p:txBody>
      </p:sp>
      <p:sp>
        <p:nvSpPr>
          <p:cNvPr id="9222" name="Rectangle 3">
            <a:extLst>
              <a:ext uri="{FF2B5EF4-FFF2-40B4-BE49-F238E27FC236}">
                <a16:creationId xmlns:a16="http://schemas.microsoft.com/office/drawing/2014/main" id="{E5AF9BC1-7CA4-4BFB-BF15-3C7116CC1BFE}"/>
              </a:ext>
            </a:extLst>
          </p:cNvPr>
          <p:cNvSpPr>
            <a:spLocks noGrp="1" noChangeArrowheads="1"/>
          </p:cNvSpPr>
          <p:nvPr>
            <p:ph type="body" idx="1"/>
          </p:nvPr>
        </p:nvSpPr>
        <p:spPr>
          <a:xfrm>
            <a:off x="1701997" y="1681163"/>
            <a:ext cx="8154988" cy="4356100"/>
          </a:xfrm>
        </p:spPr>
        <p:txBody>
          <a:bodyPr/>
          <a:lstStyle/>
          <a:p>
            <a:pPr marL="0" indent="0" eaLnBrk="1" hangingPunct="1">
              <a:spcBef>
                <a:spcPct val="0"/>
              </a:spcBef>
              <a:buNone/>
            </a:pPr>
            <a:r>
              <a:rPr lang="de-DE" altLang="ja-JP" b="1" dirty="0"/>
              <a:t>Im Mund liegt Mischspeichel vor. Die Zusammensetzung variiert je nach Tageszeit, körperlicher Aktivität sowie Stimulation durch Nahrungs- und </a:t>
            </a:r>
            <a:r>
              <a:rPr lang="de-DE" altLang="ja-JP" b="1" dirty="0" err="1"/>
              <a:t>Kaureize</a:t>
            </a:r>
            <a:r>
              <a:rPr lang="de-DE" altLang="ja-JP" b="1" dirty="0"/>
              <a:t>.</a:t>
            </a:r>
            <a:endParaRPr lang="de-DE" altLang="de-DE" dirty="0"/>
          </a:p>
        </p:txBody>
      </p:sp>
      <p:sp>
        <p:nvSpPr>
          <p:cNvPr id="9223" name="Rectangle 6">
            <a:extLst>
              <a:ext uri="{FF2B5EF4-FFF2-40B4-BE49-F238E27FC236}">
                <a16:creationId xmlns:a16="http://schemas.microsoft.com/office/drawing/2014/main" id="{37A20BEA-D217-4051-A624-06154CF29EBB}"/>
              </a:ext>
            </a:extLst>
          </p:cNvPr>
          <p:cNvSpPr>
            <a:spLocks noChangeArrowheads="1"/>
          </p:cNvSpPr>
          <p:nvPr/>
        </p:nvSpPr>
        <p:spPr bwMode="auto">
          <a:xfrm>
            <a:off x="1797247" y="2819400"/>
            <a:ext cx="396398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GB" altLang="de-DE" sz="1400" b="1"/>
              <a:t>Unstimulierter Speichel:</a:t>
            </a:r>
            <a:endParaRPr lang="ru-RU" altLang="de-DE" sz="1400" b="1"/>
          </a:p>
          <a:p>
            <a:pPr eaLnBrk="1" hangingPunct="1">
              <a:spcBef>
                <a:spcPct val="0"/>
              </a:spcBef>
              <a:buFont typeface="Wingdings" panose="05000000000000000000" pitchFamily="2" charset="2"/>
              <a:buNone/>
            </a:pPr>
            <a:r>
              <a:rPr lang="en-US" altLang="de-DE" sz="1400"/>
              <a:t>Sekretionsrate</a:t>
            </a:r>
            <a:r>
              <a:rPr lang="ru-RU" altLang="de-DE" sz="1400"/>
              <a:t> 0</a:t>
            </a:r>
            <a:r>
              <a:rPr lang="de-DE" altLang="de-DE" sz="1400"/>
              <a:t>,</a:t>
            </a:r>
            <a:r>
              <a:rPr lang="ru-RU" altLang="de-DE" sz="1400"/>
              <a:t>3</a:t>
            </a:r>
            <a:r>
              <a:rPr lang="de-DE" altLang="de-DE" sz="1400"/>
              <a:t>–0,4</a:t>
            </a:r>
            <a:r>
              <a:rPr lang="ru-RU" altLang="de-DE" sz="1400"/>
              <a:t> </a:t>
            </a:r>
            <a:r>
              <a:rPr lang="en-US" altLang="de-DE" sz="1400"/>
              <a:t>ml/min</a:t>
            </a:r>
          </a:p>
          <a:p>
            <a:pPr eaLnBrk="1" hangingPunct="1">
              <a:spcBef>
                <a:spcPct val="0"/>
              </a:spcBef>
              <a:buFont typeface="Wingdings" panose="05000000000000000000" pitchFamily="2" charset="2"/>
              <a:buNone/>
            </a:pPr>
            <a:endParaRPr lang="ru-RU" altLang="de-DE" sz="1400"/>
          </a:p>
          <a:p>
            <a:pPr eaLnBrk="1" hangingPunct="1">
              <a:spcBef>
                <a:spcPct val="0"/>
              </a:spcBef>
              <a:buFont typeface="Wingdings" panose="05000000000000000000" pitchFamily="2" charset="2"/>
              <a:buNone/>
            </a:pPr>
            <a:r>
              <a:rPr lang="en-US" altLang="de-DE" sz="1400" b="1"/>
              <a:t>Beschaffenheit:</a:t>
            </a:r>
            <a:endParaRPr lang="ru-RU" altLang="de-DE" sz="1400" b="1"/>
          </a:p>
          <a:p>
            <a:pPr eaLnBrk="1" hangingPunct="1">
              <a:spcBef>
                <a:spcPct val="0"/>
              </a:spcBef>
            </a:pPr>
            <a:r>
              <a:rPr lang="en-US" altLang="de-DE" sz="1400"/>
              <a:t>Dickflüssig (mukös)</a:t>
            </a:r>
          </a:p>
          <a:p>
            <a:pPr eaLnBrk="1" hangingPunct="1">
              <a:spcBef>
                <a:spcPct val="0"/>
              </a:spcBef>
            </a:pPr>
            <a:r>
              <a:rPr lang="en-US" altLang="de-DE" sz="1400"/>
              <a:t>Reich an Muzinen</a:t>
            </a:r>
          </a:p>
          <a:p>
            <a:pPr eaLnBrk="1" hangingPunct="1">
              <a:spcBef>
                <a:spcPct val="0"/>
              </a:spcBef>
            </a:pPr>
            <a:r>
              <a:rPr lang="en-US" altLang="de-DE" sz="1400"/>
              <a:t>pH-Wert: </a:t>
            </a:r>
            <a:r>
              <a:rPr lang="de-DE" altLang="de-DE" sz="1400"/>
              <a:t>5,7</a:t>
            </a:r>
            <a:r>
              <a:rPr lang="de-DE" altLang="de-DE" sz="1400">
                <a:ea typeface="ヒラギノ角ゴ ProN W3"/>
                <a:cs typeface="ヒラギノ角ゴ ProN W3"/>
              </a:rPr>
              <a:t>–</a:t>
            </a:r>
            <a:r>
              <a:rPr lang="de-DE" altLang="de-DE" sz="1400"/>
              <a:t>7,1</a:t>
            </a:r>
          </a:p>
          <a:p>
            <a:pPr eaLnBrk="1" hangingPunct="1">
              <a:spcBef>
                <a:spcPct val="0"/>
              </a:spcBef>
            </a:pPr>
            <a:endParaRPr lang="en-US" altLang="de-DE" sz="1400"/>
          </a:p>
          <a:p>
            <a:pPr eaLnBrk="1" hangingPunct="1">
              <a:spcBef>
                <a:spcPct val="0"/>
              </a:spcBef>
              <a:buFont typeface="Wingdings" panose="05000000000000000000" pitchFamily="2" charset="2"/>
              <a:buNone/>
            </a:pPr>
            <a:r>
              <a:rPr lang="en-US" altLang="de-DE" sz="1400" b="1"/>
              <a:t>Aufgaben:</a:t>
            </a:r>
          </a:p>
          <a:p>
            <a:pPr eaLnBrk="1" hangingPunct="1">
              <a:spcBef>
                <a:spcPct val="0"/>
              </a:spcBef>
            </a:pPr>
            <a:r>
              <a:rPr lang="de-DE" altLang="de-DE" sz="1400"/>
              <a:t>Beschichtung von Zähnen </a:t>
            </a:r>
            <a:br>
              <a:rPr lang="de-DE" altLang="de-DE" sz="1400"/>
            </a:br>
            <a:r>
              <a:rPr lang="de-DE" altLang="de-DE" sz="1400"/>
              <a:t>und Mundschleimhaut </a:t>
            </a:r>
          </a:p>
          <a:p>
            <a:pPr eaLnBrk="1" hangingPunct="1">
              <a:spcBef>
                <a:spcPct val="0"/>
              </a:spcBef>
              <a:buFont typeface="Wingdings" panose="05000000000000000000" pitchFamily="2" charset="2"/>
              <a:buNone/>
            </a:pPr>
            <a:r>
              <a:rPr lang="de-DE" altLang="ja-JP" sz="1400" b="1">
                <a:latin typeface="Wingdings 3" panose="05040102010807070707" pitchFamily="18" charset="2"/>
              </a:rPr>
              <a:t>	_</a:t>
            </a:r>
            <a:r>
              <a:rPr lang="de-DE" altLang="ja-JP" sz="1400" b="1"/>
              <a:t> </a:t>
            </a:r>
            <a:r>
              <a:rPr lang="de-DE" altLang="de-DE" sz="1400"/>
              <a:t>Schmelzoberhäutchen (Pellikel)</a:t>
            </a:r>
          </a:p>
          <a:p>
            <a:pPr eaLnBrk="1" hangingPunct="1">
              <a:spcBef>
                <a:spcPct val="0"/>
              </a:spcBef>
              <a:buFont typeface="Wingdings" panose="05000000000000000000" pitchFamily="2" charset="2"/>
              <a:buNone/>
            </a:pPr>
            <a:endParaRPr lang="de-DE" altLang="de-DE" sz="1400"/>
          </a:p>
          <a:p>
            <a:pPr eaLnBrk="1" hangingPunct="1">
              <a:spcBef>
                <a:spcPct val="0"/>
              </a:spcBef>
              <a:buFont typeface="Wingdings" panose="05000000000000000000" pitchFamily="2" charset="2"/>
              <a:buNone/>
            </a:pPr>
            <a:endParaRPr lang="de-DE" altLang="ja-JP" sz="1400" b="1">
              <a:solidFill>
                <a:schemeClr val="tx2"/>
              </a:solidFill>
              <a:latin typeface="Wingdings 3" panose="05040102010807070707" pitchFamily="18" charset="2"/>
            </a:endParaRPr>
          </a:p>
          <a:p>
            <a:pPr eaLnBrk="1" hangingPunct="1">
              <a:spcBef>
                <a:spcPct val="0"/>
              </a:spcBef>
              <a:buFont typeface="Wingdings" panose="05000000000000000000" pitchFamily="2" charset="2"/>
              <a:buNone/>
            </a:pPr>
            <a:r>
              <a:rPr lang="de-DE" altLang="ja-JP" sz="1400" b="1">
                <a:solidFill>
                  <a:srgbClr val="D90B9C"/>
                </a:solidFill>
                <a:latin typeface="Wingdings 3" panose="05040102010807070707" pitchFamily="18" charset="2"/>
              </a:rPr>
              <a:t>_	</a:t>
            </a:r>
            <a:r>
              <a:rPr lang="de-DE" altLang="de-DE" sz="1400" b="1">
                <a:solidFill>
                  <a:srgbClr val="D90B9C"/>
                </a:solidFill>
                <a:sym typeface="Wingdings" panose="05000000000000000000" pitchFamily="2" charset="2"/>
              </a:rPr>
              <a:t>Körpereigener Schutzfilm</a:t>
            </a:r>
            <a:endParaRPr lang="en-US" altLang="de-DE" sz="1400" b="1">
              <a:solidFill>
                <a:srgbClr val="D90B9C"/>
              </a:solidFill>
              <a:sym typeface="Wingdings" panose="05000000000000000000" pitchFamily="2" charset="2"/>
            </a:endParaRPr>
          </a:p>
        </p:txBody>
      </p:sp>
      <p:sp>
        <p:nvSpPr>
          <p:cNvPr id="10" name="Rectangle 4">
            <a:extLst>
              <a:ext uri="{FF2B5EF4-FFF2-40B4-BE49-F238E27FC236}">
                <a16:creationId xmlns:a16="http://schemas.microsoft.com/office/drawing/2014/main" id="{F9757516-89AE-45EE-91C3-DA997DC90BAB}"/>
              </a:ext>
            </a:extLst>
          </p:cNvPr>
          <p:cNvSpPr txBox="1">
            <a:spLocks noChangeArrowheads="1"/>
          </p:cNvSpPr>
          <p:nvPr/>
        </p:nvSpPr>
        <p:spPr bwMode="auto">
          <a:xfrm>
            <a:off x="720000" y="540000"/>
            <a:ext cx="8153400" cy="839788"/>
          </a:xfrm>
          <a:prstGeom prst="rect">
            <a:avLst/>
          </a:prstGeom>
          <a:noFill/>
          <a:ln w="9525">
            <a:noFill/>
            <a:miter lim="800000"/>
            <a:headEnd/>
            <a:tailEnd/>
          </a:ln>
          <a:effectLst/>
        </p:spPr>
        <p:txBody>
          <a:bodyPr lIns="0" tIns="0" rIns="0" bIns="0"/>
          <a:lstStyle/>
          <a:p>
            <a:pPr>
              <a:defRPr/>
            </a:pPr>
            <a:r>
              <a:rPr lang="de-DE" b="1" dirty="0">
                <a:solidFill>
                  <a:srgbClr val="0045B1"/>
                </a:solidFill>
                <a:latin typeface="+mj-lt"/>
                <a:ea typeface="+mj-ea"/>
                <a:cs typeface="+mj-cs"/>
                <a:sym typeface="Wingdings 3" pitchFamily="1" charset="2"/>
              </a:rPr>
              <a:t>1.1 	Rund um den Speichel – Wissen </a:t>
            </a:r>
            <a:br>
              <a:rPr lang="de-DE" b="1" dirty="0">
                <a:solidFill>
                  <a:srgbClr val="0045B1"/>
                </a:solidFill>
                <a:latin typeface="+mj-lt"/>
                <a:ea typeface="+mj-ea"/>
                <a:cs typeface="+mj-cs"/>
                <a:sym typeface="Wingdings 3" pitchFamily="1" charset="2"/>
              </a:rPr>
            </a:br>
            <a:r>
              <a:rPr lang="de-DE" b="1" dirty="0">
                <a:solidFill>
                  <a:srgbClr val="0045B1"/>
                </a:solidFill>
                <a:latin typeface="+mj-lt"/>
                <a:ea typeface="+mj-ea"/>
                <a:cs typeface="+mj-cs"/>
                <a:sym typeface="Wingdings 3" pitchFamily="1" charset="2"/>
              </a:rPr>
              <a:t>1.1.3	</a:t>
            </a:r>
            <a:r>
              <a:rPr lang="en-US" b="1" dirty="0" err="1">
                <a:solidFill>
                  <a:srgbClr val="0045B1"/>
                </a:solidFill>
                <a:latin typeface="+mj-lt"/>
                <a:ea typeface="+mj-ea"/>
                <a:cs typeface="+mj-cs"/>
                <a:sym typeface="Wingdings 3" pitchFamily="1" charset="2"/>
              </a:rPr>
              <a:t>Speichel</a:t>
            </a:r>
            <a:r>
              <a:rPr lang="en-US" b="1" dirty="0">
                <a:solidFill>
                  <a:srgbClr val="0045B1"/>
                </a:solidFill>
                <a:latin typeface="+mj-lt"/>
                <a:ea typeface="+mj-ea"/>
                <a:cs typeface="+mj-cs"/>
                <a:sym typeface="Wingdings 3" pitchFamily="1" charset="2"/>
              </a:rPr>
              <a:t>: </a:t>
            </a:r>
            <a:r>
              <a:rPr lang="en-US" b="1" dirty="0" err="1">
                <a:solidFill>
                  <a:srgbClr val="0045B1"/>
                </a:solidFill>
                <a:latin typeface="+mj-lt"/>
                <a:ea typeface="+mj-ea"/>
                <a:cs typeface="+mj-cs"/>
                <a:sym typeface="Wingdings 3" pitchFamily="1" charset="2"/>
              </a:rPr>
              <a:t>mukös</a:t>
            </a:r>
            <a:r>
              <a:rPr lang="en-US" b="1" dirty="0">
                <a:solidFill>
                  <a:srgbClr val="0045B1"/>
                </a:solidFill>
                <a:latin typeface="+mj-lt"/>
                <a:ea typeface="+mj-ea"/>
                <a:cs typeface="+mj-cs"/>
                <a:sym typeface="Wingdings 3" pitchFamily="1" charset="2"/>
              </a:rPr>
              <a:t> und </a:t>
            </a:r>
            <a:r>
              <a:rPr lang="en-US" b="1" dirty="0" err="1">
                <a:solidFill>
                  <a:srgbClr val="0045B1"/>
                </a:solidFill>
                <a:latin typeface="+mj-lt"/>
                <a:ea typeface="+mj-ea"/>
                <a:cs typeface="+mj-cs"/>
                <a:sym typeface="Wingdings 3" pitchFamily="1" charset="2"/>
              </a:rPr>
              <a:t>serös</a:t>
            </a:r>
            <a:endParaRPr lang="de-DE" b="1" dirty="0">
              <a:solidFill>
                <a:srgbClr val="0045B1"/>
              </a:solidFill>
              <a:latin typeface="+mj-lt"/>
              <a:ea typeface="+mj-ea"/>
              <a:cs typeface="+mj-cs"/>
              <a:sym typeface="Wingdings 3" pitchFamily="1" charset="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E528F26-AA66-4487-A648-151064C01E64}"/>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1BCC8E0F-8311-4279-B20C-63DB8594E808}" type="slidenum">
              <a:rPr lang="en-US" altLang="de-DE" sz="1400">
                <a:latin typeface="Arial" panose="020B0604020202020204" pitchFamily="34" charset="0"/>
              </a:rPr>
              <a:pPr/>
              <a:t>8</a:t>
            </a:fld>
            <a:endParaRPr lang="en-US" altLang="de-DE" sz="1400">
              <a:solidFill>
                <a:srgbClr val="0040A6"/>
              </a:solidFill>
              <a:latin typeface="Arial" panose="020B0604020202020204" pitchFamily="34" charset="0"/>
            </a:endParaRPr>
          </a:p>
        </p:txBody>
      </p:sp>
      <p:sp>
        <p:nvSpPr>
          <p:cNvPr id="10243" name="Rectangle 3">
            <a:extLst>
              <a:ext uri="{FF2B5EF4-FFF2-40B4-BE49-F238E27FC236}">
                <a16:creationId xmlns:a16="http://schemas.microsoft.com/office/drawing/2014/main" id="{74288CBF-37D4-4394-9E18-92D9AECA1F20}"/>
              </a:ext>
            </a:extLst>
          </p:cNvPr>
          <p:cNvSpPr>
            <a:spLocks noGrp="1" noChangeArrowheads="1"/>
          </p:cNvSpPr>
          <p:nvPr>
            <p:ph type="body" idx="1"/>
          </p:nvPr>
        </p:nvSpPr>
        <p:spPr>
          <a:xfrm>
            <a:off x="1631504" y="1681163"/>
            <a:ext cx="8077200" cy="4375150"/>
          </a:xfrm>
        </p:spPr>
        <p:txBody>
          <a:bodyPr/>
          <a:lstStyle/>
          <a:p>
            <a:pPr marL="195263" indent="-195263" eaLnBrk="1" hangingPunct="1">
              <a:spcBef>
                <a:spcPct val="30000"/>
              </a:spcBef>
              <a:tabLst>
                <a:tab pos="4284663" algn="l"/>
                <a:tab pos="5432425" algn="r"/>
              </a:tabLst>
            </a:pPr>
            <a:r>
              <a:rPr lang="de-DE" altLang="de-DE" dirty="0"/>
              <a:t>Verdünnung der Speisen </a:t>
            </a:r>
          </a:p>
          <a:p>
            <a:pPr marL="195263" indent="-195263" eaLnBrk="1" hangingPunct="1">
              <a:spcBef>
                <a:spcPct val="30000"/>
              </a:spcBef>
              <a:tabLst>
                <a:tab pos="4284663" algn="l"/>
                <a:tab pos="5432425" algn="r"/>
              </a:tabLst>
            </a:pPr>
            <a:r>
              <a:rPr lang="de-DE" altLang="de-DE" dirty="0"/>
              <a:t>Geschmacksempfindung</a:t>
            </a:r>
          </a:p>
          <a:p>
            <a:pPr marL="195263" indent="-195263" eaLnBrk="1" hangingPunct="1">
              <a:spcBef>
                <a:spcPct val="30000"/>
              </a:spcBef>
              <a:tabLst>
                <a:tab pos="4284663" algn="l"/>
                <a:tab pos="5432425" algn="r"/>
              </a:tabLst>
            </a:pPr>
            <a:r>
              <a:rPr lang="de-DE" altLang="de-DE" dirty="0"/>
              <a:t>Spülfunktion</a:t>
            </a:r>
          </a:p>
          <a:p>
            <a:pPr marL="195263" indent="-195263" eaLnBrk="1" hangingPunct="1">
              <a:spcBef>
                <a:spcPct val="30000"/>
              </a:spcBef>
              <a:tabLst>
                <a:tab pos="4284663" algn="l"/>
                <a:tab pos="5432425" algn="r"/>
              </a:tabLst>
            </a:pPr>
            <a:r>
              <a:rPr lang="de-DE" altLang="de-DE" dirty="0"/>
              <a:t>Feuchthalten der Mundhöhle</a:t>
            </a:r>
          </a:p>
          <a:p>
            <a:pPr marL="195263" indent="-195263" eaLnBrk="1" hangingPunct="1">
              <a:spcBef>
                <a:spcPct val="30000"/>
              </a:spcBef>
              <a:tabLst>
                <a:tab pos="4284663" algn="l"/>
                <a:tab pos="5432425" algn="r"/>
              </a:tabLst>
            </a:pPr>
            <a:r>
              <a:rPr lang="de-DE" altLang="de-DE" dirty="0"/>
              <a:t>Pufferwirkung gegen Säuren </a:t>
            </a:r>
          </a:p>
          <a:p>
            <a:pPr marL="195263" indent="-195263" eaLnBrk="1" hangingPunct="1">
              <a:spcBef>
                <a:spcPct val="30000"/>
              </a:spcBef>
              <a:tabLst>
                <a:tab pos="4284663" algn="l"/>
                <a:tab pos="5432425" algn="r"/>
              </a:tabLst>
            </a:pPr>
            <a:r>
              <a:rPr lang="de-DE" altLang="de-DE" dirty="0"/>
              <a:t>Re-/Mineralisation</a:t>
            </a:r>
          </a:p>
          <a:p>
            <a:pPr marL="195263" indent="-195263" eaLnBrk="1" hangingPunct="1">
              <a:spcBef>
                <a:spcPct val="30000"/>
              </a:spcBef>
              <a:tabLst>
                <a:tab pos="4284663" algn="l"/>
                <a:tab pos="5432425" algn="r"/>
              </a:tabLst>
            </a:pPr>
            <a:r>
              <a:rPr lang="de-DE" altLang="de-DE" dirty="0"/>
              <a:t>Stärkeverdauung (Amylase)</a:t>
            </a:r>
          </a:p>
          <a:p>
            <a:pPr marL="195263" indent="-195263" eaLnBrk="1" hangingPunct="1">
              <a:spcBef>
                <a:spcPct val="30000"/>
              </a:spcBef>
              <a:tabLst>
                <a:tab pos="4284663" algn="l"/>
                <a:tab pos="5432425" algn="r"/>
              </a:tabLst>
            </a:pPr>
            <a:r>
              <a:rPr lang="de-DE" altLang="de-DE" dirty="0"/>
              <a:t>Erleichterung von Kauen </a:t>
            </a:r>
            <a:br>
              <a:rPr lang="de-DE" altLang="de-DE" dirty="0"/>
            </a:br>
            <a:r>
              <a:rPr lang="de-DE" altLang="de-DE" dirty="0"/>
              <a:t>und Schlucken</a:t>
            </a:r>
          </a:p>
          <a:p>
            <a:pPr marL="195263" indent="-195263" eaLnBrk="1" hangingPunct="1">
              <a:spcBef>
                <a:spcPct val="30000"/>
              </a:spcBef>
              <a:tabLst>
                <a:tab pos="4284663" algn="l"/>
                <a:tab pos="5432425" algn="r"/>
              </a:tabLst>
            </a:pPr>
            <a:r>
              <a:rPr lang="de-DE" altLang="de-DE" dirty="0"/>
              <a:t>Abwehrfunktion gegen </a:t>
            </a:r>
            <a:br>
              <a:rPr lang="de-DE" altLang="de-DE" dirty="0"/>
            </a:br>
            <a:r>
              <a:rPr lang="de-DE" altLang="de-DE" dirty="0"/>
              <a:t>Krankheitserreger</a:t>
            </a:r>
          </a:p>
        </p:txBody>
      </p:sp>
      <p:pic>
        <p:nvPicPr>
          <p:cNvPr id="10244" name="Picture 10" descr="Macintosh HD:AT Kunden:Kommed:080710 SalivaDent_Praxispersonal:bigstockphoto_2859042_AOK ret.jpg">
            <a:extLst>
              <a:ext uri="{FF2B5EF4-FFF2-40B4-BE49-F238E27FC236}">
                <a16:creationId xmlns:a16="http://schemas.microsoft.com/office/drawing/2014/main" id="{6BD7A279-4A13-4194-AFF3-ECA7CE8B148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879976" y="1681163"/>
            <a:ext cx="4487862" cy="4216400"/>
          </a:xfrm>
          <a:prstGeom prst="rect">
            <a:avLst/>
          </a:prstGeom>
          <a:noFill/>
          <a:ln>
            <a:noFill/>
          </a:ln>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id="{ABC46394-7421-4C64-82EF-EAB1C4190281}"/>
              </a:ext>
            </a:extLst>
          </p:cNvPr>
          <p:cNvSpPr txBox="1">
            <a:spLocks noChangeArrowheads="1"/>
          </p:cNvSpPr>
          <p:nvPr/>
        </p:nvSpPr>
        <p:spPr bwMode="auto">
          <a:xfrm>
            <a:off x="720000" y="540000"/>
            <a:ext cx="8153400" cy="839788"/>
          </a:xfrm>
          <a:prstGeom prst="rect">
            <a:avLst/>
          </a:prstGeom>
          <a:noFill/>
          <a:ln w="9525">
            <a:noFill/>
            <a:miter lim="800000"/>
            <a:headEnd/>
            <a:tailEnd/>
          </a:ln>
          <a:effectLst/>
        </p:spPr>
        <p:txBody>
          <a:bodyPr lIns="0" tIns="0" rIns="0" bIns="0"/>
          <a:lstStyle/>
          <a:p>
            <a:pPr>
              <a:defRPr/>
            </a:pPr>
            <a:r>
              <a:rPr lang="de-DE" b="1" dirty="0">
                <a:solidFill>
                  <a:srgbClr val="0045B1"/>
                </a:solidFill>
                <a:latin typeface="+mj-lt"/>
                <a:ea typeface="+mj-ea"/>
                <a:cs typeface="+mj-cs"/>
                <a:sym typeface="Wingdings 3" pitchFamily="1" charset="2"/>
              </a:rPr>
              <a:t>1.1 	Rund um den Speichel – Wissen </a:t>
            </a:r>
            <a:br>
              <a:rPr lang="de-DE" b="1" dirty="0">
                <a:solidFill>
                  <a:srgbClr val="0045B1"/>
                </a:solidFill>
                <a:latin typeface="+mj-lt"/>
                <a:ea typeface="+mj-ea"/>
                <a:cs typeface="+mj-cs"/>
                <a:sym typeface="Wingdings 3" pitchFamily="1" charset="2"/>
              </a:rPr>
            </a:br>
            <a:r>
              <a:rPr lang="de-DE" b="1" dirty="0">
                <a:solidFill>
                  <a:srgbClr val="0045B1"/>
                </a:solidFill>
                <a:latin typeface="+mj-lt"/>
                <a:ea typeface="+mj-ea"/>
                <a:cs typeface="+mj-cs"/>
                <a:sym typeface="Wingdings 3" pitchFamily="1" charset="2"/>
              </a:rPr>
              <a:t>1.1.4	Aufgaben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8C1683D4-3FAD-477C-9620-5D06A00BFF55}"/>
              </a:ext>
            </a:extLst>
          </p:cNvPr>
          <p:cNvSpPr>
            <a:spLocks noGrp="1"/>
          </p:cNvSpPr>
          <p:nvPr>
            <p:ph type="sldNum" sz="quarter" idx="10"/>
          </p:nvPr>
        </p:nvSpPr>
        <p:spPr/>
        <p:txBody>
          <a:bodyPr/>
          <a:lstStyle>
            <a:lvl1pPr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1pPr>
            <a:lvl2pPr marL="742950" indent="-28575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2pPr>
            <a:lvl3pPr marL="11430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3pPr>
            <a:lvl4pPr marL="16002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4pPr>
            <a:lvl5pPr marL="2057400" indent="-228600" eaLnBrk="0" hangingPunct="0">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5pPr>
            <a:lvl6pPr marL="25146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6pPr>
            <a:lvl7pPr marL="29718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7pPr>
            <a:lvl8pPr marL="34290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8pPr>
            <a:lvl9pPr marL="3886200" indent="-228600" eaLnBrk="0" fontAlgn="base" hangingPunct="0">
              <a:spcBef>
                <a:spcPct val="0"/>
              </a:spcBef>
              <a:spcAft>
                <a:spcPct val="0"/>
              </a:spcAft>
              <a:defRPr sz="2400">
                <a:solidFill>
                  <a:schemeClr val="tx1"/>
                </a:solidFill>
                <a:latin typeface="Wingdings 3" panose="05040102010807070707" pitchFamily="18" charset="2"/>
                <a:ea typeface="ヒラギノ角ゴ Pro W3"/>
                <a:cs typeface="ヒラギノ角ゴ Pro W3"/>
                <a:sym typeface="Wingdings 3" panose="05040102010807070707" pitchFamily="18" charset="2"/>
              </a:defRPr>
            </a:lvl9pPr>
          </a:lstStyle>
          <a:p>
            <a:fld id="{31C30E96-29FB-4BFD-A0F6-FBB4A0C34571}" type="slidenum">
              <a:rPr lang="en-US" altLang="de-DE" sz="1400">
                <a:latin typeface="Arial" panose="020B0604020202020204" pitchFamily="34" charset="0"/>
              </a:rPr>
              <a:pPr/>
              <a:t>9</a:t>
            </a:fld>
            <a:endParaRPr lang="en-US" altLang="de-DE" sz="1400">
              <a:solidFill>
                <a:srgbClr val="0040A6"/>
              </a:solidFill>
              <a:latin typeface="Arial" panose="020B0604020202020204" pitchFamily="34" charset="0"/>
            </a:endParaRPr>
          </a:p>
        </p:txBody>
      </p:sp>
      <p:sp>
        <p:nvSpPr>
          <p:cNvPr id="11268" name="Rectangle 115">
            <a:extLst>
              <a:ext uri="{FF2B5EF4-FFF2-40B4-BE49-F238E27FC236}">
                <a16:creationId xmlns:a16="http://schemas.microsoft.com/office/drawing/2014/main" id="{BB5A0506-29F4-4071-BFB7-F51C663CD084}"/>
              </a:ext>
            </a:extLst>
          </p:cNvPr>
          <p:cNvSpPr>
            <a:spLocks noChangeArrowheads="1"/>
          </p:cNvSpPr>
          <p:nvPr/>
        </p:nvSpPr>
        <p:spPr bwMode="auto">
          <a:xfrm>
            <a:off x="1629918" y="2190751"/>
            <a:ext cx="8161337" cy="1598613"/>
          </a:xfrm>
          <a:prstGeom prst="rect">
            <a:avLst/>
          </a:prstGeom>
          <a:gradFill rotWithShape="0">
            <a:gsLst>
              <a:gs pos="0">
                <a:srgbClr val="F3CCD9"/>
              </a:gs>
              <a:gs pos="50000">
                <a:srgbClr val="FFFFFF"/>
              </a:gs>
              <a:gs pos="100000">
                <a:srgbClr val="F3CCD9"/>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lgn="ctr">
              <a:spcBef>
                <a:spcPct val="0"/>
              </a:spcBef>
              <a:buFontTx/>
              <a:buNone/>
            </a:pPr>
            <a:endParaRPr lang="de-DE" altLang="de-DE">
              <a:latin typeface="Wingdings 3" panose="05040102010807070707" pitchFamily="18" charset="2"/>
            </a:endParaRPr>
          </a:p>
        </p:txBody>
      </p:sp>
      <p:sp>
        <p:nvSpPr>
          <p:cNvPr id="11269" name="Text Box 6">
            <a:extLst>
              <a:ext uri="{FF2B5EF4-FFF2-40B4-BE49-F238E27FC236}">
                <a16:creationId xmlns:a16="http://schemas.microsoft.com/office/drawing/2014/main" id="{CA902742-A986-43E6-9E47-FB3A2152709B}"/>
              </a:ext>
            </a:extLst>
          </p:cNvPr>
          <p:cNvSpPr txBox="1">
            <a:spLocks noChangeArrowheads="1"/>
          </p:cNvSpPr>
          <p:nvPr/>
        </p:nvSpPr>
        <p:spPr bwMode="auto">
          <a:xfrm>
            <a:off x="1631504" y="1681164"/>
            <a:ext cx="81534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84163" indent="-284163"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ヒラギノ角ゴ Pro W3"/>
                <a:cs typeface="ヒラギノ角ゴ Pro W3"/>
              </a:defRPr>
            </a:lvl9pPr>
          </a:lstStyle>
          <a:p>
            <a:pPr>
              <a:spcBef>
                <a:spcPct val="0"/>
              </a:spcBef>
              <a:buFont typeface="Arial" panose="020B0604020202020204" pitchFamily="34" charset="0"/>
              <a:buAutoNum type="arabicPeriod"/>
            </a:pPr>
            <a:r>
              <a:rPr lang="de-DE" altLang="de-DE" sz="1800" b="1" dirty="0"/>
              <a:t>Speichelfließrate (ml/min stimulierter Speichel)</a:t>
            </a:r>
          </a:p>
          <a:p>
            <a:pPr>
              <a:spcBef>
                <a:spcPct val="0"/>
              </a:spcBef>
              <a:buFont typeface="Arial" panose="020B0604020202020204" pitchFamily="34" charset="0"/>
              <a:buAutoNum type="arabicPeriod"/>
            </a:pPr>
            <a:endParaRPr lang="de-DE" altLang="de-DE" sz="1800" b="1" dirty="0"/>
          </a:p>
          <a:p>
            <a:pPr>
              <a:spcBef>
                <a:spcPct val="0"/>
              </a:spcBef>
              <a:buFont typeface="Arial" panose="020B0604020202020204" pitchFamily="34" charset="0"/>
              <a:buAutoNum type="arabicPeriod"/>
            </a:pPr>
            <a:endParaRPr lang="de-DE" altLang="de-DE" sz="1800" b="1" dirty="0"/>
          </a:p>
          <a:p>
            <a:pPr>
              <a:spcBef>
                <a:spcPct val="0"/>
              </a:spcBef>
              <a:buFont typeface="Arial" panose="020B0604020202020204" pitchFamily="34" charset="0"/>
              <a:buNone/>
            </a:pPr>
            <a:endParaRPr lang="de-DE" altLang="de-DE" sz="1800" b="1" dirty="0"/>
          </a:p>
          <a:p>
            <a:pPr>
              <a:spcBef>
                <a:spcPct val="0"/>
              </a:spcBef>
              <a:buFont typeface="Arial" panose="020B0604020202020204" pitchFamily="34" charset="0"/>
              <a:buAutoNum type="arabicPeriod"/>
            </a:pPr>
            <a:endParaRPr lang="de-DE" altLang="de-DE" sz="1800" b="1" dirty="0"/>
          </a:p>
          <a:p>
            <a:pPr>
              <a:spcBef>
                <a:spcPct val="0"/>
              </a:spcBef>
              <a:buFont typeface="Arial" panose="020B0604020202020204" pitchFamily="34" charset="0"/>
              <a:buAutoNum type="arabicPeriod"/>
            </a:pPr>
            <a:endParaRPr lang="de-DE" altLang="de-DE" sz="1800" b="1" dirty="0"/>
          </a:p>
          <a:p>
            <a:pPr>
              <a:spcBef>
                <a:spcPct val="0"/>
              </a:spcBef>
              <a:buFontTx/>
              <a:buNone/>
            </a:pPr>
            <a:endParaRPr lang="de-DE" altLang="de-DE" sz="1800" b="1" dirty="0"/>
          </a:p>
          <a:p>
            <a:pPr>
              <a:spcBef>
                <a:spcPct val="0"/>
              </a:spcBef>
              <a:buFontTx/>
              <a:buNone/>
            </a:pPr>
            <a:endParaRPr lang="de-DE" altLang="de-DE" sz="1800" b="1" dirty="0"/>
          </a:p>
          <a:p>
            <a:pPr>
              <a:spcBef>
                <a:spcPct val="0"/>
              </a:spcBef>
              <a:buFontTx/>
              <a:buNone/>
            </a:pPr>
            <a:endParaRPr lang="de-DE" altLang="de-DE" sz="1800" dirty="0"/>
          </a:p>
        </p:txBody>
      </p:sp>
      <p:sp>
        <p:nvSpPr>
          <p:cNvPr id="11270" name="Rectangle 106">
            <a:extLst>
              <a:ext uri="{FF2B5EF4-FFF2-40B4-BE49-F238E27FC236}">
                <a16:creationId xmlns:a16="http://schemas.microsoft.com/office/drawing/2014/main" id="{726BDF5A-8FD6-45E5-A644-188E913111E1}"/>
              </a:ext>
            </a:extLst>
          </p:cNvPr>
          <p:cNvSpPr>
            <a:spLocks noChangeArrowheads="1"/>
          </p:cNvSpPr>
          <p:nvPr/>
        </p:nvSpPr>
        <p:spPr bwMode="auto">
          <a:xfrm>
            <a:off x="1688654" y="2206625"/>
            <a:ext cx="79502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eaLnBrk="0" hangingPunct="0">
              <a:spcBef>
                <a:spcPct val="20000"/>
              </a:spcBef>
              <a:buFont typeface="Wingdings" panose="05000000000000000000" pitchFamily="2" charset="2"/>
              <a:buChar char="§"/>
              <a:tabLst>
                <a:tab pos="3905250" algn="l"/>
              </a:tabLst>
              <a:defRPr>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Font typeface="Wingdings" panose="05000000000000000000" pitchFamily="2" charset="2"/>
              <a:buChar char="§"/>
              <a:tabLst>
                <a:tab pos="3905250" algn="l"/>
              </a:tabLst>
              <a:defRPr>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Font typeface="Wingdings" panose="05000000000000000000" pitchFamily="2" charset="2"/>
              <a:buChar char="§"/>
              <a:tabLst>
                <a:tab pos="3905250" algn="l"/>
              </a:tabLst>
              <a:defRPr>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Font typeface="Wingdings" panose="05000000000000000000" pitchFamily="2" charset="2"/>
              <a:buChar char="§"/>
              <a:tabLst>
                <a:tab pos="3905250" algn="l"/>
              </a:tabLst>
              <a:defRPr>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Font typeface="Wingdings" panose="05000000000000000000" pitchFamily="2" charset="2"/>
              <a:buChar char="§"/>
              <a:tabLst>
                <a:tab pos="3905250" algn="l"/>
              </a:tabLst>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Wingdings" panose="05000000000000000000" pitchFamily="2" charset="2"/>
              <a:buChar char="§"/>
              <a:tabLst>
                <a:tab pos="3905250" algn="l"/>
              </a:tabLs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Wingdings" panose="05000000000000000000" pitchFamily="2" charset="2"/>
              <a:buChar char="§"/>
              <a:tabLst>
                <a:tab pos="3905250" algn="l"/>
              </a:tabLs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Wingdings" panose="05000000000000000000" pitchFamily="2" charset="2"/>
              <a:buChar char="§"/>
              <a:tabLst>
                <a:tab pos="3905250" algn="l"/>
              </a:tabLs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Wingdings" panose="05000000000000000000" pitchFamily="2" charset="2"/>
              <a:buChar char="§"/>
              <a:tabLst>
                <a:tab pos="3905250" algn="l"/>
              </a:tabLst>
              <a:defRPr>
                <a:solidFill>
                  <a:schemeClr val="tx1"/>
                </a:solidFill>
                <a:latin typeface="Arial" panose="020B0604020202020204" pitchFamily="34" charset="0"/>
                <a:ea typeface="ヒラギノ角ゴ Pro W3"/>
                <a:cs typeface="ヒラギノ角ゴ Pro W3"/>
              </a:defRPr>
            </a:lvl9pPr>
          </a:lstStyle>
          <a:p>
            <a:pPr eaLnBrk="1" hangingPunct="1">
              <a:spcBef>
                <a:spcPct val="30000"/>
              </a:spcBef>
              <a:buFont typeface="Wingdings" panose="05000000000000000000" pitchFamily="2" charset="2"/>
              <a:buNone/>
            </a:pPr>
            <a:r>
              <a:rPr lang="de-DE" altLang="de-DE" sz="1400" b="1"/>
              <a:t>Speichelkategorien	Speichelfließraten (ml/min)</a:t>
            </a:r>
            <a:r>
              <a:rPr lang="de-DE" altLang="de-DE" sz="1400"/>
              <a:t> </a:t>
            </a:r>
            <a:endParaRPr lang="en-US" altLang="de-DE" sz="1400" b="1">
              <a:solidFill>
                <a:srgbClr val="0093D3"/>
              </a:solidFill>
            </a:endParaRPr>
          </a:p>
          <a:p>
            <a:pPr eaLnBrk="1" hangingPunct="1">
              <a:spcBef>
                <a:spcPct val="50000"/>
              </a:spcBef>
              <a:buFont typeface="Wingdings" panose="05000000000000000000" pitchFamily="2" charset="2"/>
              <a:buNone/>
            </a:pPr>
            <a:r>
              <a:rPr lang="de-DE" altLang="de-DE" sz="1400"/>
              <a:t>Fließrate normal	1</a:t>
            </a:r>
            <a:r>
              <a:rPr lang="de-DE" altLang="de-DE" sz="1400">
                <a:ea typeface="ヒラギノ角ゴ ProN W3"/>
                <a:cs typeface="ヒラギノ角ゴ ProN W3"/>
              </a:rPr>
              <a:t>–</a:t>
            </a:r>
            <a:r>
              <a:rPr lang="de-DE" altLang="de-DE" sz="1400"/>
              <a:t>3 </a:t>
            </a:r>
          </a:p>
          <a:p>
            <a:pPr eaLnBrk="1" hangingPunct="1">
              <a:spcBef>
                <a:spcPct val="0"/>
              </a:spcBef>
              <a:buFont typeface="Wingdings" panose="05000000000000000000" pitchFamily="2" charset="2"/>
              <a:buNone/>
            </a:pPr>
            <a:endParaRPr lang="de-DE" altLang="de-DE" sz="1400"/>
          </a:p>
          <a:p>
            <a:pPr eaLnBrk="1" hangingPunct="1">
              <a:spcBef>
                <a:spcPct val="0"/>
              </a:spcBef>
              <a:buFont typeface="Wingdings" panose="05000000000000000000" pitchFamily="2" charset="2"/>
              <a:buNone/>
            </a:pPr>
            <a:r>
              <a:rPr lang="de-DE" altLang="de-DE" sz="1400"/>
              <a:t>Eingeschränkte Speichelfließrate (Oligosialie)	0,5</a:t>
            </a:r>
            <a:r>
              <a:rPr lang="de-DE" altLang="de-DE" sz="1400">
                <a:ea typeface="ヒラギノ角ゴ ProN W3"/>
                <a:cs typeface="ヒラギノ角ゴ ProN W3"/>
              </a:rPr>
              <a:t>–</a:t>
            </a:r>
            <a:r>
              <a:rPr lang="de-DE" altLang="de-DE" sz="1400"/>
              <a:t>0,8</a:t>
            </a:r>
          </a:p>
          <a:p>
            <a:pPr eaLnBrk="1" hangingPunct="1">
              <a:spcBef>
                <a:spcPct val="0"/>
              </a:spcBef>
              <a:buFont typeface="Wingdings" panose="05000000000000000000" pitchFamily="2" charset="2"/>
              <a:buNone/>
            </a:pPr>
            <a:endParaRPr lang="de-DE" altLang="de-DE" sz="1400"/>
          </a:p>
          <a:p>
            <a:pPr eaLnBrk="1" hangingPunct="1">
              <a:spcBef>
                <a:spcPct val="0"/>
              </a:spcBef>
              <a:buFont typeface="Wingdings" panose="05000000000000000000" pitchFamily="2" charset="2"/>
              <a:buNone/>
            </a:pPr>
            <a:r>
              <a:rPr lang="de-DE" altLang="de-DE" sz="1400"/>
              <a:t>Mundtrockenheit (Xerostomie)	&lt; 0,5 </a:t>
            </a:r>
            <a:endParaRPr lang="en-US" altLang="de-DE" sz="1400"/>
          </a:p>
        </p:txBody>
      </p:sp>
      <p:sp>
        <p:nvSpPr>
          <p:cNvPr id="11271" name="Line 110">
            <a:extLst>
              <a:ext uri="{FF2B5EF4-FFF2-40B4-BE49-F238E27FC236}">
                <a16:creationId xmlns:a16="http://schemas.microsoft.com/office/drawing/2014/main" id="{64D8F582-22EC-4908-B3CB-556CED10770A}"/>
              </a:ext>
            </a:extLst>
          </p:cNvPr>
          <p:cNvSpPr>
            <a:spLocks noChangeShapeType="1"/>
          </p:cNvSpPr>
          <p:nvPr/>
        </p:nvSpPr>
        <p:spPr bwMode="auto">
          <a:xfrm>
            <a:off x="5517704" y="2192338"/>
            <a:ext cx="0" cy="1382712"/>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72" name="Line 111">
            <a:extLst>
              <a:ext uri="{FF2B5EF4-FFF2-40B4-BE49-F238E27FC236}">
                <a16:creationId xmlns:a16="http://schemas.microsoft.com/office/drawing/2014/main" id="{98222527-B5B6-4381-8D22-7FE8F3A932BC}"/>
              </a:ext>
            </a:extLst>
          </p:cNvPr>
          <p:cNvSpPr>
            <a:spLocks noChangeShapeType="1"/>
          </p:cNvSpPr>
          <p:nvPr/>
        </p:nvSpPr>
        <p:spPr bwMode="auto">
          <a:xfrm>
            <a:off x="1631504" y="2528888"/>
            <a:ext cx="815975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 name="Rectangle 3">
            <a:extLst>
              <a:ext uri="{FF2B5EF4-FFF2-40B4-BE49-F238E27FC236}">
                <a16:creationId xmlns:a16="http://schemas.microsoft.com/office/drawing/2014/main" id="{B999088B-5894-423A-8CD4-64C22C9DB862}"/>
              </a:ext>
            </a:extLst>
          </p:cNvPr>
          <p:cNvSpPr txBox="1">
            <a:spLocks noChangeArrowheads="1"/>
          </p:cNvSpPr>
          <p:nvPr/>
        </p:nvSpPr>
        <p:spPr bwMode="auto">
          <a:xfrm>
            <a:off x="720000" y="540000"/>
            <a:ext cx="8153400" cy="839788"/>
          </a:xfrm>
          <a:prstGeom prst="rect">
            <a:avLst/>
          </a:prstGeom>
          <a:noFill/>
          <a:ln w="9525">
            <a:noFill/>
            <a:miter lim="800000"/>
            <a:headEnd/>
            <a:tailEnd/>
          </a:ln>
          <a:effectLst/>
        </p:spPr>
        <p:txBody>
          <a:bodyPr lIns="0" tIns="0" rIns="0" bIns="0"/>
          <a:lstStyle/>
          <a:p>
            <a:pPr>
              <a:defRPr/>
            </a:pPr>
            <a:r>
              <a:rPr lang="en-US" b="1" dirty="0">
                <a:solidFill>
                  <a:srgbClr val="0045B1"/>
                </a:solidFill>
                <a:latin typeface="+mj-lt"/>
                <a:ea typeface="+mj-ea"/>
                <a:cs typeface="+mj-cs"/>
                <a:sym typeface="Wingdings 3" pitchFamily="1" charset="2"/>
              </a:rPr>
              <a:t>1.2	</a:t>
            </a:r>
            <a:r>
              <a:rPr lang="de-DE" b="1" dirty="0">
                <a:solidFill>
                  <a:srgbClr val="0045B1"/>
                </a:solidFill>
                <a:latin typeface="+mj-lt"/>
                <a:ea typeface="+mj-ea"/>
                <a:cs typeface="+mj-cs"/>
                <a:sym typeface="Wingdings 3" pitchFamily="1" charset="2"/>
              </a:rPr>
              <a:t>Rund um den Speichel – </a:t>
            </a:r>
            <a:r>
              <a:rPr lang="en-US" b="1" dirty="0" err="1">
                <a:solidFill>
                  <a:srgbClr val="0045B1"/>
                </a:solidFill>
                <a:latin typeface="+mj-lt"/>
                <a:ea typeface="+mj-ea"/>
                <a:cs typeface="+mj-cs"/>
                <a:sym typeface="Wingdings 3" pitchFamily="1" charset="2"/>
              </a:rPr>
              <a:t>Behandlungen</a:t>
            </a:r>
            <a:r>
              <a:rPr lang="de-DE" b="1" dirty="0">
                <a:solidFill>
                  <a:srgbClr val="0045B1"/>
                </a:solidFill>
                <a:latin typeface="+mj-lt"/>
                <a:ea typeface="+mj-ea"/>
                <a:cs typeface="+mj-cs"/>
                <a:sym typeface="Wingdings 3" pitchFamily="1" charset="2"/>
              </a:rPr>
              <a:t> </a:t>
            </a:r>
            <a:br>
              <a:rPr lang="en-US" b="1" dirty="0">
                <a:solidFill>
                  <a:srgbClr val="0045B1"/>
                </a:solidFill>
                <a:latin typeface="+mj-lt"/>
                <a:ea typeface="+mj-ea"/>
                <a:cs typeface="+mj-cs"/>
                <a:sym typeface="Wingdings 3" pitchFamily="1" charset="2"/>
              </a:rPr>
            </a:br>
            <a:r>
              <a:rPr lang="en-US" b="1" dirty="0">
                <a:solidFill>
                  <a:srgbClr val="0045B1"/>
                </a:solidFill>
                <a:latin typeface="+mj-lt"/>
                <a:ea typeface="+mj-ea"/>
                <a:cs typeface="+mj-cs"/>
                <a:sym typeface="Wingdings 3" pitchFamily="1" charset="2"/>
              </a:rPr>
              <a:t>1.2.1	</a:t>
            </a:r>
            <a:r>
              <a:rPr lang="de-DE" b="1" dirty="0">
                <a:solidFill>
                  <a:srgbClr val="0045B1"/>
                </a:solidFill>
                <a:latin typeface="+mj-lt"/>
                <a:ea typeface="+mj-ea"/>
                <a:cs typeface="+mj-cs"/>
                <a:sym typeface="Wingdings 3" pitchFamily="1" charset="2"/>
              </a:rPr>
              <a:t>Speichel-Diagnostik </a:t>
            </a:r>
          </a:p>
        </p:txBody>
      </p:sp>
      <p:sp>
        <p:nvSpPr>
          <p:cNvPr id="9" name="Textfeld 8">
            <a:extLst>
              <a:ext uri="{FF2B5EF4-FFF2-40B4-BE49-F238E27FC236}">
                <a16:creationId xmlns:a16="http://schemas.microsoft.com/office/drawing/2014/main" id="{89EA6DAE-153D-43DE-AE0A-F2EDA5FA2354}"/>
              </a:ext>
            </a:extLst>
          </p:cNvPr>
          <p:cNvSpPr txBox="1"/>
          <p:nvPr/>
        </p:nvSpPr>
        <p:spPr>
          <a:xfrm>
            <a:off x="1648637" y="4127501"/>
            <a:ext cx="5256584" cy="369332"/>
          </a:xfrm>
          <a:prstGeom prst="rect">
            <a:avLst/>
          </a:prstGeom>
          <a:noFill/>
        </p:spPr>
        <p:txBody>
          <a:bodyPr wrap="square" rtlCol="0">
            <a:spAutoFit/>
          </a:bodyPr>
          <a:lstStyle/>
          <a:p>
            <a:r>
              <a:rPr lang="de-DE" altLang="de-DE" sz="1800" b="1" dirty="0">
                <a:latin typeface="+mn-lt"/>
              </a:rPr>
              <a:t>2.  pH-Wert des Speichels</a:t>
            </a:r>
            <a:endParaRPr lang="de-DE" sz="1800" dirty="0">
              <a:latin typeface="+mn-lt"/>
            </a:endParaRPr>
          </a:p>
        </p:txBody>
      </p:sp>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D6C50136-19B3-4109-8485-DD6BA67929D3}"/>
                  </a:ext>
                </a:extLst>
              </p:cNvPr>
              <p:cNvSpPr txBox="1"/>
              <p:nvPr/>
            </p:nvSpPr>
            <p:spPr>
              <a:xfrm>
                <a:off x="1853680" y="4591050"/>
                <a:ext cx="6336704" cy="1544012"/>
              </a:xfrm>
              <a:prstGeom prst="rect">
                <a:avLst/>
              </a:prstGeom>
              <a:noFill/>
            </p:spPr>
            <p:txBody>
              <a:bodyPr wrap="square" rtlCol="0">
                <a:spAutoFit/>
              </a:bodyPr>
              <a:lstStyle/>
              <a:p>
                <a:pPr>
                  <a:lnSpc>
                    <a:spcPct val="150000"/>
                  </a:lnSpc>
                  <a:spcAft>
                    <a:spcPts val="800"/>
                  </a:spcAft>
                </a:pPr>
                <a:r>
                  <a:rPr lang="de-DE" sz="1800" dirty="0">
                    <a:latin typeface="Arial" panose="020B0604020202020204" pitchFamily="34" charset="0"/>
                    <a:ea typeface="Calibri" panose="020F0502020204030204" pitchFamily="34" charset="0"/>
                    <a:cs typeface="Arial" panose="020B0604020202020204" pitchFamily="34" charset="0"/>
                  </a:rPr>
                  <a:t>pH &gt; 7,0 sehr guter Speichel-pH-Wert</a:t>
                </a:r>
              </a:p>
              <a:p>
                <a:pPr>
                  <a:lnSpc>
                    <a:spcPct val="150000"/>
                  </a:lnSpc>
                  <a:spcAft>
                    <a:spcPts val="800"/>
                  </a:spcAft>
                </a:pPr>
                <a:r>
                  <a:rPr lang="de-DE" sz="1800" dirty="0">
                    <a:latin typeface="Arial" panose="020B0604020202020204" pitchFamily="34" charset="0"/>
                    <a:ea typeface="Calibri" panose="020F0502020204030204" pitchFamily="34" charset="0"/>
                    <a:cs typeface="Arial" panose="020B0604020202020204" pitchFamily="34" charset="0"/>
                  </a:rPr>
                  <a:t>pH </a:t>
                </a:r>
                <a14:m>
                  <m:oMath xmlns:m="http://schemas.openxmlformats.org/officeDocument/2006/math">
                    <m:r>
                      <a:rPr lang="de-DE" sz="1800" i="1" dirty="0">
                        <a:latin typeface="Cambria Math" panose="02040503050406030204" pitchFamily="18" charset="0"/>
                        <a:ea typeface="Calibri" panose="020F0502020204030204" pitchFamily="34" charset="0"/>
                        <a:cs typeface="Arial" panose="020B0604020202020204" pitchFamily="34" charset="0"/>
                      </a:rPr>
                      <m:t>~</m:t>
                    </m:r>
                  </m:oMath>
                </a14:m>
                <a:r>
                  <a:rPr lang="de-DE" sz="1800" dirty="0">
                    <a:latin typeface="Arial" panose="020B0604020202020204" pitchFamily="34" charset="0"/>
                    <a:ea typeface="Calibri" panose="020F0502020204030204" pitchFamily="34" charset="0"/>
                    <a:cs typeface="Arial" panose="020B0604020202020204" pitchFamily="34" charset="0"/>
                  </a:rPr>
                  <a:t> 7,0 guter Speichel-pH-Wert</a:t>
                </a:r>
              </a:p>
              <a:p>
                <a:pPr>
                  <a:lnSpc>
                    <a:spcPct val="150000"/>
                  </a:lnSpc>
                  <a:spcAft>
                    <a:spcPts val="800"/>
                  </a:spcAft>
                </a:pPr>
                <a:r>
                  <a:rPr lang="de-DE" sz="1800" dirty="0">
                    <a:latin typeface="Arial" panose="020B0604020202020204" pitchFamily="34" charset="0"/>
                    <a:ea typeface="Calibri" panose="020F0502020204030204" pitchFamily="34" charset="0"/>
                    <a:cs typeface="Arial" panose="020B0604020202020204" pitchFamily="34" charset="0"/>
                  </a:rPr>
                  <a:t>pH &lt; 6,8 ungünstiger Speichel-pH-Wert</a:t>
                </a:r>
              </a:p>
            </p:txBody>
          </p:sp>
        </mc:Choice>
        <mc:Fallback xmlns="">
          <p:sp>
            <p:nvSpPr>
              <p:cNvPr id="10" name="Textfeld 9">
                <a:extLst>
                  <a:ext uri="{FF2B5EF4-FFF2-40B4-BE49-F238E27FC236}">
                    <a16:creationId xmlns:a16="http://schemas.microsoft.com/office/drawing/2014/main" id="{D6C50136-19B3-4109-8485-DD6BA67929D3}"/>
                  </a:ext>
                </a:extLst>
              </p:cNvPr>
              <p:cNvSpPr txBox="1">
                <a:spLocks noRot="1" noChangeAspect="1" noMove="1" noResize="1" noEditPoints="1" noAdjustHandles="1" noChangeArrowheads="1" noChangeShapeType="1" noTextEdit="1"/>
              </p:cNvSpPr>
              <p:nvPr/>
            </p:nvSpPr>
            <p:spPr>
              <a:xfrm>
                <a:off x="1853680" y="4591050"/>
                <a:ext cx="6336704" cy="1544012"/>
              </a:xfrm>
              <a:prstGeom prst="rect">
                <a:avLst/>
              </a:prstGeom>
              <a:blipFill>
                <a:blip r:embed="rId3"/>
                <a:stretch>
                  <a:fillRect l="-769" b="-2372"/>
                </a:stretch>
              </a:blipFill>
            </p:spPr>
            <p:txBody>
              <a:bodyPr/>
              <a:lstStyle/>
              <a:p>
                <a:r>
                  <a:rPr lang="de-DE">
                    <a:noFill/>
                  </a:rPr>
                  <a:t> </a:t>
                </a:r>
              </a:p>
            </p:txBody>
          </p:sp>
        </mc:Fallback>
      </mc:AlternateContent>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45B1"/>
      </a:dk2>
      <a:lt2>
        <a:srgbClr val="8B8B8B"/>
      </a:lt2>
      <a:accent1>
        <a:srgbClr val="0045B1"/>
      </a:accent1>
      <a:accent2>
        <a:srgbClr val="0DA403"/>
      </a:accent2>
      <a:accent3>
        <a:srgbClr val="FFFFFF"/>
      </a:accent3>
      <a:accent4>
        <a:srgbClr val="000000"/>
      </a:accent4>
      <a:accent5>
        <a:srgbClr val="AAB0D5"/>
      </a:accent5>
      <a:accent6>
        <a:srgbClr val="0B9402"/>
      </a:accent6>
      <a:hlink>
        <a:srgbClr val="D90B9C"/>
      </a:hlink>
      <a:folHlink>
        <a:srgbClr val="7008B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Wingdings 3" pitchFamily="1" charset="2"/>
            <a:ea typeface="ヒラギノ角ゴ Pro W3" pitchFamily="1" charset="-128"/>
            <a:sym typeface="Wingdings 3" pitchFamily="1"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Wingdings 3" pitchFamily="1" charset="2"/>
            <a:ea typeface="ヒラギノ角ゴ Pro W3" pitchFamily="1" charset="-128"/>
            <a:sym typeface="Wingdings 3" pitchFamily="1" charset="2"/>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45B1"/>
        </a:dk2>
        <a:lt2>
          <a:srgbClr val="A8A8A8"/>
        </a:lt2>
        <a:accent1>
          <a:srgbClr val="0045B1"/>
        </a:accent1>
        <a:accent2>
          <a:srgbClr val="03CCCB"/>
        </a:accent2>
        <a:accent3>
          <a:srgbClr val="FFFFFF"/>
        </a:accent3>
        <a:accent4>
          <a:srgbClr val="000000"/>
        </a:accent4>
        <a:accent5>
          <a:srgbClr val="AAB0D5"/>
        </a:accent5>
        <a:accent6>
          <a:srgbClr val="02B9B8"/>
        </a:accent6>
        <a:hlink>
          <a:srgbClr val="0DA403"/>
        </a:hlink>
        <a:folHlink>
          <a:srgbClr val="7008B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45B1"/>
        </a:dk2>
        <a:lt2>
          <a:srgbClr val="A8A8A8"/>
        </a:lt2>
        <a:accent1>
          <a:srgbClr val="03CCCB"/>
        </a:accent1>
        <a:accent2>
          <a:srgbClr val="0DA403"/>
        </a:accent2>
        <a:accent3>
          <a:srgbClr val="FFFFFF"/>
        </a:accent3>
        <a:accent4>
          <a:srgbClr val="000000"/>
        </a:accent4>
        <a:accent5>
          <a:srgbClr val="AAE2E2"/>
        </a:accent5>
        <a:accent6>
          <a:srgbClr val="0B9402"/>
        </a:accent6>
        <a:hlink>
          <a:srgbClr val="D90B9C"/>
        </a:hlink>
        <a:folHlink>
          <a:srgbClr val="9ACF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030EB0FD87146859046241162C068" ma:contentTypeVersion="16" ma:contentTypeDescription="Create a new document." ma:contentTypeScope="" ma:versionID="2f23a9cd2db84f899a6e2943e80aea54">
  <xsd:schema xmlns:xsd="http://www.w3.org/2001/XMLSchema" xmlns:xs="http://www.w3.org/2001/XMLSchema" xmlns:p="http://schemas.microsoft.com/office/2006/metadata/properties" xmlns:ns2="eed46370-f3c2-40af-9cbd-57ddc56a5d5e" xmlns:ns3="ba598008-1aec-483e-b105-8bf2506c9dd7" targetNamespace="http://schemas.microsoft.com/office/2006/metadata/properties" ma:root="true" ma:fieldsID="22e2fd4da341338e6b75760a481b8452" ns2:_="" ns3:_="">
    <xsd:import namespace="eed46370-f3c2-40af-9cbd-57ddc56a5d5e"/>
    <xsd:import namespace="ba598008-1aec-483e-b105-8bf2506c9d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d46370-f3c2-40af-9cbd-57ddc56a5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2a8648-6b9d-42b8-a641-c896e6ef16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598008-1aec-483e-b105-8bf2506c9d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99ac909-d8f6-42de-bf05-6a10030ee7bb}" ma:internalName="TaxCatchAll" ma:showField="CatchAllData" ma:web="ba598008-1aec-483e-b105-8bf2506c9d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d46370-f3c2-40af-9cbd-57ddc56a5d5e">
      <Terms xmlns="http://schemas.microsoft.com/office/infopath/2007/PartnerControls"/>
    </lcf76f155ced4ddcb4097134ff3c332f>
    <TaxCatchAll xmlns="ba598008-1aec-483e-b105-8bf2506c9dd7" xsi:nil="true"/>
  </documentManagement>
</p:properties>
</file>

<file path=customXml/itemProps1.xml><?xml version="1.0" encoding="utf-8"?>
<ds:datastoreItem xmlns:ds="http://schemas.openxmlformats.org/officeDocument/2006/customXml" ds:itemID="{58D11A41-32A1-412B-87BD-080746D526FF}"/>
</file>

<file path=customXml/itemProps2.xml><?xml version="1.0" encoding="utf-8"?>
<ds:datastoreItem xmlns:ds="http://schemas.openxmlformats.org/officeDocument/2006/customXml" ds:itemID="{6388EC92-F277-4D02-A124-337A22D6FDAA}"/>
</file>

<file path=customXml/itemProps3.xml><?xml version="1.0" encoding="utf-8"?>
<ds:datastoreItem xmlns:ds="http://schemas.openxmlformats.org/officeDocument/2006/customXml" ds:itemID="{9D1B7F64-5B4A-430E-AA35-1A7D6BDEAB71}"/>
</file>

<file path=docProps/app.xml><?xml version="1.0" encoding="utf-8"?>
<Properties xmlns="http://schemas.openxmlformats.org/officeDocument/2006/extended-properties" xmlns:vt="http://schemas.openxmlformats.org/officeDocument/2006/docPropsVTypes">
  <Template>Mac Pro 01:Applications:Microsoft Office 2004:Vorlagen:Präsentationen:Designs:Blauer Horizont</Template>
  <TotalTime>0</TotalTime>
  <Words>5562</Words>
  <Application>Microsoft Office PowerPoint</Application>
  <PresentationFormat>Widescreen</PresentationFormat>
  <Paragraphs>888</Paragraphs>
  <Slides>69</Slides>
  <Notes>69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Cambria Math</vt:lpstr>
      <vt:lpstr>Stag Sans Book</vt:lpstr>
      <vt:lpstr>Symbol</vt:lpstr>
      <vt:lpstr>Wingdings</vt:lpstr>
      <vt:lpstr>Wingdings 3</vt:lpstr>
      <vt:lpstr>ヒラギノ角ゴ ProN W6</vt:lpstr>
      <vt:lpstr>Blank Presentation</vt:lpstr>
      <vt:lpstr>PowerPoint Presentation</vt:lpstr>
      <vt:lpstr>Inhalt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Rund um den Speichel – Behandlungen  1.2.5 De- und Remineralisation – das Fließ-Gleichgewicht</vt:lpstr>
      <vt:lpstr>PowerPoint Presentation</vt:lpstr>
      <vt:lpstr>1.2 Rund um den Speichel – Behandlungen  1.2.7 Maßnahmen bei reduziertem Speichelfluss</vt:lpstr>
      <vt:lpstr>2 Der Biofilm</vt:lpstr>
      <vt:lpstr>2 Der Biofilm  2.1 Zahnbeläge… </vt:lpstr>
      <vt:lpstr>2  Der Biofilm  2.2 Phasen der Biofilmbildung</vt:lpstr>
      <vt:lpstr>3 Bakterielle Säureangriffe: Karies</vt:lpstr>
      <vt:lpstr>3.1 Karies – Wissen 3.1.1  Definition und Entstehung</vt:lpstr>
      <vt:lpstr>3.1 Karies – Wissen 3.1.2  Bakterielle Demineralisation</vt:lpstr>
      <vt:lpstr>3.1 Karies – Wissen 3.1.3  Von der Homöostase zur Dysbiose</vt:lpstr>
      <vt:lpstr>3.1 Karies – Wissen 3.1.4  Reversible – irreversible Karies</vt:lpstr>
      <vt:lpstr>3.2 Karies – Behandlungen 3.2.1  Behandlungskonzept</vt:lpstr>
      <vt:lpstr>3.2 Karies – Behandlungen 3.2.1  Behandlungsgrundlagen</vt:lpstr>
      <vt:lpstr>3.2 Karies – Behandlungen 3.2.1  Tipps für ein zahngesundes Ernährungsverhalten</vt:lpstr>
      <vt:lpstr>3.2 Karies – Behandlungen 3.2.2 Stärkung Wirtsabwehr</vt:lpstr>
      <vt:lpstr>4 Chemische Säureangriffe: Erosion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Speichelmangel –  Ursachen, Symptome und Behandlungen</vt:lpstr>
      <vt:lpstr>5.1 Speichelmangel – Wissen 5.1.1  Oligosialie und Xerostomie</vt:lpstr>
      <vt:lpstr>5.1 Speichelmangel – Wissen  5.1.2 Medikamente, die Speichelmangel verursachen </vt:lpstr>
      <vt:lpstr>5.2 Speichelmangel – Behandlungen 5.2.1 Beschwerden infolge von Speichelmangel – I </vt:lpstr>
      <vt:lpstr>5.2 Speichelmangel – Behandlungen 5.2.1 Beschwerden infolge von Speichelmangel – II </vt:lpstr>
      <vt:lpstr>5.2 Speichelmangel – Behandlungen  5.2.2  Diagnosestellung Hyposalivation</vt:lpstr>
      <vt:lpstr>5.2 Speichelmangel – Behandlungen  5.2.3 Maßnahmen</vt:lpstr>
      <vt:lpstr>6 Fazit – Speichel als Mundgesundheitselixier</vt:lpstr>
      <vt:lpstr>PowerPoint Presentation</vt:lpstr>
      <vt:lpstr>PowerPoint Presentation</vt:lpstr>
      <vt:lpstr>PowerPoint Presentation</vt:lpstr>
      <vt:lpstr>Zusatzthema: 7 Speichel und Ästhetik</vt:lpstr>
      <vt:lpstr>7.1 Speichel und Ästhetik – Wissen 7.1.1  Ursachen und Arten von Verfärbungen</vt:lpstr>
      <vt:lpstr>7.1 Speichel und Ästhetik – Wissen 7.1.2  Externe Verfärbungen</vt:lpstr>
      <vt:lpstr>7.1 Speichel und Ästhetik – Wissen 7.1.3 Interne Verfärbungen</vt:lpstr>
      <vt:lpstr>PowerPoint Presentation</vt:lpstr>
      <vt:lpstr>PowerPoint Presentation</vt:lpstr>
      <vt:lpstr>7.2 Speichel und Ästhetik – Behandlungen 7.2.2 Verschiedene Bleaching-Verfahren</vt:lpstr>
      <vt:lpstr>7.2 Speichel und Ästhetik – Behandlungen 7.2.2 Verschiedene Bleaching-Verfahren</vt:lpstr>
      <vt:lpstr>7.2 Speichel und Ästhetik – Behandlungen 7.2.4 Bleaching – was ist zu beachten?</vt:lpstr>
      <vt:lpstr>Zusatzthema:  8 Speichel und kieferorthopädische Apparaturen   </vt:lpstr>
      <vt:lpstr>PowerPoint Presentation</vt:lpstr>
      <vt:lpstr>PowerPoint Presentation</vt:lpstr>
      <vt:lpstr>PowerPoint Presentation</vt:lpstr>
      <vt:lpstr>PowerPoint Presentation</vt:lpstr>
      <vt:lpstr>PowerPoint Presentation</vt:lpstr>
      <vt:lpstr>PowerPoint Presentation</vt:lpstr>
      <vt:lpstr>Zusatzthema: 9  Prophylaxe in der Praxis…</vt:lpstr>
      <vt:lpstr>9 Prophylaxe in der Praxis und zu Hause 9.1 Ablauf einer Prophylaxe-Sitzung</vt:lpstr>
      <vt:lpstr>9 Prophylaxe in der Praxis und zu Hause 9.1 Ablauf einer Prophylaxe-Sitzung</vt:lpstr>
      <vt:lpstr>9 Prophylaxe in der Praxis und zu Hause 9.1 Ablauf einer Prophylaxe-Sitzung</vt:lpstr>
      <vt:lpstr>9 Prophylaxe in der Praxis und zu Hause 9.1 Ablauf einer Prophylaxe-Sitzung</vt:lpstr>
      <vt:lpstr>PowerPoint Presentation</vt:lpstr>
    </vt:vector>
  </TitlesOfParts>
  <Company>Ideas Eurobrand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Bull, Simone (Contractor)</cp:lastModifiedBy>
  <cp:revision>1325</cp:revision>
  <cp:lastPrinted>2009-10-07T13:18:42Z</cp:lastPrinted>
  <dcterms:created xsi:type="dcterms:W3CDTF">2006-05-05T13:23:39Z</dcterms:created>
  <dcterms:modified xsi:type="dcterms:W3CDTF">2022-07-04T09:05:45Z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0x010100E1C030EB0FD87146859046241162C068</vt:lpwstr>
  </property>
</Properties>
</file>